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2279094"/>
            <a:ext cx="7477601" cy="1916430"/>
          </a:xfrm>
          <a:prstGeom prst="rect">
            <a:avLst/>
          </a:prstGeom>
          <a:noFill/>
          <a:ln/>
        </p:spPr>
        <p:txBody>
          <a:bodyPr wrap="square" rtlCol="0" anchor="t"/>
          <a:lstStyle/>
          <a:p>
            <a:pPr indent="0" marL="0">
              <a:lnSpc>
                <a:spcPts val="7545"/>
              </a:lnSpc>
              <a:buNone/>
            </a:pPr>
            <a:r>
              <a:rPr lang="en-US" sz="6036" b="1" dirty="0">
                <a:solidFill>
                  <a:srgbClr val="443728"/>
                </a:solidFill>
                <a:latin typeface="Crimson Pro" pitchFamily="34" charset="0"/>
                <a:ea typeface="Crimson Pro" pitchFamily="34" charset="-122"/>
                <a:cs typeface="Crimson Pro" pitchFamily="34" charset="-120"/>
              </a:rPr>
              <a:t>Pengenalan Penyakit The Bends</a:t>
            </a:r>
            <a:endParaRPr lang="en-US" sz="6036" dirty="0"/>
          </a:p>
        </p:txBody>
      </p:sp>
      <p:sp>
        <p:nvSpPr>
          <p:cNvPr id="6" name="Text 3"/>
          <p:cNvSpPr/>
          <p:nvPr/>
        </p:nvSpPr>
        <p:spPr>
          <a:xfrm>
            <a:off x="6319599" y="4528780"/>
            <a:ext cx="7477601"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The Bends, juga dikenal sebagai penyakit dekompresi, adalah kondisi berbahaya yang dapat terjadi saat menyelam. Penyakit ini timbul akibat pembentukan gelembung gas di dalam tubuh saat kenaikan ke permukaan terlalu cepat.</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469475"/>
            <a:ext cx="79490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Gejala Umum Penyakit The Bends</a:t>
            </a:r>
            <a:endParaRPr lang="en-US" sz="4374" dirty="0"/>
          </a:p>
        </p:txBody>
      </p:sp>
      <p:sp>
        <p:nvSpPr>
          <p:cNvPr id="5" name="Shape 3"/>
          <p:cNvSpPr/>
          <p:nvPr/>
        </p:nvSpPr>
        <p:spPr>
          <a:xfrm>
            <a:off x="2037993" y="3781782"/>
            <a:ext cx="499943" cy="499943"/>
          </a:xfrm>
          <a:prstGeom prst="roundRect">
            <a:avLst>
              <a:gd name="adj" fmla="val 20000"/>
            </a:avLst>
          </a:prstGeom>
          <a:solidFill>
            <a:srgbClr val="EBE2E0"/>
          </a:solidFill>
          <a:ln w="7620">
            <a:solidFill>
              <a:srgbClr val="D1C8C6"/>
            </a:solidFill>
            <a:prstDash val="solid"/>
          </a:ln>
        </p:spPr>
      </p:sp>
      <p:sp>
        <p:nvSpPr>
          <p:cNvPr id="6" name="Text 4"/>
          <p:cNvSpPr/>
          <p:nvPr/>
        </p:nvSpPr>
        <p:spPr>
          <a:xfrm>
            <a:off x="2225635" y="3823454"/>
            <a:ext cx="124658"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2760107" y="3858101"/>
            <a:ext cx="264795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Nyeri Sendi</a:t>
            </a:r>
            <a:endParaRPr lang="en-US" sz="2187" dirty="0"/>
          </a:p>
        </p:txBody>
      </p:sp>
      <p:sp>
        <p:nvSpPr>
          <p:cNvPr id="8" name="Text 6"/>
          <p:cNvSpPr/>
          <p:nvPr/>
        </p:nvSpPr>
        <p:spPr>
          <a:xfrm>
            <a:off x="2760107" y="4338518"/>
            <a:ext cx="2647950"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Rasa sakit pada sendi-sendi, terutama bahu, siku, lutut, dan pergelangan kaki.</a:t>
            </a:r>
            <a:endParaRPr lang="en-US" sz="1750" dirty="0"/>
          </a:p>
        </p:txBody>
      </p:sp>
      <p:sp>
        <p:nvSpPr>
          <p:cNvPr id="9" name="Shape 7"/>
          <p:cNvSpPr/>
          <p:nvPr/>
        </p:nvSpPr>
        <p:spPr>
          <a:xfrm>
            <a:off x="5630228" y="3781782"/>
            <a:ext cx="499943" cy="499943"/>
          </a:xfrm>
          <a:prstGeom prst="roundRect">
            <a:avLst>
              <a:gd name="adj" fmla="val 20000"/>
            </a:avLst>
          </a:prstGeom>
          <a:solidFill>
            <a:srgbClr val="EBE2E0"/>
          </a:solidFill>
          <a:ln w="7620">
            <a:solidFill>
              <a:srgbClr val="D1C8C6"/>
            </a:solidFill>
            <a:prstDash val="solid"/>
          </a:ln>
        </p:spPr>
      </p:sp>
      <p:sp>
        <p:nvSpPr>
          <p:cNvPr id="10" name="Text 8"/>
          <p:cNvSpPr/>
          <p:nvPr/>
        </p:nvSpPr>
        <p:spPr>
          <a:xfrm>
            <a:off x="5795248" y="3823454"/>
            <a:ext cx="169902"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6352342" y="3858101"/>
            <a:ext cx="264795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Kesulitan Bernapas</a:t>
            </a:r>
            <a:endParaRPr lang="en-US" sz="2187" dirty="0"/>
          </a:p>
        </p:txBody>
      </p:sp>
      <p:sp>
        <p:nvSpPr>
          <p:cNvPr id="12" name="Text 10"/>
          <p:cNvSpPr/>
          <p:nvPr/>
        </p:nvSpPr>
        <p:spPr>
          <a:xfrm>
            <a:off x="6352342" y="4338518"/>
            <a:ext cx="2647950"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Sesak napas dan rasa tertekan di dada.</a:t>
            </a:r>
            <a:endParaRPr lang="en-US" sz="1750" dirty="0"/>
          </a:p>
        </p:txBody>
      </p:sp>
      <p:sp>
        <p:nvSpPr>
          <p:cNvPr id="13" name="Shape 11"/>
          <p:cNvSpPr/>
          <p:nvPr/>
        </p:nvSpPr>
        <p:spPr>
          <a:xfrm>
            <a:off x="9222462" y="3781782"/>
            <a:ext cx="499943" cy="499943"/>
          </a:xfrm>
          <a:prstGeom prst="roundRect">
            <a:avLst>
              <a:gd name="adj" fmla="val 20000"/>
            </a:avLst>
          </a:prstGeom>
          <a:solidFill>
            <a:srgbClr val="EBE2E0"/>
          </a:solidFill>
          <a:ln w="7620">
            <a:solidFill>
              <a:srgbClr val="D1C8C6"/>
            </a:solidFill>
            <a:prstDash val="solid"/>
          </a:ln>
        </p:spPr>
      </p:sp>
      <p:sp>
        <p:nvSpPr>
          <p:cNvPr id="14" name="Text 12"/>
          <p:cNvSpPr/>
          <p:nvPr/>
        </p:nvSpPr>
        <p:spPr>
          <a:xfrm>
            <a:off x="9391055" y="3823454"/>
            <a:ext cx="162758"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5" name="Text 13"/>
          <p:cNvSpPr/>
          <p:nvPr/>
        </p:nvSpPr>
        <p:spPr>
          <a:xfrm>
            <a:off x="9944576" y="3858101"/>
            <a:ext cx="264795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Mual dan Muntah</a:t>
            </a:r>
            <a:endParaRPr lang="en-US" sz="2187" dirty="0"/>
          </a:p>
        </p:txBody>
      </p:sp>
      <p:sp>
        <p:nvSpPr>
          <p:cNvPr id="16" name="Text 14"/>
          <p:cNvSpPr/>
          <p:nvPr/>
        </p:nvSpPr>
        <p:spPr>
          <a:xfrm>
            <a:off x="9944576" y="4338518"/>
            <a:ext cx="2647950" cy="1066205"/>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Gangguan pencernaan seperti mual, muntah, dan diare.</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394466"/>
            <a:ext cx="8265795"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Faktor Risiko Penyakit Dekompresi</a:t>
            </a:r>
            <a:endParaRPr lang="en-US" sz="4374" dirty="0"/>
          </a:p>
        </p:txBody>
      </p:sp>
      <p:sp>
        <p:nvSpPr>
          <p:cNvPr id="5" name="Text 3"/>
          <p:cNvSpPr/>
          <p:nvPr/>
        </p:nvSpPr>
        <p:spPr>
          <a:xfrm>
            <a:off x="2037993" y="3644265"/>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Kedalaman Menyelam</a:t>
            </a:r>
            <a:endParaRPr lang="en-US" sz="2187" dirty="0"/>
          </a:p>
        </p:txBody>
      </p:sp>
      <p:sp>
        <p:nvSpPr>
          <p:cNvPr id="6" name="Text 4"/>
          <p:cNvSpPr/>
          <p:nvPr/>
        </p:nvSpPr>
        <p:spPr>
          <a:xfrm>
            <a:off x="2037993" y="4213622"/>
            <a:ext cx="3156347" cy="1066205"/>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Semakin dalam menyelam, semakin banyak nitrogen yang terlarut dalam darah.</a:t>
            </a:r>
            <a:endParaRPr lang="en-US" sz="1750" dirty="0"/>
          </a:p>
        </p:txBody>
      </p:sp>
      <p:sp>
        <p:nvSpPr>
          <p:cNvPr id="7" name="Text 5"/>
          <p:cNvSpPr/>
          <p:nvPr/>
        </p:nvSpPr>
        <p:spPr>
          <a:xfrm>
            <a:off x="5743932" y="3644265"/>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Durasi Menyelam</a:t>
            </a:r>
            <a:endParaRPr lang="en-US" sz="2187" dirty="0"/>
          </a:p>
        </p:txBody>
      </p:sp>
      <p:sp>
        <p:nvSpPr>
          <p:cNvPr id="8" name="Text 6"/>
          <p:cNvSpPr/>
          <p:nvPr/>
        </p:nvSpPr>
        <p:spPr>
          <a:xfrm>
            <a:off x="5743932" y="4213622"/>
            <a:ext cx="3156347"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Semakin lama menyelam, semakin lama pula waktu yang dibutuhkan untuk dekompresi.</a:t>
            </a:r>
            <a:endParaRPr lang="en-US" sz="1750" dirty="0"/>
          </a:p>
        </p:txBody>
      </p:sp>
      <p:sp>
        <p:nvSpPr>
          <p:cNvPr id="9" name="Text 7"/>
          <p:cNvSpPr/>
          <p:nvPr/>
        </p:nvSpPr>
        <p:spPr>
          <a:xfrm>
            <a:off x="9449872" y="3644265"/>
            <a:ext cx="2865477"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Kenaikan ke Permukaan</a:t>
            </a:r>
            <a:endParaRPr lang="en-US" sz="2187" dirty="0"/>
          </a:p>
        </p:txBody>
      </p:sp>
      <p:sp>
        <p:nvSpPr>
          <p:cNvPr id="10" name="Text 8"/>
          <p:cNvSpPr/>
          <p:nvPr/>
        </p:nvSpPr>
        <p:spPr>
          <a:xfrm>
            <a:off x="9449872" y="4213622"/>
            <a:ext cx="3156347"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Kenaikan ke permukaan terlalu cepat menyebabkan gelembung gas terbentuk dengan cepat.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83894" y="607576"/>
            <a:ext cx="9320213" cy="1377077"/>
          </a:xfrm>
          <a:prstGeom prst="rect">
            <a:avLst/>
          </a:prstGeom>
          <a:noFill/>
          <a:ln/>
        </p:spPr>
        <p:txBody>
          <a:bodyPr wrap="square" rtlCol="0" anchor="t"/>
          <a:lstStyle/>
          <a:p>
            <a:pPr indent="0" marL="0">
              <a:lnSpc>
                <a:spcPts val="5422"/>
              </a:lnSpc>
              <a:buNone/>
            </a:pPr>
            <a:r>
              <a:rPr lang="en-US" sz="4338" b="1" dirty="0">
                <a:solidFill>
                  <a:srgbClr val="443728"/>
                </a:solidFill>
                <a:latin typeface="Crimson Pro" pitchFamily="34" charset="0"/>
                <a:ea typeface="Crimson Pro" pitchFamily="34" charset="-122"/>
                <a:cs typeface="Crimson Pro" pitchFamily="34" charset="-120"/>
              </a:rPr>
              <a:t>Mekanisme Terjadinya Penyakit Dekompresi</a:t>
            </a:r>
            <a:endParaRPr lang="en-US" sz="4338" dirty="0"/>
          </a:p>
        </p:txBody>
      </p:sp>
      <p:sp>
        <p:nvSpPr>
          <p:cNvPr id="6" name="Shape 3"/>
          <p:cNvSpPr/>
          <p:nvPr/>
        </p:nvSpPr>
        <p:spPr>
          <a:xfrm>
            <a:off x="4792385" y="2315170"/>
            <a:ext cx="44053" cy="5306854"/>
          </a:xfrm>
          <a:prstGeom prst="roundRect">
            <a:avLst>
              <a:gd name="adj" fmla="val 225099"/>
            </a:avLst>
          </a:prstGeom>
          <a:solidFill>
            <a:srgbClr val="D1C8C6"/>
          </a:solidFill>
          <a:ln/>
        </p:spPr>
      </p:sp>
      <p:sp>
        <p:nvSpPr>
          <p:cNvPr id="7" name="Shape 4"/>
          <p:cNvSpPr/>
          <p:nvPr/>
        </p:nvSpPr>
        <p:spPr>
          <a:xfrm>
            <a:off x="5062299" y="2713077"/>
            <a:ext cx="771168" cy="44053"/>
          </a:xfrm>
          <a:prstGeom prst="roundRect">
            <a:avLst>
              <a:gd name="adj" fmla="val 225099"/>
            </a:avLst>
          </a:prstGeom>
          <a:solidFill>
            <a:srgbClr val="D1C8C6"/>
          </a:solidFill>
          <a:ln/>
        </p:spPr>
      </p:sp>
      <p:sp>
        <p:nvSpPr>
          <p:cNvPr id="8" name="Shape 5"/>
          <p:cNvSpPr/>
          <p:nvPr/>
        </p:nvSpPr>
        <p:spPr>
          <a:xfrm>
            <a:off x="4566523" y="2487335"/>
            <a:ext cx="495776" cy="495776"/>
          </a:xfrm>
          <a:prstGeom prst="roundRect">
            <a:avLst>
              <a:gd name="adj" fmla="val 20002"/>
            </a:avLst>
          </a:prstGeom>
          <a:solidFill>
            <a:srgbClr val="EBE2E0"/>
          </a:solidFill>
          <a:ln w="7620">
            <a:solidFill>
              <a:srgbClr val="D1C8C6"/>
            </a:solidFill>
            <a:prstDash val="solid"/>
          </a:ln>
        </p:spPr>
      </p:sp>
      <p:sp>
        <p:nvSpPr>
          <p:cNvPr id="9" name="Text 6"/>
          <p:cNvSpPr/>
          <p:nvPr/>
        </p:nvSpPr>
        <p:spPr>
          <a:xfrm>
            <a:off x="4752618" y="2528649"/>
            <a:ext cx="123587" cy="413147"/>
          </a:xfrm>
          <a:prstGeom prst="rect">
            <a:avLst/>
          </a:prstGeom>
          <a:noFill/>
          <a:ln/>
        </p:spPr>
        <p:txBody>
          <a:bodyPr wrap="none" rtlCol="0" anchor="t"/>
          <a:lstStyle/>
          <a:p>
            <a:pPr algn="ctr" indent="0" marL="0">
              <a:lnSpc>
                <a:spcPts val="3253"/>
              </a:lnSpc>
              <a:buNone/>
            </a:pPr>
            <a:r>
              <a:rPr lang="en-US" sz="2603" b="1" dirty="0">
                <a:solidFill>
                  <a:srgbClr val="443728"/>
                </a:solidFill>
                <a:latin typeface="Crimson Pro" pitchFamily="34" charset="0"/>
                <a:ea typeface="Crimson Pro" pitchFamily="34" charset="-122"/>
                <a:cs typeface="Crimson Pro" pitchFamily="34" charset="-120"/>
              </a:rPr>
              <a:t>1</a:t>
            </a:r>
            <a:endParaRPr lang="en-US" sz="2603" dirty="0"/>
          </a:p>
        </p:txBody>
      </p:sp>
      <p:sp>
        <p:nvSpPr>
          <p:cNvPr id="10" name="Text 7"/>
          <p:cNvSpPr/>
          <p:nvPr/>
        </p:nvSpPr>
        <p:spPr>
          <a:xfrm>
            <a:off x="6026348" y="2535436"/>
            <a:ext cx="2754511" cy="344329"/>
          </a:xfrm>
          <a:prstGeom prst="rect">
            <a:avLst/>
          </a:prstGeom>
          <a:noFill/>
          <a:ln/>
        </p:spPr>
        <p:txBody>
          <a:bodyPr wrap="none" rtlCol="0" anchor="t"/>
          <a:lstStyle/>
          <a:p>
            <a:pPr algn="l" indent="0" marL="0">
              <a:lnSpc>
                <a:spcPts val="2711"/>
              </a:lnSpc>
              <a:buNone/>
            </a:pPr>
            <a:r>
              <a:rPr lang="en-US" sz="2169" b="1" dirty="0">
                <a:solidFill>
                  <a:srgbClr val="443728"/>
                </a:solidFill>
                <a:latin typeface="Crimson Pro" pitchFamily="34" charset="0"/>
                <a:ea typeface="Crimson Pro" pitchFamily="34" charset="-122"/>
                <a:cs typeface="Crimson Pro" pitchFamily="34" charset="-120"/>
              </a:rPr>
              <a:t>Tekanan Tinggi</a:t>
            </a:r>
            <a:endParaRPr lang="en-US" sz="2169" dirty="0"/>
          </a:p>
        </p:txBody>
      </p:sp>
      <p:sp>
        <p:nvSpPr>
          <p:cNvPr id="11" name="Text 8"/>
          <p:cNvSpPr/>
          <p:nvPr/>
        </p:nvSpPr>
        <p:spPr>
          <a:xfrm>
            <a:off x="6026348" y="3011924"/>
            <a:ext cx="7777758" cy="705088"/>
          </a:xfrm>
          <a:prstGeom prst="rect">
            <a:avLst/>
          </a:prstGeom>
          <a:noFill/>
          <a:ln/>
        </p:spPr>
        <p:txBody>
          <a:bodyPr wrap="square" rtlCol="0" anchor="t"/>
          <a:lstStyle/>
          <a:p>
            <a:pPr algn="l" indent="0" marL="0">
              <a:lnSpc>
                <a:spcPts val="2776"/>
              </a:lnSpc>
              <a:buNone/>
            </a:pPr>
            <a:r>
              <a:rPr lang="en-US" sz="1735" dirty="0">
                <a:solidFill>
                  <a:srgbClr val="443728"/>
                </a:solidFill>
                <a:latin typeface="Open Sans" pitchFamily="34" charset="0"/>
                <a:ea typeface="Open Sans" pitchFamily="34" charset="-122"/>
                <a:cs typeface="Open Sans" pitchFamily="34" charset="-120"/>
              </a:rPr>
              <a:t>Saat menyelam, tekanan air menyebabkan nitrogen terlarut dalam darah dan jaringan tubuh.</a:t>
            </a:r>
            <a:endParaRPr lang="en-US" sz="1735" dirty="0"/>
          </a:p>
        </p:txBody>
      </p:sp>
      <p:sp>
        <p:nvSpPr>
          <p:cNvPr id="12" name="Shape 9"/>
          <p:cNvSpPr/>
          <p:nvPr/>
        </p:nvSpPr>
        <p:spPr>
          <a:xfrm>
            <a:off x="5062299" y="4555450"/>
            <a:ext cx="771168" cy="44053"/>
          </a:xfrm>
          <a:prstGeom prst="roundRect">
            <a:avLst>
              <a:gd name="adj" fmla="val 225099"/>
            </a:avLst>
          </a:prstGeom>
          <a:solidFill>
            <a:srgbClr val="D1C8C6"/>
          </a:solidFill>
          <a:ln/>
        </p:spPr>
      </p:sp>
      <p:sp>
        <p:nvSpPr>
          <p:cNvPr id="13" name="Shape 10"/>
          <p:cNvSpPr/>
          <p:nvPr/>
        </p:nvSpPr>
        <p:spPr>
          <a:xfrm>
            <a:off x="4566523" y="4329708"/>
            <a:ext cx="495776" cy="495776"/>
          </a:xfrm>
          <a:prstGeom prst="roundRect">
            <a:avLst>
              <a:gd name="adj" fmla="val 20002"/>
            </a:avLst>
          </a:prstGeom>
          <a:solidFill>
            <a:srgbClr val="EBE2E0"/>
          </a:solidFill>
          <a:ln w="7620">
            <a:solidFill>
              <a:srgbClr val="D1C8C6"/>
            </a:solidFill>
            <a:prstDash val="solid"/>
          </a:ln>
        </p:spPr>
      </p:sp>
      <p:sp>
        <p:nvSpPr>
          <p:cNvPr id="14" name="Text 11"/>
          <p:cNvSpPr/>
          <p:nvPr/>
        </p:nvSpPr>
        <p:spPr>
          <a:xfrm>
            <a:off x="4730115" y="4371023"/>
            <a:ext cx="168473" cy="413147"/>
          </a:xfrm>
          <a:prstGeom prst="rect">
            <a:avLst/>
          </a:prstGeom>
          <a:noFill/>
          <a:ln/>
        </p:spPr>
        <p:txBody>
          <a:bodyPr wrap="none" rtlCol="0" anchor="t"/>
          <a:lstStyle/>
          <a:p>
            <a:pPr algn="ctr" indent="0" marL="0">
              <a:lnSpc>
                <a:spcPts val="3253"/>
              </a:lnSpc>
              <a:buNone/>
            </a:pPr>
            <a:r>
              <a:rPr lang="en-US" sz="2603" b="1" dirty="0">
                <a:solidFill>
                  <a:srgbClr val="443728"/>
                </a:solidFill>
                <a:latin typeface="Crimson Pro" pitchFamily="34" charset="0"/>
                <a:ea typeface="Crimson Pro" pitchFamily="34" charset="-122"/>
                <a:cs typeface="Crimson Pro" pitchFamily="34" charset="-120"/>
              </a:rPr>
              <a:t>2</a:t>
            </a:r>
            <a:endParaRPr lang="en-US" sz="2603" dirty="0"/>
          </a:p>
        </p:txBody>
      </p:sp>
      <p:sp>
        <p:nvSpPr>
          <p:cNvPr id="15" name="Text 12"/>
          <p:cNvSpPr/>
          <p:nvPr/>
        </p:nvSpPr>
        <p:spPr>
          <a:xfrm>
            <a:off x="6026348" y="4377809"/>
            <a:ext cx="2754511" cy="344329"/>
          </a:xfrm>
          <a:prstGeom prst="rect">
            <a:avLst/>
          </a:prstGeom>
          <a:noFill/>
          <a:ln/>
        </p:spPr>
        <p:txBody>
          <a:bodyPr wrap="none" rtlCol="0" anchor="t"/>
          <a:lstStyle/>
          <a:p>
            <a:pPr algn="l" indent="0" marL="0">
              <a:lnSpc>
                <a:spcPts val="2711"/>
              </a:lnSpc>
              <a:buNone/>
            </a:pPr>
            <a:r>
              <a:rPr lang="en-US" sz="2169" b="1" dirty="0">
                <a:solidFill>
                  <a:srgbClr val="443728"/>
                </a:solidFill>
                <a:latin typeface="Crimson Pro" pitchFamily="34" charset="0"/>
                <a:ea typeface="Crimson Pro" pitchFamily="34" charset="-122"/>
                <a:cs typeface="Crimson Pro" pitchFamily="34" charset="-120"/>
              </a:rPr>
              <a:t>Penurunan Tekanan</a:t>
            </a:r>
            <a:endParaRPr lang="en-US" sz="2169" dirty="0"/>
          </a:p>
        </p:txBody>
      </p:sp>
      <p:sp>
        <p:nvSpPr>
          <p:cNvPr id="16" name="Text 13"/>
          <p:cNvSpPr/>
          <p:nvPr/>
        </p:nvSpPr>
        <p:spPr>
          <a:xfrm>
            <a:off x="6026348" y="4854297"/>
            <a:ext cx="7777758" cy="705088"/>
          </a:xfrm>
          <a:prstGeom prst="rect">
            <a:avLst/>
          </a:prstGeom>
          <a:noFill/>
          <a:ln/>
        </p:spPr>
        <p:txBody>
          <a:bodyPr wrap="square" rtlCol="0" anchor="t"/>
          <a:lstStyle/>
          <a:p>
            <a:pPr algn="l" indent="0" marL="0">
              <a:lnSpc>
                <a:spcPts val="2776"/>
              </a:lnSpc>
              <a:buNone/>
            </a:pPr>
            <a:r>
              <a:rPr lang="en-US" sz="1735" dirty="0">
                <a:solidFill>
                  <a:srgbClr val="443728"/>
                </a:solidFill>
                <a:latin typeface="Open Sans" pitchFamily="34" charset="0"/>
                <a:ea typeface="Open Sans" pitchFamily="34" charset="-122"/>
                <a:cs typeface="Open Sans" pitchFamily="34" charset="-120"/>
              </a:rPr>
              <a:t>Saat kenaikan ke permukaan, penurunan tekanan menyebabkan nitrogen berubah menjadi gelembung gas.</a:t>
            </a:r>
            <a:endParaRPr lang="en-US" sz="1735" dirty="0"/>
          </a:p>
        </p:txBody>
      </p:sp>
      <p:sp>
        <p:nvSpPr>
          <p:cNvPr id="17" name="Shape 14"/>
          <p:cNvSpPr/>
          <p:nvPr/>
        </p:nvSpPr>
        <p:spPr>
          <a:xfrm>
            <a:off x="5062299" y="6397823"/>
            <a:ext cx="771168" cy="44053"/>
          </a:xfrm>
          <a:prstGeom prst="roundRect">
            <a:avLst>
              <a:gd name="adj" fmla="val 225099"/>
            </a:avLst>
          </a:prstGeom>
          <a:solidFill>
            <a:srgbClr val="D1C8C6"/>
          </a:solidFill>
          <a:ln/>
        </p:spPr>
      </p:sp>
      <p:sp>
        <p:nvSpPr>
          <p:cNvPr id="18" name="Shape 15"/>
          <p:cNvSpPr/>
          <p:nvPr/>
        </p:nvSpPr>
        <p:spPr>
          <a:xfrm>
            <a:off x="4566523" y="6172081"/>
            <a:ext cx="495776" cy="495776"/>
          </a:xfrm>
          <a:prstGeom prst="roundRect">
            <a:avLst>
              <a:gd name="adj" fmla="val 20002"/>
            </a:avLst>
          </a:prstGeom>
          <a:solidFill>
            <a:srgbClr val="EBE2E0"/>
          </a:solidFill>
          <a:ln w="7620">
            <a:solidFill>
              <a:srgbClr val="D1C8C6"/>
            </a:solidFill>
            <a:prstDash val="solid"/>
          </a:ln>
        </p:spPr>
      </p:sp>
      <p:sp>
        <p:nvSpPr>
          <p:cNvPr id="19" name="Text 16"/>
          <p:cNvSpPr/>
          <p:nvPr/>
        </p:nvSpPr>
        <p:spPr>
          <a:xfrm>
            <a:off x="4733687" y="6213396"/>
            <a:ext cx="161330" cy="413147"/>
          </a:xfrm>
          <a:prstGeom prst="rect">
            <a:avLst/>
          </a:prstGeom>
          <a:noFill/>
          <a:ln/>
        </p:spPr>
        <p:txBody>
          <a:bodyPr wrap="none" rtlCol="0" anchor="t"/>
          <a:lstStyle/>
          <a:p>
            <a:pPr algn="ctr" indent="0" marL="0">
              <a:lnSpc>
                <a:spcPts val="3253"/>
              </a:lnSpc>
              <a:buNone/>
            </a:pPr>
            <a:r>
              <a:rPr lang="en-US" sz="2603" b="1" dirty="0">
                <a:solidFill>
                  <a:srgbClr val="443728"/>
                </a:solidFill>
                <a:latin typeface="Crimson Pro" pitchFamily="34" charset="0"/>
                <a:ea typeface="Crimson Pro" pitchFamily="34" charset="-122"/>
                <a:cs typeface="Crimson Pro" pitchFamily="34" charset="-120"/>
              </a:rPr>
              <a:t>3</a:t>
            </a:r>
            <a:endParaRPr lang="en-US" sz="2603" dirty="0"/>
          </a:p>
        </p:txBody>
      </p:sp>
      <p:sp>
        <p:nvSpPr>
          <p:cNvPr id="20" name="Text 17"/>
          <p:cNvSpPr/>
          <p:nvPr/>
        </p:nvSpPr>
        <p:spPr>
          <a:xfrm>
            <a:off x="6026348" y="6220182"/>
            <a:ext cx="3042523" cy="344329"/>
          </a:xfrm>
          <a:prstGeom prst="rect">
            <a:avLst/>
          </a:prstGeom>
          <a:noFill/>
          <a:ln/>
        </p:spPr>
        <p:txBody>
          <a:bodyPr wrap="none" rtlCol="0" anchor="t"/>
          <a:lstStyle/>
          <a:p>
            <a:pPr algn="l" indent="0" marL="0">
              <a:lnSpc>
                <a:spcPts val="2711"/>
              </a:lnSpc>
              <a:buNone/>
            </a:pPr>
            <a:r>
              <a:rPr lang="en-US" sz="2169" b="1" dirty="0">
                <a:solidFill>
                  <a:srgbClr val="443728"/>
                </a:solidFill>
                <a:latin typeface="Crimson Pro" pitchFamily="34" charset="0"/>
                <a:ea typeface="Crimson Pro" pitchFamily="34" charset="-122"/>
                <a:cs typeface="Crimson Pro" pitchFamily="34" charset="-120"/>
              </a:rPr>
              <a:t>Pembentukan Gelembung</a:t>
            </a:r>
            <a:endParaRPr lang="en-US" sz="2169" dirty="0"/>
          </a:p>
        </p:txBody>
      </p:sp>
      <p:sp>
        <p:nvSpPr>
          <p:cNvPr id="21" name="Text 18"/>
          <p:cNvSpPr/>
          <p:nvPr/>
        </p:nvSpPr>
        <p:spPr>
          <a:xfrm>
            <a:off x="6026348" y="6696670"/>
            <a:ext cx="7777758" cy="705088"/>
          </a:xfrm>
          <a:prstGeom prst="rect">
            <a:avLst/>
          </a:prstGeom>
          <a:noFill/>
          <a:ln/>
        </p:spPr>
        <p:txBody>
          <a:bodyPr wrap="square" rtlCol="0" anchor="t"/>
          <a:lstStyle/>
          <a:p>
            <a:pPr algn="l" indent="0" marL="0">
              <a:lnSpc>
                <a:spcPts val="2776"/>
              </a:lnSpc>
              <a:buNone/>
            </a:pPr>
            <a:r>
              <a:rPr lang="en-US" sz="1735" dirty="0">
                <a:solidFill>
                  <a:srgbClr val="443728"/>
                </a:solidFill>
                <a:latin typeface="Open Sans" pitchFamily="34" charset="0"/>
                <a:ea typeface="Open Sans" pitchFamily="34" charset="-122"/>
                <a:cs typeface="Open Sans" pitchFamily="34" charset="-120"/>
              </a:rPr>
              <a:t>Gelembung gas yang terbentuk dapat menyumbat pembuluh darah dan menimbulkan gejala penyakit dekompresi.</a:t>
            </a:r>
            <a:endParaRPr lang="en-US" sz="1735"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631168"/>
            <a:ext cx="7139226"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Dampak Penyakit Dekompresi</a:t>
            </a:r>
            <a:endParaRPr lang="en-US" sz="4374" dirty="0"/>
          </a:p>
        </p:txBody>
      </p:sp>
      <p:sp>
        <p:nvSpPr>
          <p:cNvPr id="6" name="Shape 3"/>
          <p:cNvSpPr/>
          <p:nvPr/>
        </p:nvSpPr>
        <p:spPr>
          <a:xfrm>
            <a:off x="2037993" y="4658797"/>
            <a:ext cx="3370064" cy="2717006"/>
          </a:xfrm>
          <a:prstGeom prst="roundRect">
            <a:avLst>
              <a:gd name="adj" fmla="val 3680"/>
            </a:avLst>
          </a:prstGeom>
          <a:solidFill>
            <a:srgbClr val="EBE2E0"/>
          </a:solidFill>
          <a:ln w="7620">
            <a:solidFill>
              <a:srgbClr val="D1C8C6"/>
            </a:solidFill>
            <a:prstDash val="solid"/>
          </a:ln>
        </p:spPr>
      </p:sp>
      <p:sp>
        <p:nvSpPr>
          <p:cNvPr id="7" name="Text 4"/>
          <p:cNvSpPr/>
          <p:nvPr/>
        </p:nvSpPr>
        <p:spPr>
          <a:xfrm>
            <a:off x="2267783" y="4888587"/>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Cedera Syaraf</a:t>
            </a:r>
            <a:endParaRPr lang="en-US" sz="2187" dirty="0"/>
          </a:p>
        </p:txBody>
      </p:sp>
      <p:sp>
        <p:nvSpPr>
          <p:cNvPr id="8" name="Text 5"/>
          <p:cNvSpPr/>
          <p:nvPr/>
        </p:nvSpPr>
        <p:spPr>
          <a:xfrm>
            <a:off x="2267783" y="5369004"/>
            <a:ext cx="2910483"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Gelembung gas dapat menyumbat pembuluh darah di otak dan saraf sehingga menyebabkan kelumpuhan.</a:t>
            </a:r>
            <a:endParaRPr lang="en-US" sz="1750" dirty="0"/>
          </a:p>
        </p:txBody>
      </p:sp>
      <p:sp>
        <p:nvSpPr>
          <p:cNvPr id="9" name="Shape 6"/>
          <p:cNvSpPr/>
          <p:nvPr/>
        </p:nvSpPr>
        <p:spPr>
          <a:xfrm>
            <a:off x="5630228" y="4658797"/>
            <a:ext cx="3370064" cy="2717006"/>
          </a:xfrm>
          <a:prstGeom prst="roundRect">
            <a:avLst>
              <a:gd name="adj" fmla="val 3680"/>
            </a:avLst>
          </a:prstGeom>
          <a:solidFill>
            <a:srgbClr val="EBE2E0"/>
          </a:solidFill>
          <a:ln w="7620">
            <a:solidFill>
              <a:srgbClr val="D1C8C6"/>
            </a:solidFill>
            <a:prstDash val="solid"/>
          </a:ln>
        </p:spPr>
      </p:sp>
      <p:sp>
        <p:nvSpPr>
          <p:cNvPr id="10" name="Text 7"/>
          <p:cNvSpPr/>
          <p:nvPr/>
        </p:nvSpPr>
        <p:spPr>
          <a:xfrm>
            <a:off x="5860018" y="4888587"/>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Masalah Pernapasan</a:t>
            </a:r>
            <a:endParaRPr lang="en-US" sz="2187" dirty="0"/>
          </a:p>
        </p:txBody>
      </p:sp>
      <p:sp>
        <p:nvSpPr>
          <p:cNvPr id="11" name="Text 8"/>
          <p:cNvSpPr/>
          <p:nvPr/>
        </p:nvSpPr>
        <p:spPr>
          <a:xfrm>
            <a:off x="5860018" y="5369004"/>
            <a:ext cx="2910483"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Gelembung dapat menyebabkan gangguan pernapasan dan sesak napas yang dapat mengancam jiwa.</a:t>
            </a:r>
            <a:endParaRPr lang="en-US" sz="1750" dirty="0"/>
          </a:p>
        </p:txBody>
      </p:sp>
      <p:sp>
        <p:nvSpPr>
          <p:cNvPr id="12" name="Shape 9"/>
          <p:cNvSpPr/>
          <p:nvPr/>
        </p:nvSpPr>
        <p:spPr>
          <a:xfrm>
            <a:off x="9222462" y="4658797"/>
            <a:ext cx="3370064" cy="2717006"/>
          </a:xfrm>
          <a:prstGeom prst="roundRect">
            <a:avLst>
              <a:gd name="adj" fmla="val 3680"/>
            </a:avLst>
          </a:prstGeom>
          <a:solidFill>
            <a:srgbClr val="EBE2E0"/>
          </a:solidFill>
          <a:ln w="7620">
            <a:solidFill>
              <a:srgbClr val="D1C8C6"/>
            </a:solidFill>
            <a:prstDash val="solid"/>
          </a:ln>
        </p:spPr>
      </p:sp>
      <p:sp>
        <p:nvSpPr>
          <p:cNvPr id="13" name="Text 10"/>
          <p:cNvSpPr/>
          <p:nvPr/>
        </p:nvSpPr>
        <p:spPr>
          <a:xfrm>
            <a:off x="9452253" y="4888587"/>
            <a:ext cx="277749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Kematian</a:t>
            </a:r>
            <a:endParaRPr lang="en-US" sz="2187" dirty="0"/>
          </a:p>
        </p:txBody>
      </p:sp>
      <p:sp>
        <p:nvSpPr>
          <p:cNvPr id="14" name="Text 11"/>
          <p:cNvSpPr/>
          <p:nvPr/>
        </p:nvSpPr>
        <p:spPr>
          <a:xfrm>
            <a:off x="9452253" y="5369004"/>
            <a:ext cx="2910483"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Dalam kasus yang parah, penyakit dekompresi dapat mengakibatkan kematian akibat pembentukan gelembung masif.</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209681"/>
            <a:ext cx="7972901"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Pencegahan Penyakit Dekompresi</a:t>
            </a:r>
            <a:endParaRPr lang="en-US" sz="4374" dirty="0"/>
          </a:p>
        </p:txBody>
      </p:sp>
      <p:pic>
        <p:nvPicPr>
          <p:cNvPr id="5" name="Image 0" descr="preencoded.png">    </p:cNvPr>
          <p:cNvPicPr>
            <a:picLocks noChangeAspect="1"/>
          </p:cNvPicPr>
          <p:nvPr/>
        </p:nvPicPr>
        <p:blipFill>
          <a:blip r:embed="rId1"/>
          <a:stretch>
            <a:fillRect/>
          </a:stretch>
        </p:blipFill>
        <p:spPr>
          <a:xfrm>
            <a:off x="2037993" y="3348395"/>
            <a:ext cx="555427" cy="555427"/>
          </a:xfrm>
          <a:prstGeom prst="rect">
            <a:avLst/>
          </a:prstGeom>
        </p:spPr>
      </p:pic>
      <p:sp>
        <p:nvSpPr>
          <p:cNvPr id="6" name="Text 3"/>
          <p:cNvSpPr/>
          <p:nvPr/>
        </p:nvSpPr>
        <p:spPr>
          <a:xfrm>
            <a:off x="2037993" y="4125992"/>
            <a:ext cx="2388632" cy="694373"/>
          </a:xfrm>
          <a:prstGeom prst="rect">
            <a:avLst/>
          </a:prstGeom>
          <a:noFill/>
          <a:ln/>
        </p:spPr>
        <p:txBody>
          <a:bodyPr wrap="squar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Kedalaman Terkendali</a:t>
            </a:r>
            <a:endParaRPr lang="en-US" sz="2187" dirty="0"/>
          </a:p>
        </p:txBody>
      </p:sp>
      <p:sp>
        <p:nvSpPr>
          <p:cNvPr id="7" name="Text 4"/>
          <p:cNvSpPr/>
          <p:nvPr/>
        </p:nvSpPr>
        <p:spPr>
          <a:xfrm>
            <a:off x="2037993" y="4953595"/>
            <a:ext cx="2388632" cy="1066205"/>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Selalu mematuhi batas kedalaman aman yang direkomendasikan.</a:t>
            </a:r>
            <a:endParaRPr lang="en-US" sz="1750" dirty="0"/>
          </a:p>
        </p:txBody>
      </p:sp>
      <p:pic>
        <p:nvPicPr>
          <p:cNvPr id="8" name="Image 1" descr="preencoded.png">    </p:cNvPr>
          <p:cNvPicPr>
            <a:picLocks noChangeAspect="1"/>
          </p:cNvPicPr>
          <p:nvPr/>
        </p:nvPicPr>
        <p:blipFill>
          <a:blip r:embed="rId2"/>
          <a:stretch>
            <a:fillRect/>
          </a:stretch>
        </p:blipFill>
        <p:spPr>
          <a:xfrm>
            <a:off x="4759881" y="3348395"/>
            <a:ext cx="555427" cy="555427"/>
          </a:xfrm>
          <a:prstGeom prst="rect">
            <a:avLst/>
          </a:prstGeom>
        </p:spPr>
      </p:pic>
      <p:sp>
        <p:nvSpPr>
          <p:cNvPr id="9" name="Text 5"/>
          <p:cNvSpPr/>
          <p:nvPr/>
        </p:nvSpPr>
        <p:spPr>
          <a:xfrm>
            <a:off x="4759881" y="4125992"/>
            <a:ext cx="2388632" cy="694373"/>
          </a:xfrm>
          <a:prstGeom prst="rect">
            <a:avLst/>
          </a:prstGeom>
          <a:noFill/>
          <a:ln/>
        </p:spPr>
        <p:txBody>
          <a:bodyPr wrap="squar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Dekompresi Bertahap</a:t>
            </a:r>
            <a:endParaRPr lang="en-US" sz="2187" dirty="0"/>
          </a:p>
        </p:txBody>
      </p:sp>
      <p:sp>
        <p:nvSpPr>
          <p:cNvPr id="10" name="Text 6"/>
          <p:cNvSpPr/>
          <p:nvPr/>
        </p:nvSpPr>
        <p:spPr>
          <a:xfrm>
            <a:off x="4759881" y="4953595"/>
            <a:ext cx="2388632" cy="1066205"/>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Lakukan dekompresi perlahan saat naik ke permukaan.</a:t>
            </a:r>
            <a:endParaRPr lang="en-US" sz="1750" dirty="0"/>
          </a:p>
        </p:txBody>
      </p:sp>
      <p:pic>
        <p:nvPicPr>
          <p:cNvPr id="11" name="Image 2" descr="preencoded.png">    </p:cNvPr>
          <p:cNvPicPr>
            <a:picLocks noChangeAspect="1"/>
          </p:cNvPicPr>
          <p:nvPr/>
        </p:nvPicPr>
        <p:blipFill>
          <a:blip r:embed="rId3"/>
          <a:stretch>
            <a:fillRect/>
          </a:stretch>
        </p:blipFill>
        <p:spPr>
          <a:xfrm>
            <a:off x="7481768" y="3348395"/>
            <a:ext cx="555427" cy="555427"/>
          </a:xfrm>
          <a:prstGeom prst="rect">
            <a:avLst/>
          </a:prstGeom>
        </p:spPr>
      </p:pic>
      <p:sp>
        <p:nvSpPr>
          <p:cNvPr id="12" name="Text 7"/>
          <p:cNvSpPr/>
          <p:nvPr/>
        </p:nvSpPr>
        <p:spPr>
          <a:xfrm>
            <a:off x="7481768" y="4125992"/>
            <a:ext cx="2388632"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Hidrasi Cukup</a:t>
            </a:r>
            <a:endParaRPr lang="en-US" sz="2187" dirty="0"/>
          </a:p>
        </p:txBody>
      </p:sp>
      <p:sp>
        <p:nvSpPr>
          <p:cNvPr id="13" name="Text 8"/>
          <p:cNvSpPr/>
          <p:nvPr/>
        </p:nvSpPr>
        <p:spPr>
          <a:xfrm>
            <a:off x="7481768" y="4606409"/>
            <a:ext cx="2388632" cy="1066205"/>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Minum cukup air sebelum, selama, dan setelah menyelam.</a:t>
            </a:r>
            <a:endParaRPr lang="en-US" sz="1750" dirty="0"/>
          </a:p>
        </p:txBody>
      </p:sp>
      <p:pic>
        <p:nvPicPr>
          <p:cNvPr id="14" name="Image 3" descr="preencoded.png">    </p:cNvPr>
          <p:cNvPicPr>
            <a:picLocks noChangeAspect="1"/>
          </p:cNvPicPr>
          <p:nvPr/>
        </p:nvPicPr>
        <p:blipFill>
          <a:blip r:embed="rId4"/>
          <a:stretch>
            <a:fillRect/>
          </a:stretch>
        </p:blipFill>
        <p:spPr>
          <a:xfrm>
            <a:off x="10203656" y="3348395"/>
            <a:ext cx="555427" cy="555427"/>
          </a:xfrm>
          <a:prstGeom prst="rect">
            <a:avLst/>
          </a:prstGeom>
        </p:spPr>
      </p:pic>
      <p:sp>
        <p:nvSpPr>
          <p:cNvPr id="15" name="Text 9"/>
          <p:cNvSpPr/>
          <p:nvPr/>
        </p:nvSpPr>
        <p:spPr>
          <a:xfrm>
            <a:off x="10203656" y="4125992"/>
            <a:ext cx="2388751"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Tetap Hangat</a:t>
            </a:r>
            <a:endParaRPr lang="en-US" sz="2187" dirty="0"/>
          </a:p>
        </p:txBody>
      </p:sp>
      <p:sp>
        <p:nvSpPr>
          <p:cNvPr id="16" name="Text 10"/>
          <p:cNvSpPr/>
          <p:nvPr/>
        </p:nvSpPr>
        <p:spPr>
          <a:xfrm>
            <a:off x="10203656" y="4606409"/>
            <a:ext cx="2388751" cy="1066205"/>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Jaga suhu tubuh tetap hangat sebelum dan setelah menyelam.</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494365"/>
            <a:ext cx="9347954"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Penanganan Awal Penyakit Dekompresi</a:t>
            </a:r>
            <a:endParaRPr lang="en-US" sz="4374" dirty="0"/>
          </a:p>
        </p:txBody>
      </p:sp>
      <p:pic>
        <p:nvPicPr>
          <p:cNvPr id="6" name="Image 1" descr="preencoded.png">    </p:cNvPr>
          <p:cNvPicPr>
            <a:picLocks noChangeAspect="1"/>
          </p:cNvPicPr>
          <p:nvPr/>
        </p:nvPicPr>
        <p:blipFill>
          <a:blip r:embed="rId2"/>
          <a:stretch>
            <a:fillRect/>
          </a:stretch>
        </p:blipFill>
        <p:spPr>
          <a:xfrm>
            <a:off x="2037993" y="4521994"/>
            <a:ext cx="3518059" cy="888682"/>
          </a:xfrm>
          <a:prstGeom prst="rect">
            <a:avLst/>
          </a:prstGeom>
        </p:spPr>
      </p:pic>
      <p:sp>
        <p:nvSpPr>
          <p:cNvPr id="7" name="Text 3"/>
          <p:cNvSpPr/>
          <p:nvPr/>
        </p:nvSpPr>
        <p:spPr>
          <a:xfrm>
            <a:off x="2260163" y="5743932"/>
            <a:ext cx="277749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Panggil Bantuan Medis</a:t>
            </a:r>
            <a:endParaRPr lang="en-US" sz="2187" dirty="0"/>
          </a:p>
        </p:txBody>
      </p:sp>
      <p:sp>
        <p:nvSpPr>
          <p:cNvPr id="8" name="Text 4"/>
          <p:cNvSpPr/>
          <p:nvPr/>
        </p:nvSpPr>
        <p:spPr>
          <a:xfrm>
            <a:off x="2260163" y="6224349"/>
            <a:ext cx="3073718"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Segera hubungi tim penyelamat atau ambulans.</a:t>
            </a:r>
            <a:endParaRPr lang="en-US" sz="1750" dirty="0"/>
          </a:p>
        </p:txBody>
      </p:sp>
      <p:pic>
        <p:nvPicPr>
          <p:cNvPr id="9" name="Image 2" descr="preencoded.png">    </p:cNvPr>
          <p:cNvPicPr>
            <a:picLocks noChangeAspect="1"/>
          </p:cNvPicPr>
          <p:nvPr/>
        </p:nvPicPr>
        <p:blipFill>
          <a:blip r:embed="rId3"/>
          <a:stretch>
            <a:fillRect/>
          </a:stretch>
        </p:blipFill>
        <p:spPr>
          <a:xfrm>
            <a:off x="5556052" y="4521994"/>
            <a:ext cx="3518178" cy="888682"/>
          </a:xfrm>
          <a:prstGeom prst="rect">
            <a:avLst/>
          </a:prstGeom>
        </p:spPr>
      </p:pic>
      <p:sp>
        <p:nvSpPr>
          <p:cNvPr id="10" name="Text 5"/>
          <p:cNvSpPr/>
          <p:nvPr/>
        </p:nvSpPr>
        <p:spPr>
          <a:xfrm>
            <a:off x="5778222" y="5743932"/>
            <a:ext cx="277749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Berikan Oksigen</a:t>
            </a:r>
            <a:endParaRPr lang="en-US" sz="2187" dirty="0"/>
          </a:p>
        </p:txBody>
      </p:sp>
      <p:sp>
        <p:nvSpPr>
          <p:cNvPr id="11" name="Text 6"/>
          <p:cNvSpPr/>
          <p:nvPr/>
        </p:nvSpPr>
        <p:spPr>
          <a:xfrm>
            <a:off x="5778222" y="6224349"/>
            <a:ext cx="3073837" cy="1066205"/>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Berikan oksigen murni untuk membantu proses dekompresi.</a:t>
            </a:r>
            <a:endParaRPr lang="en-US" sz="1750" dirty="0"/>
          </a:p>
        </p:txBody>
      </p:sp>
      <p:pic>
        <p:nvPicPr>
          <p:cNvPr id="12" name="Image 3" descr="preencoded.png">    </p:cNvPr>
          <p:cNvPicPr>
            <a:picLocks noChangeAspect="1"/>
          </p:cNvPicPr>
          <p:nvPr/>
        </p:nvPicPr>
        <p:blipFill>
          <a:blip r:embed="rId4"/>
          <a:stretch>
            <a:fillRect/>
          </a:stretch>
        </p:blipFill>
        <p:spPr>
          <a:xfrm>
            <a:off x="9074229" y="4521994"/>
            <a:ext cx="3518178" cy="888682"/>
          </a:xfrm>
          <a:prstGeom prst="rect">
            <a:avLst/>
          </a:prstGeom>
        </p:spPr>
      </p:pic>
      <p:sp>
        <p:nvSpPr>
          <p:cNvPr id="13" name="Text 7"/>
          <p:cNvSpPr/>
          <p:nvPr/>
        </p:nvSpPr>
        <p:spPr>
          <a:xfrm>
            <a:off x="9296400" y="5743932"/>
            <a:ext cx="277749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Istirahatkan Korban</a:t>
            </a:r>
            <a:endParaRPr lang="en-US" sz="2187" dirty="0"/>
          </a:p>
        </p:txBody>
      </p:sp>
      <p:sp>
        <p:nvSpPr>
          <p:cNvPr id="14" name="Text 8"/>
          <p:cNvSpPr/>
          <p:nvPr/>
        </p:nvSpPr>
        <p:spPr>
          <a:xfrm>
            <a:off x="9296400" y="6224349"/>
            <a:ext cx="3073837"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Baring korban dan hindari pergerakan yang berlebihan.</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558302"/>
            <a:ext cx="8416052"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Pentingnya Pemeriksaan Kesehatan</a:t>
            </a:r>
            <a:endParaRPr lang="en-US" sz="4374" dirty="0"/>
          </a:p>
        </p:txBody>
      </p:sp>
      <p:sp>
        <p:nvSpPr>
          <p:cNvPr id="6" name="Shape 3"/>
          <p:cNvSpPr/>
          <p:nvPr/>
        </p:nvSpPr>
        <p:spPr>
          <a:xfrm>
            <a:off x="2037993" y="4759523"/>
            <a:ext cx="499943" cy="499943"/>
          </a:xfrm>
          <a:prstGeom prst="roundRect">
            <a:avLst>
              <a:gd name="adj" fmla="val 20000"/>
            </a:avLst>
          </a:prstGeom>
          <a:solidFill>
            <a:srgbClr val="EBE2E0"/>
          </a:solidFill>
          <a:ln w="7620">
            <a:solidFill>
              <a:srgbClr val="D1C8C6"/>
            </a:solidFill>
            <a:prstDash val="solid"/>
          </a:ln>
        </p:spPr>
      </p:sp>
      <p:sp>
        <p:nvSpPr>
          <p:cNvPr id="7" name="Text 4"/>
          <p:cNvSpPr/>
          <p:nvPr/>
        </p:nvSpPr>
        <p:spPr>
          <a:xfrm>
            <a:off x="2225635" y="4801195"/>
            <a:ext cx="124658"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2760107" y="4835843"/>
            <a:ext cx="264795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Deteksi Dini Risiko</a:t>
            </a:r>
            <a:endParaRPr lang="en-US" sz="2187" dirty="0"/>
          </a:p>
        </p:txBody>
      </p:sp>
      <p:sp>
        <p:nvSpPr>
          <p:cNvPr id="9" name="Text 6"/>
          <p:cNvSpPr/>
          <p:nvPr/>
        </p:nvSpPr>
        <p:spPr>
          <a:xfrm>
            <a:off x="2760107" y="5316260"/>
            <a:ext cx="2647950"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Pemeriksaan kesehatan dapat mengidentifikasi kondisi yang meningkatkan risiko penyakit dekompresi.</a:t>
            </a:r>
            <a:endParaRPr lang="en-US" sz="1750" dirty="0"/>
          </a:p>
        </p:txBody>
      </p:sp>
      <p:sp>
        <p:nvSpPr>
          <p:cNvPr id="10" name="Shape 7"/>
          <p:cNvSpPr/>
          <p:nvPr/>
        </p:nvSpPr>
        <p:spPr>
          <a:xfrm>
            <a:off x="5630228" y="4759523"/>
            <a:ext cx="499943" cy="499943"/>
          </a:xfrm>
          <a:prstGeom prst="roundRect">
            <a:avLst>
              <a:gd name="adj" fmla="val 20000"/>
            </a:avLst>
          </a:prstGeom>
          <a:solidFill>
            <a:srgbClr val="EBE2E0"/>
          </a:solidFill>
          <a:ln w="7620">
            <a:solidFill>
              <a:srgbClr val="D1C8C6"/>
            </a:solidFill>
            <a:prstDash val="solid"/>
          </a:ln>
        </p:spPr>
      </p:sp>
      <p:sp>
        <p:nvSpPr>
          <p:cNvPr id="11" name="Text 8"/>
          <p:cNvSpPr/>
          <p:nvPr/>
        </p:nvSpPr>
        <p:spPr>
          <a:xfrm>
            <a:off x="5795248" y="4801195"/>
            <a:ext cx="169902"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6352342" y="4835843"/>
            <a:ext cx="264795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Riwayat Kesehatan</a:t>
            </a:r>
            <a:endParaRPr lang="en-US" sz="2187" dirty="0"/>
          </a:p>
        </p:txBody>
      </p:sp>
      <p:sp>
        <p:nvSpPr>
          <p:cNvPr id="13" name="Text 10"/>
          <p:cNvSpPr/>
          <p:nvPr/>
        </p:nvSpPr>
        <p:spPr>
          <a:xfrm>
            <a:off x="6352342" y="5316260"/>
            <a:ext cx="2647950"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Dokter dapat mengevaluasi riwayat kesehatan dan menyarankan tindakan pencegahan yang tepat.</a:t>
            </a:r>
            <a:endParaRPr lang="en-US" sz="1750" dirty="0"/>
          </a:p>
        </p:txBody>
      </p:sp>
      <p:sp>
        <p:nvSpPr>
          <p:cNvPr id="14" name="Shape 11"/>
          <p:cNvSpPr/>
          <p:nvPr/>
        </p:nvSpPr>
        <p:spPr>
          <a:xfrm>
            <a:off x="9222462" y="4759523"/>
            <a:ext cx="499943" cy="499943"/>
          </a:xfrm>
          <a:prstGeom prst="roundRect">
            <a:avLst>
              <a:gd name="adj" fmla="val 20000"/>
            </a:avLst>
          </a:prstGeom>
          <a:solidFill>
            <a:srgbClr val="EBE2E0"/>
          </a:solidFill>
          <a:ln w="7620">
            <a:solidFill>
              <a:srgbClr val="D1C8C6"/>
            </a:solidFill>
            <a:prstDash val="solid"/>
          </a:ln>
        </p:spPr>
      </p:sp>
      <p:sp>
        <p:nvSpPr>
          <p:cNvPr id="15" name="Text 12"/>
          <p:cNvSpPr/>
          <p:nvPr/>
        </p:nvSpPr>
        <p:spPr>
          <a:xfrm>
            <a:off x="9391055" y="4801195"/>
            <a:ext cx="162758"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9944576" y="4835843"/>
            <a:ext cx="264795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Izin Menyelam</a:t>
            </a:r>
            <a:endParaRPr lang="en-US" sz="2187" dirty="0"/>
          </a:p>
        </p:txBody>
      </p:sp>
      <p:sp>
        <p:nvSpPr>
          <p:cNvPr id="17" name="Text 14"/>
          <p:cNvSpPr/>
          <p:nvPr/>
        </p:nvSpPr>
        <p:spPr>
          <a:xfrm>
            <a:off x="9944576" y="5316260"/>
            <a:ext cx="2647950" cy="2132409"/>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Pemeriksaan kesehatan diperlukan untuk mendapatkan izin menyelam dan memastikan keselamatan aktivitas.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2024-05-11T17:37:10Z</dcterms:created>
  <dcterms:modified xsi:type="dcterms:W3CDTF">2024-05-11T17:37:10Z</dcterms:modified>
</cp:coreProperties>
</file>