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0" r:id="rId4"/>
    <p:sldId id="269" r:id="rId5"/>
    <p:sldId id="270" r:id="rId6"/>
    <p:sldId id="279" r:id="rId7"/>
    <p:sldId id="272" r:id="rId8"/>
    <p:sldId id="275" r:id="rId9"/>
    <p:sldId id="274" r:id="rId10"/>
    <p:sldId id="276" r:id="rId11"/>
    <p:sldId id="278" r:id="rId12"/>
    <p:sldId id="281" r:id="rId13"/>
    <p:sldId id="282" r:id="rId14"/>
    <p:sldId id="283" r:id="rId15"/>
    <p:sldId id="271" r:id="rId16"/>
    <p:sldId id="267" r:id="rId17"/>
  </p:sldIdLst>
  <p:sldSz cx="9144000" cy="8280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지 이" initials="승이" lastIdx="1" clrIdx="0">
    <p:extLst>
      <p:ext uri="{19B8F6BF-5375-455C-9EA6-DF929625EA0E}">
        <p15:presenceInfo xmlns:p15="http://schemas.microsoft.com/office/powerpoint/2012/main" userId="3c5267573338e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786" y="58"/>
      </p:cViewPr>
      <p:guideLst>
        <p:guide orient="horz" pos="26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C52CC-4FD6-4825-9204-1DA5888EA8D9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25613" y="1143000"/>
            <a:ext cx="340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FE04-A514-41A3-AEB9-77021340D2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0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1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6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3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572294"/>
            <a:ext cx="7772400" cy="1774919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692227"/>
            <a:ext cx="64008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ff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932096"/>
            <a:ext cx="82296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D08E-6557-4890-8289-6374203525BE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7674707"/>
            <a:ext cx="2895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alindrome-number/" TargetMode="External"/><Relationship Id="rId2" Type="http://schemas.openxmlformats.org/officeDocument/2006/relationships/hyperlink" Target="https://leetcode.com/problems/reverse-integ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etcode.com/problems/best-time-to-buy-and-sell-stock/" TargetMode="External"/><Relationship Id="rId4" Type="http://schemas.openxmlformats.org/officeDocument/2006/relationships/hyperlink" Target="https://leetcode.com/problems/valid-palindrome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971848"/>
            <a:ext cx="8712968" cy="1752600"/>
          </a:xfrm>
        </p:spPr>
        <p:txBody>
          <a:bodyPr/>
          <a:lstStyle/>
          <a:p>
            <a:r>
              <a:rPr lang="ko-KR" altLang="en-US" b="1" dirty="0"/>
              <a:t>고 급 문 제 해 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414" y="4140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400" b="1" dirty="0"/>
              <a:t>Chapter 4 &amp; 5</a:t>
            </a: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4400" b="1" dirty="0"/>
              <a:t>발표 자료</a:t>
            </a:r>
            <a:endParaRPr lang="en-US" altLang="ko-KR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67621" y="7081406"/>
            <a:ext cx="22252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2018117543 </a:t>
            </a:r>
            <a:r>
              <a:rPr lang="ko-KR" altLang="en-US" dirty="0"/>
              <a:t>한재성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4.9 </a:t>
            </a:r>
            <a:r>
              <a:rPr lang="ko-KR" altLang="en-US" b="1" dirty="0"/>
              <a:t>회문 확인하기</a:t>
            </a:r>
            <a:r>
              <a:rPr lang="en-US" altLang="ko-KR" b="1" dirty="0"/>
              <a:t>(2/2)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A08AF2-D3ED-B6C6-8283-2984DAC37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맨 앞자리 숫자를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수학적 방법으로 구해보자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𝑓𝑙𝑜𝑜𝑟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 :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성질</a:t>
                </a:r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ko-KR" altLang="en-US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제약이 생긴다</a:t>
                </a:r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A08AF2-D3ED-B6C6-8283-2984DAC37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DC89012-E3A9-6B28-9CEB-9AD7A6C97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204096"/>
            <a:ext cx="4532006" cy="4827802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AE893DB-6B7C-5328-B818-270647D66D2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6FC81D-2EE3-0FDB-019E-95B404A27E4F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681D88-A30F-D1BA-3334-2C45C564AD2E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98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DE340-88DD-9ED0-849A-03EF8111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주식 </a:t>
            </a:r>
            <a:r>
              <a:rPr lang="ko-KR" altLang="en-US" b="1" dirty="0" err="1"/>
              <a:t>사고팔기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64440E-8019-9450-679B-FB61DBB22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28032"/>
            <a:ext cx="8229600" cy="3715236"/>
          </a:xfrm>
          <a:ln>
            <a:solidFill>
              <a:srgbClr val="00B0F0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FAFE2DC-1D09-A1BD-FBE1-3641C43132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7E1445-8169-ED27-7F0E-2958E0977E7F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F9B54B-7D5A-B93E-7621-10F0D376BEDC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62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E7939-717A-AE0A-0C09-D92E3A93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주식 </a:t>
            </a:r>
            <a:r>
              <a:rPr lang="ko-KR" altLang="en-US" b="1" dirty="0" err="1"/>
              <a:t>사고팔기</a:t>
            </a:r>
            <a:r>
              <a:rPr lang="en-US" altLang="ko-KR" b="1" dirty="0"/>
              <a:t>(1/3)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F7F92C-FCC1-4D8C-8C1B-5DABFC349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무식하게 풀어보기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시간 복잡도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ko-KR" sz="2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ko-KR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sz="2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F7F92C-FCC1-4D8C-8C1B-5DABFC349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76878862-FEE9-BFF4-E1DB-5A1584B2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844056"/>
            <a:ext cx="6756298" cy="2164408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8662007-8DDB-6E8B-F63D-08E99BCBAC85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C128C7-AEBF-918C-498D-1D29800DF76E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6166A6-0717-3A80-7F52-29843EC292FE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85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E7939-717A-AE0A-0C09-D92E3A93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주식 </a:t>
            </a:r>
            <a:r>
              <a:rPr lang="ko-KR" altLang="en-US" b="1" dirty="0" err="1"/>
              <a:t>사고팔기</a:t>
            </a:r>
            <a:r>
              <a:rPr lang="en-US" altLang="ko-KR" b="1" dirty="0"/>
              <a:t>(2/3)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F7F92C-FCC1-4D8C-8C1B-5DABFC349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2096"/>
                <a:ext cx="8229600" cy="5952520"/>
              </a:xfrm>
            </p:spPr>
            <p:txBody>
              <a:bodyPr/>
              <a:lstStyle/>
              <a:p>
                <a:r>
                  <a:rPr lang="ko-KR" altLang="en-US" sz="2800" dirty="0"/>
                  <a:t>더 좋은 방법은 없을까</a:t>
                </a:r>
                <a:r>
                  <a:rPr lang="en-US" altLang="ko-KR" sz="2800" dirty="0"/>
                  <a:t>..?</a:t>
                </a:r>
              </a:p>
              <a:p>
                <a:r>
                  <a:rPr lang="ko-KR" altLang="en-US" sz="2800" dirty="0"/>
                  <a:t>간단한 방법으로 시간 복잡도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sz="2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가능하다</a:t>
                </a:r>
                <a:r>
                  <a:rPr lang="en-US" altLang="ko-KR" sz="2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ko-KR" altLang="en-US" sz="2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최저가를 저장해두면 손쉽게 해결 가능</a:t>
                </a:r>
                <a:endParaRPr lang="en-US" altLang="ko-KR" sz="2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ko-KR" altLang="en-US" sz="2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그러나 공간 복잡도가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2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.. </a:t>
                </a:r>
                <a:r>
                  <a:rPr lang="ko-KR" altLang="en-US" sz="2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더 </a:t>
                </a:r>
                <a:r>
                  <a:rPr lang="ko-KR" altLang="en-US" sz="2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낮출수</a:t>
                </a:r>
                <a:r>
                  <a:rPr lang="ko-KR" altLang="en-US" sz="2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없을까</a:t>
                </a:r>
                <a:r>
                  <a:rPr lang="en-US" altLang="ko-KR" sz="2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?</a:t>
                </a:r>
                <a:endParaRPr lang="ko-KR" altLang="ko-KR" sz="2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F7F92C-FCC1-4D8C-8C1B-5DABFC349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2096"/>
                <a:ext cx="8229600" cy="5952520"/>
              </a:xfrm>
              <a:blipFill>
                <a:blip r:embed="rId2"/>
                <a:stretch>
                  <a:fillRect l="-1333" t="-1230" r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A9CF0E7-66B4-0663-D432-2AA34D4D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708152"/>
            <a:ext cx="6057900" cy="2762250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D51AEA7-154F-8C46-2EA6-69FC96950CEC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7259BD-4954-070A-EEDE-62699CA495BD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8EE700-9DF0-AF76-A10F-9F291801120E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1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E7939-717A-AE0A-0C09-D92E3A93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주식 </a:t>
            </a:r>
            <a:r>
              <a:rPr lang="ko-KR" altLang="en-US" b="1" dirty="0" err="1"/>
              <a:t>사고팔기</a:t>
            </a:r>
            <a:r>
              <a:rPr lang="en-US" altLang="ko-KR" b="1" dirty="0"/>
              <a:t>(3/3)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F7F92C-FCC1-4D8C-8C1B-5DABFC349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2096"/>
                <a:ext cx="8229600" cy="5952520"/>
              </a:xfrm>
            </p:spPr>
            <p:txBody>
              <a:bodyPr/>
              <a:lstStyle/>
              <a:p>
                <a:r>
                  <a:rPr lang="en-US" altLang="ko-KR" sz="2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</a:t>
                </a:r>
                <a:r>
                  <a:rPr lang="en-US" altLang="ko-KR" sz="28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in_price</a:t>
                </a:r>
                <a:r>
                  <a:rPr lang="en-US" altLang="ko-KR" sz="2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배열의 특징</a:t>
                </a:r>
                <a:endParaRPr lang="en-US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en-US" sz="2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더 작은 </a:t>
                </a:r>
                <a:r>
                  <a:rPr lang="en-US" altLang="ko-KR" sz="2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price </a:t>
                </a:r>
                <a:r>
                  <a:rPr lang="ko-KR" altLang="en-US" sz="2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나오기 전까지는</a:t>
                </a:r>
                <a:r>
                  <a:rPr lang="en-US" altLang="ko-KR" sz="2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ko-KR" altLang="en-US" sz="2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계속 똑같은 최솟값만 저장된다는 점을 이용</a:t>
                </a:r>
                <a:endParaRPr lang="en-US" altLang="ko-KR" sz="2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en-US" sz="2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공간 복잡도를 줄일 수 있다</a:t>
                </a:r>
                <a:r>
                  <a:rPr lang="en-US" altLang="ko-KR" sz="2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!</a:t>
                </a:r>
              </a:p>
              <a:p>
                <a:endParaRPr lang="en-US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ko-KR" altLang="en-US" sz="2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시간 복잡도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28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en-US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ko-KR" altLang="en-US" sz="2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공간 복잡도</a:t>
                </a:r>
                <a:r>
                  <a:rPr lang="en-US" altLang="ko-KR" sz="28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8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28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en-US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F7F92C-FCC1-4D8C-8C1B-5DABFC349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2096"/>
                <a:ext cx="8229600" cy="5952520"/>
              </a:xfrm>
              <a:blipFill>
                <a:blip r:embed="rId2"/>
                <a:stretch>
                  <a:fillRect l="-1333" t="-1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8654814-5B26-E244-60E7-5085093E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924176"/>
            <a:ext cx="5791200" cy="2228850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E6B4CDA-C01A-58A6-43E7-F8E8FE5D04AA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6DF50A-5751-4F7E-D885-E2253CB6AC42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997FDB-5A23-769A-386B-7E62CD9129F9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80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Problems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Chapter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4: Primitive types</a:t>
            </a:r>
          </a:p>
          <a:p>
            <a:pPr lvl="1"/>
            <a:r>
              <a:rPr lang="ko-KR" altLang="en-US" sz="2800" b="1" dirty="0"/>
              <a:t>문제 </a:t>
            </a:r>
            <a:r>
              <a:rPr lang="en-US" altLang="ko-KR" sz="2800" b="1" dirty="0"/>
              <a:t>4.8 – </a:t>
            </a:r>
            <a:r>
              <a:rPr lang="ko-KR" altLang="en-US" sz="2800" b="1" dirty="0"/>
              <a:t>숫자 뒤집기</a:t>
            </a:r>
            <a:endParaRPr lang="en-US" altLang="ko-KR" sz="2800" b="1" dirty="0"/>
          </a:p>
          <a:p>
            <a:pPr lvl="2"/>
            <a:r>
              <a:rPr lang="en-US" altLang="ko-KR" sz="2800" b="1" dirty="0" err="1">
                <a:hlinkClick r:id="rId2"/>
              </a:rPr>
              <a:t>LeetCode</a:t>
            </a:r>
            <a:r>
              <a:rPr lang="en-US" altLang="ko-KR" sz="2800" b="1" dirty="0">
                <a:hlinkClick r:id="rId2"/>
              </a:rPr>
              <a:t> #7</a:t>
            </a:r>
            <a:r>
              <a:rPr lang="en-US" altLang="ko-KR" sz="2800" b="1" dirty="0"/>
              <a:t> </a:t>
            </a:r>
          </a:p>
          <a:p>
            <a:pPr lvl="1"/>
            <a:r>
              <a:rPr lang="ko-KR" altLang="en-US" sz="2800" b="1" dirty="0"/>
              <a:t>문제 </a:t>
            </a:r>
            <a:r>
              <a:rPr lang="en-US" altLang="ko-KR" sz="2800" b="1" dirty="0"/>
              <a:t>4.9 – </a:t>
            </a:r>
            <a:r>
              <a:rPr lang="ko-KR" altLang="en-US" sz="2800" b="1" dirty="0"/>
              <a:t>회문 확인하기</a:t>
            </a:r>
            <a:endParaRPr lang="en-US" altLang="ko-KR" sz="2800" b="1" dirty="0"/>
          </a:p>
          <a:p>
            <a:pPr lvl="2"/>
            <a:r>
              <a:rPr lang="en-US" altLang="ko-KR" sz="2800" b="1" dirty="0" err="1">
                <a:hlinkClick r:id="rId3"/>
              </a:rPr>
              <a:t>LeetCode</a:t>
            </a:r>
            <a:r>
              <a:rPr lang="en-US" altLang="ko-KR" sz="2800" b="1" dirty="0">
                <a:hlinkClick r:id="rId3"/>
              </a:rPr>
              <a:t> #9</a:t>
            </a:r>
            <a:endParaRPr lang="en-US" altLang="ko-KR" sz="2800" b="1" dirty="0"/>
          </a:p>
          <a:p>
            <a:pPr lvl="2"/>
            <a:r>
              <a:rPr lang="en-US" altLang="ko-KR" sz="2800" b="1" dirty="0" err="1">
                <a:hlinkClick r:id="rId4"/>
              </a:rPr>
              <a:t>LeetCode</a:t>
            </a:r>
            <a:r>
              <a:rPr lang="en-US" altLang="ko-KR" sz="2800" b="1" dirty="0">
                <a:hlinkClick r:id="rId4"/>
              </a:rPr>
              <a:t> #125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b="1" dirty="0"/>
              <a:t>Chapter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5: Arrays</a:t>
            </a:r>
          </a:p>
          <a:p>
            <a:pPr lvl="1"/>
            <a:r>
              <a:rPr lang="ko-KR" altLang="en-US" sz="2800" b="1" dirty="0"/>
              <a:t>문제 </a:t>
            </a:r>
            <a:r>
              <a:rPr lang="en-US" altLang="ko-KR" sz="2800" b="1" dirty="0"/>
              <a:t>5.3 – </a:t>
            </a:r>
            <a:r>
              <a:rPr lang="ko-KR" altLang="en-US" sz="2800" b="1" dirty="0"/>
              <a:t>주식 </a:t>
            </a:r>
            <a:r>
              <a:rPr lang="ko-KR" altLang="en-US" sz="2800" b="1" dirty="0" err="1"/>
              <a:t>사고팔기</a:t>
            </a:r>
            <a:endParaRPr lang="en-US" altLang="ko-KR" sz="2800" b="1" dirty="0"/>
          </a:p>
          <a:p>
            <a:pPr lvl="2"/>
            <a:r>
              <a:rPr lang="en-US" altLang="ko-KR" sz="2800" b="1" dirty="0" err="1">
                <a:hlinkClick r:id="rId5"/>
              </a:rPr>
              <a:t>LeetCode</a:t>
            </a:r>
            <a:r>
              <a:rPr lang="en-US" altLang="ko-KR" sz="2800" b="1" dirty="0">
                <a:hlinkClick r:id="rId5"/>
              </a:rPr>
              <a:t> #121</a:t>
            </a:r>
            <a:endParaRPr lang="en-US" altLang="ko-KR" sz="2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1D6AF8-1A10-9D6B-F6DC-E175BAE06D9B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4F1E0-FF89-3303-F99A-4E77AA2C537C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6316-3EBD-EA69-3893-069CDDEC736A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9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7"/>
            <a:ext cx="8229600" cy="4584368"/>
          </a:xfrm>
        </p:spPr>
        <p:txBody>
          <a:bodyPr>
            <a:norm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marL="0" indent="0" algn="ctr">
              <a:buNone/>
            </a:pPr>
            <a:endParaRPr lang="en-US" altLang="ko-KR" sz="4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12D3A5-3EAF-DDD2-5B24-66304177A4B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F4F6A-9220-33F8-EB8F-0A750FF6131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923A4-7684-A011-17A6-222F443B3722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1F51C3-BE03-BF5A-A5CF-27EF1273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05" y="2916064"/>
            <a:ext cx="3916990" cy="3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Chapter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4: Primitive types</a:t>
            </a:r>
          </a:p>
          <a:p>
            <a:pPr lvl="1"/>
            <a:r>
              <a:rPr lang="ko-KR" altLang="en-US" sz="2800" b="1" dirty="0"/>
              <a:t>문제 </a:t>
            </a:r>
            <a:r>
              <a:rPr lang="en-US" altLang="ko-KR" sz="2800" b="1" dirty="0"/>
              <a:t>4.8 – </a:t>
            </a:r>
            <a:r>
              <a:rPr lang="ko-KR" altLang="en-US" sz="2800" b="1" dirty="0"/>
              <a:t>숫자 뒤집기</a:t>
            </a:r>
            <a:endParaRPr lang="en-US" altLang="ko-KR" sz="2800" b="1" dirty="0"/>
          </a:p>
          <a:p>
            <a:pPr lvl="1"/>
            <a:r>
              <a:rPr lang="ko-KR" altLang="en-US" sz="2800" b="1" dirty="0"/>
              <a:t>문제 </a:t>
            </a:r>
            <a:r>
              <a:rPr lang="en-US" altLang="ko-KR" sz="2800" b="1" dirty="0"/>
              <a:t>4.9 – </a:t>
            </a:r>
            <a:r>
              <a:rPr lang="ko-KR" altLang="en-US" sz="2800" b="1" dirty="0"/>
              <a:t>회문 확인하기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b="1" dirty="0"/>
              <a:t>Chapter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5: Arrays</a:t>
            </a:r>
          </a:p>
          <a:p>
            <a:pPr lvl="1"/>
            <a:r>
              <a:rPr lang="ko-KR" altLang="en-US" sz="2800" b="1" dirty="0"/>
              <a:t>문제 </a:t>
            </a:r>
            <a:r>
              <a:rPr lang="en-US" altLang="ko-KR" sz="2800" b="1" dirty="0"/>
              <a:t>5.3 – </a:t>
            </a:r>
            <a:r>
              <a:rPr lang="ko-KR" altLang="en-US" sz="2800" b="1" dirty="0"/>
              <a:t>주식 </a:t>
            </a:r>
            <a:r>
              <a:rPr lang="ko-KR" altLang="en-US" sz="2800" b="1" dirty="0" err="1"/>
              <a:t>사고팔기</a:t>
            </a:r>
            <a:endParaRPr lang="en-US" altLang="ko-KR" sz="2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1D6AF8-1A10-9D6B-F6DC-E175BAE06D9B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4F1E0-FF89-3303-F99A-4E77AA2C537C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6316-3EBD-EA69-3893-069CDDEC736A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4.8 </a:t>
            </a:r>
            <a:r>
              <a:rPr lang="ko-KR" altLang="en-US" b="1" dirty="0"/>
              <a:t>숫자 뒤집기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6768-AAFD-F64A-91F2-36879F38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11122"/>
            <a:ext cx="7200800" cy="1258156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4.8 </a:t>
            </a:r>
            <a:r>
              <a:rPr lang="ko-KR" altLang="en-US" b="1" dirty="0"/>
              <a:t>숫자 뒤집기</a:t>
            </a:r>
            <a:r>
              <a:rPr lang="en-US" altLang="ko-KR" b="1" dirty="0"/>
              <a:t>(1/2)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A08AF2-D3ED-B6C6-8283-2984DAC37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간단하게 생각하기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Integer </a:t>
                </a:r>
                <a:r>
                  <a:rPr lang="ko-KR" altLang="en-US" dirty="0"/>
                  <a:t>→ </a:t>
                </a:r>
                <a:r>
                  <a:rPr lang="en-US" altLang="ko-KR" dirty="0"/>
                  <a:t>String </a:t>
                </a:r>
                <a:r>
                  <a:rPr lang="ko-KR" altLang="en-US" dirty="0"/>
                  <a:t>변환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String.reverse</a:t>
                </a:r>
                <a:r>
                  <a:rPr lang="en-US" altLang="ko-KR" dirty="0"/>
                  <a:t>()</a:t>
                </a:r>
              </a:p>
              <a:p>
                <a:pPr lvl="1"/>
                <a:r>
                  <a:rPr lang="en-US" altLang="ko-KR" dirty="0"/>
                  <a:t>String </a:t>
                </a:r>
                <a:r>
                  <a:rPr lang="ko-KR" altLang="en-US" dirty="0"/>
                  <a:t>→ </a:t>
                </a:r>
                <a:r>
                  <a:rPr lang="en-US" altLang="ko-KR" dirty="0"/>
                  <a:t>Integer </a:t>
                </a:r>
                <a:r>
                  <a:rPr lang="ko-KR" altLang="en-US" dirty="0"/>
                  <a:t>변환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시간 복잡도</a:t>
                </a:r>
                <a:r>
                  <a:rPr lang="en-US" altLang="ko-KR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공간 복잡도</a:t>
                </a:r>
                <a:r>
                  <a:rPr lang="en-US" altLang="ko-KR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A08AF2-D3ED-B6C6-8283-2984DAC37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6CE8F06-B457-E735-02F8-C25D432A7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545344"/>
            <a:ext cx="4414116" cy="4403456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5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4.8 </a:t>
            </a:r>
            <a:r>
              <a:rPr lang="ko-KR" altLang="en-US" b="1" dirty="0"/>
              <a:t>숫자 뒤집기</a:t>
            </a:r>
            <a:r>
              <a:rPr lang="en-US" altLang="ko-KR" b="1" dirty="0"/>
              <a:t>(2/2)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A08AF2-D3ED-B6C6-8283-2984DAC37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solidFill>
                      <a:srgbClr val="00B0F0"/>
                    </a:solidFill>
                  </a:rPr>
                  <a:t>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간단하게 생각하기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 = 123456</a:t>
                </a:r>
              </a:p>
              <a:p>
                <a:pPr lvl="1"/>
                <a:r>
                  <a:rPr lang="en-US" altLang="ko-KR" dirty="0"/>
                  <a:t>S = 6</a:t>
                </a:r>
              </a:p>
              <a:p>
                <a:pPr lvl="1"/>
                <a:r>
                  <a:rPr lang="en-US" altLang="ko-KR" dirty="0"/>
                  <a:t>S = 60 + 5</a:t>
                </a:r>
              </a:p>
              <a:p>
                <a:pPr lvl="1"/>
                <a:r>
                  <a:rPr lang="en-US" altLang="ko-KR" dirty="0"/>
                  <a:t>S = 650 + 4</a:t>
                </a:r>
              </a:p>
              <a:p>
                <a:pPr lvl="1"/>
                <a:r>
                  <a:rPr lang="en-US" altLang="ko-KR" dirty="0"/>
                  <a:t>….Shift </a:t>
                </a:r>
                <a:r>
                  <a:rPr lang="ko-KR" altLang="en-US" dirty="0"/>
                  <a:t>하는 느낌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시간 복잡도</a:t>
                </a:r>
                <a:r>
                  <a:rPr lang="en-US" altLang="ko-KR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공간 복잡도</a:t>
                </a:r>
                <a:r>
                  <a:rPr lang="en-US" altLang="ko-KR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A08AF2-D3ED-B6C6-8283-2984DAC37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1F761B93-BB6B-0AE9-E571-DA5ACE74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844056"/>
            <a:ext cx="4156224" cy="4941920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363E96E-C211-C370-A397-E5ACDCFB509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7DBF87-0899-72A7-FDDB-483B9B43C888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ACF1DC-860B-85E6-2603-29E66D74BA7B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23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4.9 </a:t>
            </a:r>
            <a:r>
              <a:rPr lang="ko-KR" altLang="en-US" b="1" dirty="0"/>
              <a:t>회문 확인하기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99F630-BE7D-9888-4C4C-88FADA57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5" y="3132088"/>
            <a:ext cx="7789990" cy="2592288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03A7824-EE39-98B2-1CFE-B1967E2FEBF0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2A67B4-ECFD-7722-4D75-77A80755D6D7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260753-01FD-C0C2-13D9-CD07E89A5472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80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D5066-72D0-704D-E5A0-AF8A32F0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4.9 </a:t>
            </a:r>
            <a:r>
              <a:rPr lang="ko-KR" altLang="en-US" b="1" dirty="0"/>
              <a:t>회문 확인하기</a:t>
            </a:r>
            <a:r>
              <a:rPr lang="en-US" altLang="ko-KR" b="1" dirty="0"/>
              <a:t>(1/2)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C0CC3-0D2B-7460-8587-BDFD96E5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간단하게 생각하기</a:t>
            </a:r>
            <a:endParaRPr lang="en-US" altLang="ko-KR" dirty="0"/>
          </a:p>
          <a:p>
            <a:pPr lvl="1"/>
            <a:r>
              <a:rPr lang="en-US" altLang="ko-KR" dirty="0"/>
              <a:t>Integer </a:t>
            </a:r>
            <a:r>
              <a:rPr lang="ko-KR" altLang="en-US" dirty="0"/>
              <a:t>→ </a:t>
            </a:r>
            <a:r>
              <a:rPr lang="en-US" altLang="ko-KR" dirty="0"/>
              <a:t>String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 err="1"/>
              <a:t>isPalindrome</a:t>
            </a:r>
            <a:r>
              <a:rPr lang="en-US" altLang="ko-KR" dirty="0"/>
              <a:t>(s) ?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23BBB6-2159-030E-454E-E4431AADF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791" y="4435930"/>
            <a:ext cx="3519024" cy="193988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F399D5-126C-9539-46C5-A7E5AD2C0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15" y="3672799"/>
            <a:ext cx="4119948" cy="221590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2C8D3F-9743-D904-F619-BC9C83577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28" y="6348304"/>
            <a:ext cx="3951072" cy="869888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3C052A-2F94-493F-079C-BBEC4DD593D5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983C11-3F94-D4B6-839E-444FEDFAE64A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18AAB0-D1B3-4BA3-298B-4B3D5F4299B4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2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4.9 </a:t>
            </a:r>
            <a:r>
              <a:rPr lang="ko-KR" altLang="en-US" b="1" dirty="0"/>
              <a:t>회문 확인하기</a:t>
            </a:r>
            <a:r>
              <a:rPr lang="en-US" altLang="ko-KR" b="1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08AF2-D3ED-B6C6-8283-2984DAC37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방법은 없을까</a:t>
            </a:r>
            <a:r>
              <a:rPr lang="en-US" altLang="ko-KR" dirty="0"/>
              <a:t>??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623098A-33A4-46D5-C7AD-CE2FCAAA8899}"/>
              </a:ext>
            </a:extLst>
          </p:cNvPr>
          <p:cNvGrpSpPr/>
          <p:nvPr/>
        </p:nvGrpSpPr>
        <p:grpSpPr>
          <a:xfrm>
            <a:off x="971600" y="2844056"/>
            <a:ext cx="6912768" cy="864096"/>
            <a:chOff x="827584" y="2916064"/>
            <a:chExt cx="6912768" cy="8640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6EB51D-0396-857D-B551-0831F45E5A53}"/>
                </a:ext>
              </a:extLst>
            </p:cNvPr>
            <p:cNvSpPr txBox="1"/>
            <p:nvPr/>
          </p:nvSpPr>
          <p:spPr>
            <a:xfrm>
              <a:off x="827584" y="2916064"/>
              <a:ext cx="864096" cy="864096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8E2418-AAF7-C004-41E1-02C0BBC09BAF}"/>
                </a:ext>
              </a:extLst>
            </p:cNvPr>
            <p:cNvSpPr txBox="1"/>
            <p:nvPr/>
          </p:nvSpPr>
          <p:spPr>
            <a:xfrm>
              <a:off x="1691680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2E7D1E-B684-F3E6-0CDB-FAE19C4B7FD2}"/>
                </a:ext>
              </a:extLst>
            </p:cNvPr>
            <p:cNvSpPr txBox="1"/>
            <p:nvPr/>
          </p:nvSpPr>
          <p:spPr>
            <a:xfrm>
              <a:off x="2555776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4F3C4E-F70B-D077-3C3F-41F8398D03B0}"/>
                </a:ext>
              </a:extLst>
            </p:cNvPr>
            <p:cNvSpPr txBox="1"/>
            <p:nvPr/>
          </p:nvSpPr>
          <p:spPr>
            <a:xfrm>
              <a:off x="3419872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550082-4330-D9AC-4C09-325FD5183753}"/>
                </a:ext>
              </a:extLst>
            </p:cNvPr>
            <p:cNvSpPr txBox="1"/>
            <p:nvPr/>
          </p:nvSpPr>
          <p:spPr>
            <a:xfrm>
              <a:off x="4283968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AA099C-1542-0990-8331-4E623944F192}"/>
                </a:ext>
              </a:extLst>
            </p:cNvPr>
            <p:cNvSpPr txBox="1"/>
            <p:nvPr/>
          </p:nvSpPr>
          <p:spPr>
            <a:xfrm>
              <a:off x="5148064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F429F2-E771-9800-840A-CB80D09EB2EC}"/>
                </a:ext>
              </a:extLst>
            </p:cNvPr>
            <p:cNvSpPr txBox="1"/>
            <p:nvPr/>
          </p:nvSpPr>
          <p:spPr>
            <a:xfrm>
              <a:off x="6012160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ED4B87-D4D6-7277-8C60-F64DBA219CB3}"/>
                </a:ext>
              </a:extLst>
            </p:cNvPr>
            <p:cNvSpPr txBox="1"/>
            <p:nvPr/>
          </p:nvSpPr>
          <p:spPr>
            <a:xfrm>
              <a:off x="6876256" y="2916064"/>
              <a:ext cx="864096" cy="864096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913B803-32A5-06DC-361D-E6EBF5165C0B}"/>
              </a:ext>
            </a:extLst>
          </p:cNvPr>
          <p:cNvGrpSpPr/>
          <p:nvPr/>
        </p:nvGrpSpPr>
        <p:grpSpPr>
          <a:xfrm>
            <a:off x="1835696" y="4091141"/>
            <a:ext cx="5184576" cy="864096"/>
            <a:chOff x="1691680" y="2916064"/>
            <a:chExt cx="5184576" cy="8640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01231D-E507-2445-012F-DC8866D87527}"/>
                </a:ext>
              </a:extLst>
            </p:cNvPr>
            <p:cNvSpPr txBox="1"/>
            <p:nvPr/>
          </p:nvSpPr>
          <p:spPr>
            <a:xfrm>
              <a:off x="1691680" y="2916064"/>
              <a:ext cx="864096" cy="864096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FB2436-82CF-4E30-7602-55BC941FC851}"/>
                </a:ext>
              </a:extLst>
            </p:cNvPr>
            <p:cNvSpPr txBox="1"/>
            <p:nvPr/>
          </p:nvSpPr>
          <p:spPr>
            <a:xfrm>
              <a:off x="2555776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5414C9-1CEB-1935-7C3E-7B1EEF18554B}"/>
                </a:ext>
              </a:extLst>
            </p:cNvPr>
            <p:cNvSpPr txBox="1"/>
            <p:nvPr/>
          </p:nvSpPr>
          <p:spPr>
            <a:xfrm>
              <a:off x="3419872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F2741F-4B1C-3FC3-C6FB-54A8B2F58834}"/>
                </a:ext>
              </a:extLst>
            </p:cNvPr>
            <p:cNvSpPr txBox="1"/>
            <p:nvPr/>
          </p:nvSpPr>
          <p:spPr>
            <a:xfrm>
              <a:off x="4283968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5394FE-0B63-9CD3-20D8-E47959694F76}"/>
                </a:ext>
              </a:extLst>
            </p:cNvPr>
            <p:cNvSpPr txBox="1"/>
            <p:nvPr/>
          </p:nvSpPr>
          <p:spPr>
            <a:xfrm>
              <a:off x="5148064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2B12B2-D004-C03D-4105-4E7C6F39BF58}"/>
                </a:ext>
              </a:extLst>
            </p:cNvPr>
            <p:cNvSpPr txBox="1"/>
            <p:nvPr/>
          </p:nvSpPr>
          <p:spPr>
            <a:xfrm>
              <a:off x="6012160" y="2916064"/>
              <a:ext cx="864096" cy="864096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09480B9-CA35-01C7-FAF8-159C912A75E8}"/>
              </a:ext>
            </a:extLst>
          </p:cNvPr>
          <p:cNvGrpSpPr/>
          <p:nvPr/>
        </p:nvGrpSpPr>
        <p:grpSpPr>
          <a:xfrm>
            <a:off x="2710066" y="5338226"/>
            <a:ext cx="3456384" cy="864096"/>
            <a:chOff x="2555776" y="2916064"/>
            <a:chExt cx="3456384" cy="8640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E1EB01-5DDD-FA2A-CBA5-F464DE2E208C}"/>
                </a:ext>
              </a:extLst>
            </p:cNvPr>
            <p:cNvSpPr txBox="1"/>
            <p:nvPr/>
          </p:nvSpPr>
          <p:spPr>
            <a:xfrm>
              <a:off x="2555776" y="2916064"/>
              <a:ext cx="864096" cy="864096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18727F-3DFA-3CA0-D56F-C89CEB969289}"/>
                </a:ext>
              </a:extLst>
            </p:cNvPr>
            <p:cNvSpPr txBox="1"/>
            <p:nvPr/>
          </p:nvSpPr>
          <p:spPr>
            <a:xfrm>
              <a:off x="3419872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451FF9-BD72-603D-1F0F-B662CD29D8D6}"/>
                </a:ext>
              </a:extLst>
            </p:cNvPr>
            <p:cNvSpPr txBox="1"/>
            <p:nvPr/>
          </p:nvSpPr>
          <p:spPr>
            <a:xfrm>
              <a:off x="4283968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381054-511D-F174-6BD8-38AAE6A938D8}"/>
                </a:ext>
              </a:extLst>
            </p:cNvPr>
            <p:cNvSpPr txBox="1"/>
            <p:nvPr/>
          </p:nvSpPr>
          <p:spPr>
            <a:xfrm>
              <a:off x="5148064" y="2916064"/>
              <a:ext cx="864096" cy="864096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11E43D-2DEF-450F-0978-784D92814502}"/>
              </a:ext>
            </a:extLst>
          </p:cNvPr>
          <p:cNvGrpSpPr/>
          <p:nvPr/>
        </p:nvGrpSpPr>
        <p:grpSpPr>
          <a:xfrm>
            <a:off x="3563888" y="6585311"/>
            <a:ext cx="1728192" cy="864096"/>
            <a:chOff x="3424466" y="2916064"/>
            <a:chExt cx="1728192" cy="86409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AE0233-E14D-A2F4-F9FA-B1ACD48EAE71}"/>
                </a:ext>
              </a:extLst>
            </p:cNvPr>
            <p:cNvSpPr txBox="1"/>
            <p:nvPr/>
          </p:nvSpPr>
          <p:spPr>
            <a:xfrm>
              <a:off x="3424466" y="2916064"/>
              <a:ext cx="864096" cy="864096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D79C43-021D-6C14-1A40-675C41B7CD0E}"/>
                </a:ext>
              </a:extLst>
            </p:cNvPr>
            <p:cNvSpPr txBox="1"/>
            <p:nvPr/>
          </p:nvSpPr>
          <p:spPr>
            <a:xfrm>
              <a:off x="4288562" y="2916064"/>
              <a:ext cx="864096" cy="864096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B33A36-D343-AD07-508E-BF103D8D47F7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8F917E-612F-78E5-F484-AB5BC2B839D8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B2904B-8634-C47B-1F3B-5F607782AFED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8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4.9 </a:t>
            </a:r>
            <a:r>
              <a:rPr lang="ko-KR" altLang="en-US" b="1" dirty="0"/>
              <a:t>회문 확인하기</a:t>
            </a:r>
            <a:r>
              <a:rPr lang="en-US" altLang="ko-KR" b="1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08AF2-D3ED-B6C6-8283-2984DAC37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맨 앞과</a:t>
            </a:r>
            <a:r>
              <a:rPr lang="en-US" altLang="ko-KR" dirty="0"/>
              <a:t>, </a:t>
            </a:r>
            <a:r>
              <a:rPr lang="ko-KR" altLang="en-US" dirty="0"/>
              <a:t>맨 뒷자리에 있는 숫자 구하기</a:t>
            </a:r>
            <a:endParaRPr lang="en-US" altLang="ko-KR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623098A-33A4-46D5-C7AD-CE2FCAAA8899}"/>
              </a:ext>
            </a:extLst>
          </p:cNvPr>
          <p:cNvGrpSpPr/>
          <p:nvPr/>
        </p:nvGrpSpPr>
        <p:grpSpPr>
          <a:xfrm>
            <a:off x="971600" y="2844056"/>
            <a:ext cx="6912768" cy="864096"/>
            <a:chOff x="827584" y="2916064"/>
            <a:chExt cx="6912768" cy="8640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6EB51D-0396-857D-B551-0831F45E5A53}"/>
                </a:ext>
              </a:extLst>
            </p:cNvPr>
            <p:cNvSpPr txBox="1"/>
            <p:nvPr/>
          </p:nvSpPr>
          <p:spPr>
            <a:xfrm>
              <a:off x="827584" y="2916064"/>
              <a:ext cx="864096" cy="864096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8E2418-AAF7-C004-41E1-02C0BBC09BAF}"/>
                </a:ext>
              </a:extLst>
            </p:cNvPr>
            <p:cNvSpPr txBox="1"/>
            <p:nvPr/>
          </p:nvSpPr>
          <p:spPr>
            <a:xfrm>
              <a:off x="1691680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2E7D1E-B684-F3E6-0CDB-FAE19C4B7FD2}"/>
                </a:ext>
              </a:extLst>
            </p:cNvPr>
            <p:cNvSpPr txBox="1"/>
            <p:nvPr/>
          </p:nvSpPr>
          <p:spPr>
            <a:xfrm>
              <a:off x="2555776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4F3C4E-F70B-D077-3C3F-41F8398D03B0}"/>
                </a:ext>
              </a:extLst>
            </p:cNvPr>
            <p:cNvSpPr txBox="1"/>
            <p:nvPr/>
          </p:nvSpPr>
          <p:spPr>
            <a:xfrm>
              <a:off x="3419872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550082-4330-D9AC-4C09-325FD5183753}"/>
                </a:ext>
              </a:extLst>
            </p:cNvPr>
            <p:cNvSpPr txBox="1"/>
            <p:nvPr/>
          </p:nvSpPr>
          <p:spPr>
            <a:xfrm>
              <a:off x="4283968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AA099C-1542-0990-8331-4E623944F192}"/>
                </a:ext>
              </a:extLst>
            </p:cNvPr>
            <p:cNvSpPr txBox="1"/>
            <p:nvPr/>
          </p:nvSpPr>
          <p:spPr>
            <a:xfrm>
              <a:off x="5148064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F429F2-E771-9800-840A-CB80D09EB2EC}"/>
                </a:ext>
              </a:extLst>
            </p:cNvPr>
            <p:cNvSpPr txBox="1"/>
            <p:nvPr/>
          </p:nvSpPr>
          <p:spPr>
            <a:xfrm>
              <a:off x="6012160" y="2916064"/>
              <a:ext cx="864096" cy="86409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ED4B87-D4D6-7277-8C60-F64DBA219CB3}"/>
                </a:ext>
              </a:extLst>
            </p:cNvPr>
            <p:cNvSpPr txBox="1"/>
            <p:nvPr/>
          </p:nvSpPr>
          <p:spPr>
            <a:xfrm>
              <a:off x="6876256" y="2916064"/>
              <a:ext cx="864096" cy="864096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15FC1C-9A45-6745-8686-125CAE992630}"/>
              </a:ext>
            </a:extLst>
          </p:cNvPr>
          <p:cNvGrpSpPr/>
          <p:nvPr/>
        </p:nvGrpSpPr>
        <p:grpSpPr>
          <a:xfrm>
            <a:off x="7164288" y="4085928"/>
            <a:ext cx="1008112" cy="1157015"/>
            <a:chOff x="7164288" y="3708152"/>
            <a:chExt cx="1008112" cy="1157015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25AE482-1B84-53A3-F13A-6E21F5C8178C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7452320" y="3708152"/>
              <a:ext cx="0" cy="72008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19EAAC2-CC36-F496-817E-CFA8C8582C07}"/>
                </a:ext>
              </a:extLst>
            </p:cNvPr>
            <p:cNvSpPr txBox="1"/>
            <p:nvPr/>
          </p:nvSpPr>
          <p:spPr>
            <a:xfrm>
              <a:off x="7164288" y="449583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쉽다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01840B3-A667-1B62-A649-26CB15189CAD}"/>
              </a:ext>
            </a:extLst>
          </p:cNvPr>
          <p:cNvSpPr txBox="1"/>
          <p:nvPr/>
        </p:nvSpPr>
        <p:spPr>
          <a:xfrm>
            <a:off x="7560807" y="43576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% 10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069789-0D88-3F6B-9698-779A37D2EF18}"/>
              </a:ext>
            </a:extLst>
          </p:cNvPr>
          <p:cNvSpPr txBox="1"/>
          <p:nvPr/>
        </p:nvSpPr>
        <p:spPr>
          <a:xfrm>
            <a:off x="287524" y="30144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N</a:t>
            </a:r>
            <a:endParaRPr lang="ko-KR" altLang="en-US" sz="2800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966680E0-A599-9880-1A5F-22E339BB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407814"/>
            <a:ext cx="3495675" cy="2466975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E0501453-F403-6F69-D7E9-5AD9CF966402}"/>
              </a:ext>
            </a:extLst>
          </p:cNvPr>
          <p:cNvGrpSpPr/>
          <p:nvPr/>
        </p:nvGrpSpPr>
        <p:grpSpPr>
          <a:xfrm>
            <a:off x="836178" y="4093466"/>
            <a:ext cx="3096344" cy="1440160"/>
            <a:chOff x="899592" y="3708152"/>
            <a:chExt cx="3096344" cy="144016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DCC091F-C2F5-A632-27BB-4FDA3FED01E1}"/>
                </a:ext>
              </a:extLst>
            </p:cNvPr>
            <p:cNvGrpSpPr/>
            <p:nvPr/>
          </p:nvGrpSpPr>
          <p:grpSpPr>
            <a:xfrm>
              <a:off x="971600" y="3708152"/>
              <a:ext cx="1008112" cy="1157015"/>
              <a:chOff x="7040350" y="3708152"/>
              <a:chExt cx="1008112" cy="1157015"/>
            </a:xfrm>
          </p:grpSpPr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CF003301-D19A-F1BE-BACE-AB11E61B0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2320" y="3708152"/>
                <a:ext cx="0" cy="720080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C14BBB-F7AC-B7CC-2E30-143B645D0019}"/>
                  </a:ext>
                </a:extLst>
              </p:cNvPr>
              <p:cNvSpPr txBox="1"/>
              <p:nvPr/>
            </p:nvSpPr>
            <p:spPr>
              <a:xfrm>
                <a:off x="7040350" y="4495835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여기는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7B1E116-7F87-74C8-2E4B-5961CAD08485}"/>
                    </a:ext>
                  </a:extLst>
                </p:cNvPr>
                <p:cNvSpPr txBox="1"/>
                <p:nvPr/>
              </p:nvSpPr>
              <p:spPr>
                <a:xfrm>
                  <a:off x="899592" y="4497043"/>
                  <a:ext cx="3096344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80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7B1E116-7F87-74C8-2E4B-5961CAD08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92" y="4497043"/>
                  <a:ext cx="3096344" cy="6512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55D2B4-8031-8820-7AA3-EEE93F2D5227}"/>
                  </a:ext>
                </a:extLst>
              </p:cNvPr>
              <p:cNvSpPr txBox="1"/>
              <p:nvPr/>
            </p:nvSpPr>
            <p:spPr>
              <a:xfrm>
                <a:off x="6328483" y="6840899"/>
                <a:ext cx="21261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시간 복잡도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en-US" altLang="ko-KR" dirty="0"/>
              </a:p>
              <a:p>
                <a:r>
                  <a:rPr lang="ko-KR" altLang="en-US" dirty="0"/>
                  <a:t>공간 복잡도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kern="100" dirty="0">
                  <a:cs typeface="Times New Roman" panose="02020603050405020304" pitchFamily="18" charset="0"/>
                </a:endParaRPr>
              </a:p>
              <a:p>
                <a:r>
                  <a:rPr lang="ko-KR" altLang="en-US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회문 판별에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55D2B4-8031-8820-7AA3-EEE93F2D5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483" y="6840899"/>
                <a:ext cx="2126109" cy="923330"/>
              </a:xfrm>
              <a:prstGeom prst="rect">
                <a:avLst/>
              </a:prstGeom>
              <a:blipFill>
                <a:blip r:embed="rId5"/>
                <a:stretch>
                  <a:fillRect l="-2292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1F1AE1-0CD7-090C-A545-A72D8018EAA7}"/>
                  </a:ext>
                </a:extLst>
              </p:cNvPr>
              <p:cNvSpPr txBox="1"/>
              <p:nvPr/>
            </p:nvSpPr>
            <p:spPr>
              <a:xfrm>
                <a:off x="6389265" y="5401610"/>
                <a:ext cx="21261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시간 복잡도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en-US" altLang="ko-KR" dirty="0"/>
              </a:p>
              <a:p>
                <a:r>
                  <a:rPr lang="ko-KR" altLang="en-US" dirty="0"/>
                  <a:t>공간 복잡도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ko-KR" altLang="en-US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회문 판별에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1F1AE1-0CD7-090C-A545-A72D8018E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265" y="5401610"/>
                <a:ext cx="2126109" cy="923330"/>
              </a:xfrm>
              <a:prstGeom prst="rect">
                <a:avLst/>
              </a:prstGeom>
              <a:blipFill>
                <a:blip r:embed="rId6"/>
                <a:stretch>
                  <a:fillRect l="-2292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그룹 70">
            <a:extLst>
              <a:ext uri="{FF2B5EF4-FFF2-40B4-BE49-F238E27FC236}">
                <a16:creationId xmlns:a16="http://schemas.microsoft.com/office/drawing/2014/main" id="{0C96C70E-862E-8BAC-0081-0C5DC4713886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D60FE33-6A76-EF90-994E-E568EAB5A4DE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71F51A-6BB0-A85D-7CD9-1139B5BCAA05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7788EA4A-B0D0-8211-497E-C85CB4459329}"/>
              </a:ext>
            </a:extLst>
          </p:cNvPr>
          <p:cNvSpPr/>
          <p:nvPr/>
        </p:nvSpPr>
        <p:spPr>
          <a:xfrm rot="16200000">
            <a:off x="4245661" y="483509"/>
            <a:ext cx="364647" cy="6912769"/>
          </a:xfrm>
          <a:prstGeom prst="leftBrace">
            <a:avLst>
              <a:gd name="adj1" fmla="val 8333"/>
              <a:gd name="adj2" fmla="val 498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24343F-2C40-4597-E04D-F1C81760C2CB}"/>
                  </a:ext>
                </a:extLst>
              </p:cNvPr>
              <p:cNvSpPr txBox="1"/>
              <p:nvPr/>
            </p:nvSpPr>
            <p:spPr>
              <a:xfrm>
                <a:off x="3605780" y="4128582"/>
                <a:ext cx="1584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𝑑𝑖𝑔𝑖𝑡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24343F-2C40-4597-E04D-F1C81760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780" y="4128582"/>
                <a:ext cx="1584175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59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420</Words>
  <Application>Microsoft Office PowerPoint</Application>
  <PresentationFormat>사용자 지정</PresentationFormat>
  <Paragraphs>151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noto</vt:lpstr>
      <vt:lpstr>맑은 고딕</vt:lpstr>
      <vt:lpstr>Arial</vt:lpstr>
      <vt:lpstr>Cambria Math</vt:lpstr>
      <vt:lpstr>Verdana</vt:lpstr>
      <vt:lpstr>Wingdings</vt:lpstr>
      <vt:lpstr>Office 테마</vt:lpstr>
      <vt:lpstr>고 급 문 제 해 결</vt:lpstr>
      <vt:lpstr>Contents</vt:lpstr>
      <vt:lpstr>4.8 숫자 뒤집기</vt:lpstr>
      <vt:lpstr>4.8 숫자 뒤집기(1/2)</vt:lpstr>
      <vt:lpstr>4.8 숫자 뒤집기(2/2)</vt:lpstr>
      <vt:lpstr>4.9 회문 확인하기</vt:lpstr>
      <vt:lpstr>4.9 회문 확인하기(1/2)</vt:lpstr>
      <vt:lpstr>4.9 회문 확인하기(2/2)</vt:lpstr>
      <vt:lpstr>4.9 회문 확인하기(2/2)</vt:lpstr>
      <vt:lpstr>4.9 회문 확인하기(2/2)</vt:lpstr>
      <vt:lpstr>5.3 주식 사고팔기</vt:lpstr>
      <vt:lpstr>5.3 주식 사고팔기(1/3)</vt:lpstr>
      <vt:lpstr>5.3 주식 사고팔기(2/3)</vt:lpstr>
      <vt:lpstr>5.3 주식 사고팔기(3/3)</vt:lpstr>
      <vt:lpstr>Problems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한재성</dc:creator>
  <cp:lastModifiedBy>한 재성</cp:lastModifiedBy>
  <cp:revision>138</cp:revision>
  <dcterms:created xsi:type="dcterms:W3CDTF">2020-09-15T14:10:48Z</dcterms:created>
  <dcterms:modified xsi:type="dcterms:W3CDTF">2023-03-16T14:39:27Z</dcterms:modified>
</cp:coreProperties>
</file>