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4" r:id="rId3"/>
    <p:sldId id="280" r:id="rId4"/>
    <p:sldId id="304" r:id="rId5"/>
    <p:sldId id="306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08" r:id="rId14"/>
    <p:sldId id="271" r:id="rId15"/>
    <p:sldId id="267" r:id="rId16"/>
  </p:sldIdLst>
  <p:sldSz cx="9144000" cy="82804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4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지 이" initials="승이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14" autoAdjust="0"/>
  </p:normalViewPr>
  <p:slideViewPr>
    <p:cSldViewPr>
      <p:cViewPr varScale="1">
        <p:scale>
          <a:sx n="68" d="100"/>
          <a:sy n="68" d="100"/>
        </p:scale>
        <p:origin x="1882" y="38"/>
      </p:cViewPr>
      <p:guideLst>
        <p:guide orient="horz" pos="2644"/>
        <p:guide pos="289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C52CC-4FD6-4825-9204-1DA5888EA8D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725613" y="1143000"/>
            <a:ext cx="340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FE04-A514-41A3-AEB9-77021340D2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</a:t>
            </a:r>
            <a:r>
              <a:rPr lang="en-US" altLang="ko-KR"/>
              <a:t>! </a:t>
            </a:r>
            <a:r>
              <a:rPr lang="ko-KR" altLang="en-US"/>
              <a:t>우선 첫 번째 문제점</a:t>
            </a:r>
            <a:r>
              <a:rPr lang="en-US" altLang="ko-KR"/>
              <a:t>. </a:t>
            </a:r>
            <a:r>
              <a:rPr lang="ko-KR" altLang="en-US"/>
              <a:t>바로 전 세계적 노인 인구의 증가입니다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9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91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72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4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65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8FE04-A514-41A3-AEB9-77021340D20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2572294"/>
            <a:ext cx="7772400" cy="1774919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692227"/>
            <a:ext cx="6400800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ff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solidFill>
            <a:srgbClr val="002060"/>
          </a:soli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en-US" altLang="ko-KR" dirty="0" err="1"/>
              <a:t>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Verdana" pitchFamily="34" charset="0"/>
                <a:cs typeface="Verdana" pitchFamily="34" charset="0"/>
              </a:defRPr>
            </a:lvl1pPr>
            <a:lvl2pPr>
              <a:buFont typeface="Wingdings" pitchFamily="2" charset="2"/>
              <a:buChar char="ü"/>
              <a:defRPr sz="2000">
                <a:latin typeface="Verdana" pitchFamily="34" charset="0"/>
                <a:cs typeface="Verdana" pitchFamily="34" charset="0"/>
              </a:defRPr>
            </a:lvl2pPr>
            <a:lvl3pPr>
              <a:buFont typeface="Wingdings" pitchFamily="2" charset="2"/>
              <a:buChar char="§"/>
              <a:defRPr sz="1800">
                <a:latin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altLang="ko-KR" dirty="0" err="1"/>
              <a:t>ss</a:t>
            </a:r>
            <a:endParaRPr lang="ko-KR" altLang="en-US" dirty="0"/>
          </a:p>
          <a:p>
            <a:pPr lvl="1"/>
            <a:r>
              <a:rPr lang="en-US" altLang="ko-KR" dirty="0"/>
              <a:t>pp</a:t>
            </a:r>
            <a:endParaRPr lang="ko-KR" altLang="en-US" dirty="0"/>
          </a:p>
          <a:p>
            <a:pPr lvl="2"/>
            <a:r>
              <a:rPr lang="en-US" altLang="ko-KR" dirty="0" err="1"/>
              <a:t>qq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08E-6557-4890-8289-6374203525B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D2B9-BA7D-478C-AA8A-375C1240E1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31600"/>
            <a:ext cx="8229600" cy="138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932096"/>
            <a:ext cx="8229600" cy="5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D08E-6557-4890-8289-6374203525BE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7674707"/>
            <a:ext cx="2895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7674707"/>
            <a:ext cx="21336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D2B9-BA7D-478C-AA8A-375C1240E13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282" y="971848"/>
            <a:ext cx="8712968" cy="1752600"/>
          </a:xfrm>
        </p:spPr>
        <p:txBody>
          <a:bodyPr/>
          <a:lstStyle/>
          <a:p>
            <a:r>
              <a:rPr lang="ko-KR" altLang="en-US" b="1" dirty="0"/>
              <a:t>고 급 문 제 해 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91756"/>
            <a:ext cx="6400800" cy="28083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3600" b="1"/>
              <a:t>문제 </a:t>
            </a:r>
            <a:r>
              <a:rPr lang="en-US" altLang="ko-KR" sz="3600" b="1"/>
              <a:t>11.8</a:t>
            </a:r>
          </a:p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en-US" sz="3600" b="1"/>
              <a:t>4</a:t>
            </a:r>
            <a:r>
              <a:rPr lang="ko-KR" altLang="en-US" sz="3600" b="1"/>
              <a:t>월</a:t>
            </a:r>
            <a:r>
              <a:rPr lang="en-US" altLang="ko-KR" sz="3600" b="1"/>
              <a:t> 14</a:t>
            </a:r>
            <a:r>
              <a:rPr lang="ko-KR" altLang="en-US" sz="3600" b="1"/>
              <a:t>일</a:t>
            </a:r>
            <a:r>
              <a:rPr lang="en-US" altLang="ko-KR" sz="3600" b="1"/>
              <a:t> </a:t>
            </a:r>
            <a:r>
              <a:rPr lang="ko-KR" altLang="en-US" sz="3600" b="1"/>
              <a:t>발표 </a:t>
            </a:r>
            <a:r>
              <a:rPr lang="ko-KR" altLang="en-US" sz="3600" b="1" dirty="0"/>
              <a:t>자료</a:t>
            </a:r>
            <a:endParaRPr lang="en-US" altLang="ko-KR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67621" y="7081406"/>
            <a:ext cx="222528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2018117543 </a:t>
            </a:r>
            <a:r>
              <a:rPr lang="ko-KR" altLang="en-US" dirty="0"/>
              <a:t>한재성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Quickselect</a:t>
            </a:r>
            <a:r>
              <a:rPr lang="ko-KR" altLang="en-US">
                <a:latin typeface="Tlwg Mono" panose="02000509000000000000" charset="0"/>
                <a:cs typeface="Tlwg Mono" panose="02000509000000000000" charset="0"/>
              </a:rPr>
              <a:t> </a:t>
            </a:r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algorithm</a:t>
            </a:r>
            <a:endParaRPr lang="en-US" altLang="ko-KR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AC1CF3-2CE3-F2DD-DD87-DEA015643CA4}"/>
              </a:ext>
            </a:extLst>
          </p:cNvPr>
          <p:cNvSpPr/>
          <p:nvPr/>
        </p:nvSpPr>
        <p:spPr>
          <a:xfrm>
            <a:off x="971600" y="3420120"/>
            <a:ext cx="720080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B61BBC-EE13-EB51-3B94-00E3891C395E}"/>
              </a:ext>
            </a:extLst>
          </p:cNvPr>
          <p:cNvSpPr/>
          <p:nvPr/>
        </p:nvSpPr>
        <p:spPr>
          <a:xfrm>
            <a:off x="2843808" y="4095434"/>
            <a:ext cx="5327175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613D3E-2E86-3B67-F6D1-7E1A77322B67}"/>
              </a:ext>
            </a:extLst>
          </p:cNvPr>
          <p:cNvSpPr/>
          <p:nvPr/>
        </p:nvSpPr>
        <p:spPr>
          <a:xfrm>
            <a:off x="6358503" y="4666988"/>
            <a:ext cx="18063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898175-0A5B-4558-9C81-2D211B4B3CD9}"/>
              </a:ext>
            </a:extLst>
          </p:cNvPr>
          <p:cNvSpPr/>
          <p:nvPr/>
        </p:nvSpPr>
        <p:spPr>
          <a:xfrm>
            <a:off x="7417132" y="5206708"/>
            <a:ext cx="738501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A4845E-CA0D-0EFA-ACD3-6D7348934A2B}"/>
              </a:ext>
            </a:extLst>
          </p:cNvPr>
          <p:cNvCxnSpPr>
            <a:cxnSpLocks/>
          </p:cNvCxnSpPr>
          <p:nvPr/>
        </p:nvCxnSpPr>
        <p:spPr>
          <a:xfrm>
            <a:off x="2843808" y="342012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BBC2FC-309F-61DA-BB96-0698E439AE7C}"/>
              </a:ext>
            </a:extLst>
          </p:cNvPr>
          <p:cNvCxnSpPr>
            <a:cxnSpLocks/>
          </p:cNvCxnSpPr>
          <p:nvPr/>
        </p:nvCxnSpPr>
        <p:spPr>
          <a:xfrm>
            <a:off x="4211960" y="409543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00FC31C-95CC-18F0-E54A-963C0A857671}"/>
              </a:ext>
            </a:extLst>
          </p:cNvPr>
          <p:cNvCxnSpPr>
            <a:cxnSpLocks/>
          </p:cNvCxnSpPr>
          <p:nvPr/>
        </p:nvCxnSpPr>
        <p:spPr>
          <a:xfrm>
            <a:off x="6876256" y="466698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954A0D-A69C-FC3F-89FF-53497BC3DEFC}"/>
              </a:ext>
            </a:extLst>
          </p:cNvPr>
          <p:cNvSpPr txBox="1"/>
          <p:nvPr/>
        </p:nvSpPr>
        <p:spPr>
          <a:xfrm>
            <a:off x="827584" y="2372437"/>
            <a:ext cx="807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피벗을 적당히 잘 골라서 항상 </a:t>
            </a:r>
            <a:r>
              <a:rPr lang="en-US" altLang="ko-KR" sz="2400"/>
              <a:t>3/4N </a:t>
            </a:r>
            <a:r>
              <a:rPr lang="ko-KR" altLang="en-US" sz="2400"/>
              <a:t>씩 쪼개어지는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145B8D-6AFE-2890-D8F4-FCA447C0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5019" y="6516464"/>
            <a:ext cx="5193961" cy="8656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137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Quickselect</a:t>
            </a:r>
            <a:r>
              <a:rPr lang="ko-KR" altLang="en-US">
                <a:latin typeface="Tlwg Mono" panose="02000509000000000000" charset="0"/>
                <a:cs typeface="Tlwg Mono" panose="02000509000000000000" charset="0"/>
              </a:rPr>
              <a:t> </a:t>
            </a:r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algorithm</a:t>
            </a:r>
            <a:endParaRPr lang="en-US" altLang="ko-KR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AC1CF3-2CE3-F2DD-DD87-DEA015643CA4}"/>
              </a:ext>
            </a:extLst>
          </p:cNvPr>
          <p:cNvSpPr/>
          <p:nvPr/>
        </p:nvSpPr>
        <p:spPr>
          <a:xfrm>
            <a:off x="971600" y="3420120"/>
            <a:ext cx="720080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B61BBC-EE13-EB51-3B94-00E3891C395E}"/>
              </a:ext>
            </a:extLst>
          </p:cNvPr>
          <p:cNvSpPr/>
          <p:nvPr/>
        </p:nvSpPr>
        <p:spPr>
          <a:xfrm>
            <a:off x="1331640" y="4095434"/>
            <a:ext cx="6839343" cy="352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613D3E-2E86-3B67-F6D1-7E1A77322B67}"/>
              </a:ext>
            </a:extLst>
          </p:cNvPr>
          <p:cNvSpPr/>
          <p:nvPr/>
        </p:nvSpPr>
        <p:spPr>
          <a:xfrm>
            <a:off x="1691680" y="4666988"/>
            <a:ext cx="6473163" cy="352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898175-0A5B-4558-9C81-2D211B4B3CD9}"/>
              </a:ext>
            </a:extLst>
          </p:cNvPr>
          <p:cNvSpPr/>
          <p:nvPr/>
        </p:nvSpPr>
        <p:spPr>
          <a:xfrm>
            <a:off x="2051720" y="5206708"/>
            <a:ext cx="6103913" cy="352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A4845E-CA0D-0EFA-ACD3-6D7348934A2B}"/>
              </a:ext>
            </a:extLst>
          </p:cNvPr>
          <p:cNvCxnSpPr>
            <a:cxnSpLocks/>
          </p:cNvCxnSpPr>
          <p:nvPr/>
        </p:nvCxnSpPr>
        <p:spPr>
          <a:xfrm>
            <a:off x="1331640" y="342012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BBC2FC-309F-61DA-BB96-0698E439AE7C}"/>
              </a:ext>
            </a:extLst>
          </p:cNvPr>
          <p:cNvCxnSpPr>
            <a:cxnSpLocks/>
          </p:cNvCxnSpPr>
          <p:nvPr/>
        </p:nvCxnSpPr>
        <p:spPr>
          <a:xfrm>
            <a:off x="1691680" y="4087931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00FC31C-95CC-18F0-E54A-963C0A857671}"/>
              </a:ext>
            </a:extLst>
          </p:cNvPr>
          <p:cNvCxnSpPr>
            <a:cxnSpLocks/>
          </p:cNvCxnSpPr>
          <p:nvPr/>
        </p:nvCxnSpPr>
        <p:spPr>
          <a:xfrm>
            <a:off x="2051720" y="466698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954A0D-A69C-FC3F-89FF-53497BC3DEFC}"/>
              </a:ext>
            </a:extLst>
          </p:cNvPr>
          <p:cNvSpPr txBox="1"/>
          <p:nvPr/>
        </p:nvSpPr>
        <p:spPr>
          <a:xfrm>
            <a:off x="827584" y="2372437"/>
            <a:ext cx="807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최악의 경우</a:t>
            </a:r>
            <a:r>
              <a:rPr lang="en-US" altLang="ko-KR" sz="2400"/>
              <a:t> :</a:t>
            </a:r>
            <a:endParaRPr lang="ko-KR" altLang="en-US" sz="2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145B8D-6AFE-2890-D8F4-FCA447C0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5019" y="6604912"/>
            <a:ext cx="5193961" cy="6887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AC1040F-F9D4-20B3-B711-45DF3344B7EF}"/>
              </a:ext>
            </a:extLst>
          </p:cNvPr>
          <p:cNvCxnSpPr>
            <a:cxnSpLocks/>
          </p:cNvCxnSpPr>
          <p:nvPr/>
        </p:nvCxnSpPr>
        <p:spPr>
          <a:xfrm>
            <a:off x="2411760" y="5199205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688C04C-2668-63DB-EB11-93BF550AD613}"/>
              </a:ext>
            </a:extLst>
          </p:cNvPr>
          <p:cNvCxnSpPr/>
          <p:nvPr/>
        </p:nvCxnSpPr>
        <p:spPr>
          <a:xfrm>
            <a:off x="7956376" y="2834102"/>
            <a:ext cx="0" cy="44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54BA31-5886-1201-E5FC-7F177DD65859}"/>
              </a:ext>
            </a:extLst>
          </p:cNvPr>
          <p:cNvSpPr txBox="1"/>
          <p:nvPr/>
        </p:nvSpPr>
        <p:spPr>
          <a:xfrm>
            <a:off x="7853947" y="245701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1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Quickselect</a:t>
            </a:r>
            <a:r>
              <a:rPr lang="ko-KR" altLang="en-US">
                <a:latin typeface="Tlwg Mono" panose="02000509000000000000" charset="0"/>
                <a:cs typeface="Tlwg Mono" panose="02000509000000000000" charset="0"/>
              </a:rPr>
              <a:t> </a:t>
            </a:r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algorithm</a:t>
            </a:r>
            <a:endParaRPr lang="en-US" altLang="ko-KR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954A0D-A69C-FC3F-89FF-53497BC3DEFC}"/>
              </a:ext>
            </a:extLst>
          </p:cNvPr>
          <p:cNvSpPr txBox="1"/>
          <p:nvPr/>
        </p:nvSpPr>
        <p:spPr>
          <a:xfrm>
            <a:off x="669990" y="2129200"/>
            <a:ext cx="8074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문제 해결 방법</a:t>
            </a:r>
            <a:r>
              <a:rPr lang="en-US" altLang="ko-KR" sz="2400"/>
              <a:t>: Quick Sort </a:t>
            </a:r>
            <a:r>
              <a:rPr lang="ko-KR" altLang="en-US" sz="2400"/>
              <a:t>동일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정렬된 상태 </a:t>
            </a:r>
            <a:r>
              <a:rPr lang="en-US" altLang="ko-KR" sz="2400"/>
              <a:t>input array</a:t>
            </a:r>
            <a:r>
              <a:rPr lang="ko-KR" altLang="en-US" sz="2400"/>
              <a:t>에서의 문제점 해결</a:t>
            </a:r>
            <a:r>
              <a:rPr lang="en-US" altLang="ko-KR" sz="2400"/>
              <a:t>?</a:t>
            </a:r>
          </a:p>
          <a:p>
            <a:endParaRPr lang="en-US" altLang="ko-KR" sz="2400"/>
          </a:p>
          <a:p>
            <a:r>
              <a:rPr lang="en-US" altLang="ko-KR" sz="2400"/>
              <a:t>Using random pivoting</a:t>
            </a:r>
            <a:endParaRPr lang="ko-KR" altLang="en-US" sz="2400"/>
          </a:p>
        </p:txBody>
      </p:sp>
      <p:pic>
        <p:nvPicPr>
          <p:cNvPr id="1026" name="Picture 2" descr="Solved Question 4 (25 POINTS ): In an effort to balance the | Chegg.com">
            <a:extLst>
              <a:ext uri="{FF2B5EF4-FFF2-40B4-BE49-F238E27FC236}">
                <a16:creationId xmlns:a16="http://schemas.microsoft.com/office/drawing/2014/main" id="{8B2C15CD-9DFE-59B3-8767-78EDC056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4129820"/>
            <a:ext cx="7210425" cy="38957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28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Quickselect</a:t>
            </a:r>
            <a:r>
              <a:rPr lang="ko-KR" altLang="en-US">
                <a:latin typeface="Tlwg Mono" panose="02000509000000000000" charset="0"/>
                <a:cs typeface="Tlwg Mono" panose="02000509000000000000" charset="0"/>
              </a:rPr>
              <a:t> </a:t>
            </a:r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algorithm</a:t>
            </a:r>
            <a:endParaRPr lang="en-US" altLang="ko-KR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846A660-2924-C96C-933C-F6A996054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96" y="2195984"/>
            <a:ext cx="7577608" cy="54358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Tlwg Mono" panose="02000509000000000000" charset="0"/>
                <a:cs typeface="Tlwg Mono" panose="02000509000000000000" charset="0"/>
              </a:rPr>
              <a:t>Summary</a:t>
            </a:r>
            <a:endParaRPr lang="ko-KR" altLang="en-US" b="1" dirty="0">
              <a:latin typeface="Tlwg Mono" panose="02000509000000000000" charset="0"/>
              <a:cs typeface="Tlwg Mono" panose="02000509000000000000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6"/>
            <a:ext cx="8291264" cy="530444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en-US" altLang="ko-KR" sz="2100" b="1">
                <a:latin typeface="Tlwg Mono" panose="02000509000000000000" charset="0"/>
                <a:cs typeface="Tlwg Mono" panose="02000509000000000000" charset="0"/>
              </a:rPr>
              <a:t>Problem 5.18</a:t>
            </a:r>
          </a:p>
          <a:p>
            <a:pPr>
              <a:lnSpc>
                <a:spcPct val="160000"/>
              </a:lnSpc>
              <a:spcAft>
                <a:spcPts val="130"/>
              </a:spcAft>
            </a:pPr>
            <a:r>
              <a:rPr lang="en-US" altLang="ko-KR" sz="2100" b="1">
                <a:latin typeface="Tlwg Mono" panose="02000509000000000000" charset="0"/>
                <a:cs typeface="Tlwg Mono" panose="02000509000000000000" charset="0"/>
              </a:rPr>
              <a:t>Quickselect Algorithm </a:t>
            </a:r>
            <a:r>
              <a:rPr lang="en-US" altLang="ko-KR" b="1">
                <a:latin typeface="Tlwg Mono" panose="02000509000000000000" charset="0"/>
                <a:cs typeface="Tlwg Mono" panose="02000509000000000000" charset="0"/>
              </a:rPr>
              <a:t>(</a:t>
            </a:r>
            <a:r>
              <a:rPr lang="en-US" altLang="ko-KR" sz="1800" b="1" i="0">
                <a:solidFill>
                  <a:srgbClr val="273239"/>
                </a:solidFill>
                <a:effectLst/>
                <a:latin typeface="Source Sans Pro" panose="020B0604020202020204" pitchFamily="34" charset="0"/>
              </a:rPr>
              <a:t>using Random Pivoting </a:t>
            </a:r>
            <a:r>
              <a:rPr lang="en-US" altLang="ko-KR" b="1">
                <a:latin typeface="Tlwg Mono" panose="02000509000000000000" charset="0"/>
                <a:cs typeface="Tlwg Mono" panose="02000509000000000000" charset="0"/>
              </a:rPr>
              <a:t>)</a:t>
            </a:r>
            <a:endParaRPr lang="en-US" altLang="ko-KR" sz="2100" b="1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들어 주셔서 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32097"/>
            <a:ext cx="8229600" cy="4584368"/>
          </a:xfrm>
        </p:spPr>
        <p:txBody>
          <a:bodyPr>
            <a:normAutofit/>
          </a:bodyPr>
          <a:lstStyle/>
          <a:p>
            <a:pPr algn="ctr"/>
            <a:endParaRPr lang="en-US" altLang="ko-KR" sz="4000" dirty="0"/>
          </a:p>
          <a:p>
            <a:pPr algn="ctr"/>
            <a:endParaRPr lang="en-US" altLang="ko-KR" sz="4000" dirty="0"/>
          </a:p>
          <a:p>
            <a:pPr marL="0" indent="0" algn="ctr">
              <a:buNone/>
            </a:pPr>
            <a:endParaRPr lang="en-US" altLang="ko-KR" sz="40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8" name="TextBox 7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05" y="2916064"/>
            <a:ext cx="3916990" cy="3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0378"/>
            <a:ext cx="8229600" cy="279964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130"/>
              </a:spcAft>
            </a:pPr>
            <a:r>
              <a:rPr lang="ko-KR" altLang="en-US" sz="4800" b="1">
                <a:latin typeface="Courier New" panose="02070309020205020404" pitchFamily="49" charset="0"/>
                <a:cs typeface="Courier New" panose="02070309020205020404" pitchFamily="49" charset="0"/>
              </a:rPr>
              <a:t>문제</a:t>
            </a:r>
            <a:r>
              <a:rPr lang="en-US" altLang="ko-KR" sz="4800" b="1">
                <a:latin typeface="Courier New" panose="02070309020205020404" pitchFamily="49" charset="0"/>
                <a:cs typeface="Courier New" panose="02070309020205020404" pitchFamily="49" charset="0"/>
              </a:rPr>
              <a:t> 11.8:</a:t>
            </a:r>
            <a:br>
              <a:rPr lang="en-US" altLang="ko-KR" sz="4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4800" b="1">
                <a:latin typeface="Courier New" panose="02070309020205020404" pitchFamily="49" charset="0"/>
                <a:cs typeface="Courier New" panose="02070309020205020404" pitchFamily="49" charset="0"/>
              </a:rPr>
              <a:t>find kth largest element in an array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문제</a:t>
            </a:r>
            <a:r>
              <a:rPr lang="en-US" altLang="ko-KR" sz="2800" b="1">
                <a:latin typeface="Courier New" panose="02070309020205020404" pitchFamily="49" charset="0"/>
                <a:cs typeface="Courier New" panose="02070309020205020404" pitchFamily="49" charset="0"/>
              </a:rPr>
              <a:t> 11.8:</a:t>
            </a:r>
            <a:br>
              <a:rPr lang="en-US" altLang="ko-KR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800" b="1">
                <a:latin typeface="Courier New" panose="02070309020205020404" pitchFamily="49" charset="0"/>
                <a:cs typeface="Courier New" panose="02070309020205020404" pitchFamily="49" charset="0"/>
              </a:rPr>
              <a:t>find kth largest element in an array</a:t>
            </a:r>
            <a:endParaRPr lang="ko-KR" altLang="en-US" sz="2800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622314"/>
            <a:ext cx="8229600" cy="207208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870A2E-0D25-EBAE-B115-44CF2945E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4929309"/>
            <a:ext cx="493395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Tlwg Mono" panose="02000509000000000000" charset="0"/>
                <a:cs typeface="Tlwg Mono" panose="02000509000000000000" charset="0"/>
              </a:rPr>
              <a:t>빠르고 간단하게</a:t>
            </a:r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!</a:t>
            </a:r>
            <a:endParaRPr lang="en-US" altLang="ko-KR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4B3A65F-0F6B-77BA-7D4C-DBF3061D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2" y="2700040"/>
            <a:ext cx="8543756" cy="177656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8FC0DDA-56B4-D8FC-97F9-06A69B3C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20320"/>
            <a:ext cx="8229600" cy="2232248"/>
          </a:xfrm>
        </p:spPr>
        <p:txBody>
          <a:bodyPr>
            <a:normAutofit/>
          </a:bodyPr>
          <a:lstStyle/>
          <a:p>
            <a:r>
              <a:rPr lang="en-US" altLang="ko-KR"/>
              <a:t>Sort : O(nlogn)</a:t>
            </a:r>
          </a:p>
          <a:p>
            <a:r>
              <a:rPr lang="en-US" altLang="ko-KR"/>
              <a:t>Heap : O(nlogn)</a:t>
            </a:r>
          </a:p>
          <a:p>
            <a:r>
              <a:rPr lang="en-US" altLang="ko-KR"/>
              <a:t>..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D2E85F2-EBAD-3C7D-1E31-DDBF350E8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446382"/>
            <a:ext cx="3916990" cy="3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Quickselect</a:t>
            </a:r>
            <a:r>
              <a:rPr lang="ko-KR" altLang="en-US">
                <a:latin typeface="Tlwg Mono" panose="02000509000000000000" charset="0"/>
                <a:cs typeface="Tlwg Mono" panose="02000509000000000000" charset="0"/>
              </a:rPr>
              <a:t> </a:t>
            </a:r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algorithm</a:t>
            </a:r>
            <a:endParaRPr lang="en-US" altLang="ko-KR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0366F0-3F2B-FE28-F9C5-2656B31CF5B4}"/>
              </a:ext>
            </a:extLst>
          </p:cNvPr>
          <p:cNvSpPr/>
          <p:nvPr/>
        </p:nvSpPr>
        <p:spPr>
          <a:xfrm>
            <a:off x="1018266" y="4077922"/>
            <a:ext cx="7200800" cy="138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F044C4-92BC-7EE8-7DC3-733E74854E2E}"/>
              </a:ext>
            </a:extLst>
          </p:cNvPr>
          <p:cNvSpPr/>
          <p:nvPr/>
        </p:nvSpPr>
        <p:spPr>
          <a:xfrm>
            <a:off x="3250514" y="4077922"/>
            <a:ext cx="1080120" cy="1380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Pivot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45C90C-4F6F-EFCB-F683-EA167337A761}"/>
              </a:ext>
            </a:extLst>
          </p:cNvPr>
          <p:cNvSpPr/>
          <p:nvPr/>
        </p:nvSpPr>
        <p:spPr>
          <a:xfrm>
            <a:off x="1018266" y="5940400"/>
            <a:ext cx="7200800" cy="1380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greater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A158B4-0BBF-57DB-2665-30F23A8DAF91}"/>
              </a:ext>
            </a:extLst>
          </p:cNvPr>
          <p:cNvSpPr/>
          <p:nvPr/>
        </p:nvSpPr>
        <p:spPr>
          <a:xfrm>
            <a:off x="2314410" y="5940400"/>
            <a:ext cx="2016224" cy="1380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equal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CF108E-543E-C1B6-5520-DA721941F152}"/>
              </a:ext>
            </a:extLst>
          </p:cNvPr>
          <p:cNvSpPr/>
          <p:nvPr/>
        </p:nvSpPr>
        <p:spPr>
          <a:xfrm>
            <a:off x="1018266" y="5940400"/>
            <a:ext cx="1296144" cy="1380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smaller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BDB825-F09F-AA13-EC72-BE7516226C6D}"/>
              </a:ext>
            </a:extLst>
          </p:cNvPr>
          <p:cNvSpPr/>
          <p:nvPr/>
        </p:nvSpPr>
        <p:spPr>
          <a:xfrm>
            <a:off x="4330634" y="5940400"/>
            <a:ext cx="3876057" cy="1380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greater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A2DB8-093C-3565-6BAA-AC3F79CF82FC}"/>
              </a:ext>
            </a:extLst>
          </p:cNvPr>
          <p:cNvSpPr txBox="1"/>
          <p:nvPr/>
        </p:nvSpPr>
        <p:spPr>
          <a:xfrm>
            <a:off x="2619587" y="7740600"/>
            <a:ext cx="399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주의</a:t>
            </a:r>
            <a:r>
              <a:rPr lang="en-US" altLang="ko-KR"/>
              <a:t>: </a:t>
            </a:r>
            <a:r>
              <a:rPr lang="ko-KR" altLang="en-US"/>
              <a:t>각 리스트는 정렬하지 않습니다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20631E-8D08-8EDF-CEBA-ED1278106ED9}"/>
              </a:ext>
            </a:extLst>
          </p:cNvPr>
          <p:cNvSpPr/>
          <p:nvPr/>
        </p:nvSpPr>
        <p:spPr>
          <a:xfrm>
            <a:off x="971600" y="2215444"/>
            <a:ext cx="7200800" cy="1380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67765F-A123-5D88-20BD-EDA1AABE38FF}"/>
              </a:ext>
            </a:extLst>
          </p:cNvPr>
          <p:cNvSpPr txBox="1"/>
          <p:nvPr/>
        </p:nvSpPr>
        <p:spPr>
          <a:xfrm>
            <a:off x="2644361" y="269944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findKthLargestElement(Array, k);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Quickselect</a:t>
            </a:r>
            <a:r>
              <a:rPr lang="ko-KR" altLang="en-US">
                <a:latin typeface="Tlwg Mono" panose="02000509000000000000" charset="0"/>
                <a:cs typeface="Tlwg Mono" panose="02000509000000000000" charset="0"/>
              </a:rPr>
              <a:t> </a:t>
            </a:r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algorithm</a:t>
            </a:r>
            <a:endParaRPr lang="en-US" altLang="ko-KR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45C90C-4F6F-EFCB-F683-EA167337A761}"/>
              </a:ext>
            </a:extLst>
          </p:cNvPr>
          <p:cNvSpPr/>
          <p:nvPr/>
        </p:nvSpPr>
        <p:spPr>
          <a:xfrm>
            <a:off x="971600" y="3276104"/>
            <a:ext cx="7200800" cy="1380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greater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A158B4-0BBF-57DB-2665-30F23A8DAF91}"/>
              </a:ext>
            </a:extLst>
          </p:cNvPr>
          <p:cNvSpPr/>
          <p:nvPr/>
        </p:nvSpPr>
        <p:spPr>
          <a:xfrm>
            <a:off x="2267744" y="3276104"/>
            <a:ext cx="2016224" cy="1380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equal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CF108E-543E-C1B6-5520-DA721941F152}"/>
              </a:ext>
            </a:extLst>
          </p:cNvPr>
          <p:cNvSpPr/>
          <p:nvPr/>
        </p:nvSpPr>
        <p:spPr>
          <a:xfrm>
            <a:off x="971600" y="3276104"/>
            <a:ext cx="1296144" cy="1380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smaller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BDB825-F09F-AA13-EC72-BE7516226C6D}"/>
              </a:ext>
            </a:extLst>
          </p:cNvPr>
          <p:cNvSpPr/>
          <p:nvPr/>
        </p:nvSpPr>
        <p:spPr>
          <a:xfrm>
            <a:off x="4283968" y="3276104"/>
            <a:ext cx="3876057" cy="1380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greater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DC94EF6-AC55-1356-5CFA-1668EDADF4D2}"/>
              </a:ext>
            </a:extLst>
          </p:cNvPr>
          <p:cNvSpPr/>
          <p:nvPr/>
        </p:nvSpPr>
        <p:spPr>
          <a:xfrm rot="16200000">
            <a:off x="5112059" y="5352191"/>
            <a:ext cx="2219873" cy="138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F5418-4398-223A-6781-BD66EF84428B}"/>
              </a:ext>
            </a:extLst>
          </p:cNvPr>
          <p:cNvSpPr txBox="1"/>
          <p:nvPr/>
        </p:nvSpPr>
        <p:spPr>
          <a:xfrm>
            <a:off x="4317834" y="7243611"/>
            <a:ext cx="436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 </a:t>
            </a:r>
            <a:r>
              <a:rPr lang="ko-KR" altLang="en-US"/>
              <a:t>가 </a:t>
            </a:r>
            <a:r>
              <a:rPr lang="en-US" altLang="ko-KR"/>
              <a:t>x</a:t>
            </a:r>
            <a:r>
              <a:rPr lang="ko-KR" altLang="en-US"/>
              <a:t>번째</a:t>
            </a:r>
            <a:r>
              <a:rPr lang="en-US" altLang="ko-KR"/>
              <a:t>: x &lt;= len(greater)</a:t>
            </a:r>
            <a:r>
              <a:rPr lang="ko-KR" altLang="en-US"/>
              <a:t>로 크다면</a:t>
            </a:r>
            <a:endParaRPr lang="en-US" altLang="ko-KR"/>
          </a:p>
          <a:p>
            <a:r>
              <a:rPr lang="en-US" altLang="ko-KR"/>
              <a:t>findKthLargestElement(greater, k)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Quickselect</a:t>
            </a:r>
            <a:r>
              <a:rPr lang="ko-KR" altLang="en-US">
                <a:latin typeface="Tlwg Mono" panose="02000509000000000000" charset="0"/>
                <a:cs typeface="Tlwg Mono" panose="02000509000000000000" charset="0"/>
              </a:rPr>
              <a:t> </a:t>
            </a:r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algorithm</a:t>
            </a:r>
            <a:endParaRPr lang="en-US" altLang="ko-KR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45C90C-4F6F-EFCB-F683-EA167337A761}"/>
              </a:ext>
            </a:extLst>
          </p:cNvPr>
          <p:cNvSpPr/>
          <p:nvPr/>
        </p:nvSpPr>
        <p:spPr>
          <a:xfrm>
            <a:off x="971600" y="3276104"/>
            <a:ext cx="7200800" cy="1380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greater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A158B4-0BBF-57DB-2665-30F23A8DAF91}"/>
              </a:ext>
            </a:extLst>
          </p:cNvPr>
          <p:cNvSpPr/>
          <p:nvPr/>
        </p:nvSpPr>
        <p:spPr>
          <a:xfrm>
            <a:off x="2267744" y="3276104"/>
            <a:ext cx="2016224" cy="1380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equal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CF108E-543E-C1B6-5520-DA721941F152}"/>
              </a:ext>
            </a:extLst>
          </p:cNvPr>
          <p:cNvSpPr/>
          <p:nvPr/>
        </p:nvSpPr>
        <p:spPr>
          <a:xfrm>
            <a:off x="971600" y="3276104"/>
            <a:ext cx="1296144" cy="1380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smaller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BDB825-F09F-AA13-EC72-BE7516226C6D}"/>
              </a:ext>
            </a:extLst>
          </p:cNvPr>
          <p:cNvSpPr/>
          <p:nvPr/>
        </p:nvSpPr>
        <p:spPr>
          <a:xfrm>
            <a:off x="4283968" y="3276104"/>
            <a:ext cx="3876057" cy="1380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greater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DC94EF6-AC55-1356-5CFA-1668EDADF4D2}"/>
              </a:ext>
            </a:extLst>
          </p:cNvPr>
          <p:cNvSpPr/>
          <p:nvPr/>
        </p:nvSpPr>
        <p:spPr>
          <a:xfrm rot="16200000">
            <a:off x="2165919" y="5259857"/>
            <a:ext cx="2219873" cy="138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F5418-4398-223A-6781-BD66EF84428B}"/>
              </a:ext>
            </a:extLst>
          </p:cNvPr>
          <p:cNvSpPr txBox="1"/>
          <p:nvPr/>
        </p:nvSpPr>
        <p:spPr>
          <a:xfrm>
            <a:off x="1033204" y="7243609"/>
            <a:ext cx="522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 </a:t>
            </a:r>
            <a:r>
              <a:rPr lang="ko-KR" altLang="en-US"/>
              <a:t>가 </a:t>
            </a:r>
            <a:r>
              <a:rPr lang="en-US" altLang="ko-KR"/>
              <a:t>x</a:t>
            </a:r>
            <a:r>
              <a:rPr lang="ko-KR" altLang="en-US"/>
              <a:t>번째</a:t>
            </a:r>
            <a:r>
              <a:rPr lang="en-US" altLang="ko-KR"/>
              <a:t>: x &lt;= len(greater) + len(equal)</a:t>
            </a:r>
          </a:p>
          <a:p>
            <a:r>
              <a:rPr lang="ko-KR" altLang="en-US"/>
              <a:t>로 크다면</a:t>
            </a:r>
            <a:endParaRPr lang="en-US" altLang="ko-KR"/>
          </a:p>
          <a:p>
            <a:r>
              <a:rPr lang="en-US" altLang="ko-KR"/>
              <a:t>findKthLargestElement(equal, k)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8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Quickselect</a:t>
            </a:r>
            <a:r>
              <a:rPr lang="ko-KR" altLang="en-US">
                <a:latin typeface="Tlwg Mono" panose="02000509000000000000" charset="0"/>
                <a:cs typeface="Tlwg Mono" panose="02000509000000000000" charset="0"/>
              </a:rPr>
              <a:t> </a:t>
            </a:r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algorithm</a:t>
            </a:r>
            <a:endParaRPr lang="en-US" altLang="ko-KR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45C90C-4F6F-EFCB-F683-EA167337A761}"/>
              </a:ext>
            </a:extLst>
          </p:cNvPr>
          <p:cNvSpPr/>
          <p:nvPr/>
        </p:nvSpPr>
        <p:spPr>
          <a:xfrm>
            <a:off x="971600" y="3276104"/>
            <a:ext cx="7200800" cy="1380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greater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A158B4-0BBF-57DB-2665-30F23A8DAF91}"/>
              </a:ext>
            </a:extLst>
          </p:cNvPr>
          <p:cNvSpPr/>
          <p:nvPr/>
        </p:nvSpPr>
        <p:spPr>
          <a:xfrm>
            <a:off x="2267744" y="3276104"/>
            <a:ext cx="2016224" cy="1380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equal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CF108E-543E-C1B6-5520-DA721941F152}"/>
              </a:ext>
            </a:extLst>
          </p:cNvPr>
          <p:cNvSpPr/>
          <p:nvPr/>
        </p:nvSpPr>
        <p:spPr>
          <a:xfrm>
            <a:off x="971600" y="3276104"/>
            <a:ext cx="1296144" cy="1380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smaller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BDB825-F09F-AA13-EC72-BE7516226C6D}"/>
              </a:ext>
            </a:extLst>
          </p:cNvPr>
          <p:cNvSpPr/>
          <p:nvPr/>
        </p:nvSpPr>
        <p:spPr>
          <a:xfrm>
            <a:off x="4283968" y="3276104"/>
            <a:ext cx="3876057" cy="1380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greater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DC94EF6-AC55-1356-5CFA-1668EDADF4D2}"/>
              </a:ext>
            </a:extLst>
          </p:cNvPr>
          <p:cNvSpPr/>
          <p:nvPr/>
        </p:nvSpPr>
        <p:spPr>
          <a:xfrm rot="16200000">
            <a:off x="467774" y="5259856"/>
            <a:ext cx="2219873" cy="138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F5418-4398-223A-6781-BD66EF84428B}"/>
              </a:ext>
            </a:extLst>
          </p:cNvPr>
          <p:cNvSpPr txBox="1"/>
          <p:nvPr/>
        </p:nvSpPr>
        <p:spPr>
          <a:xfrm>
            <a:off x="1033204" y="7243609"/>
            <a:ext cx="522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 </a:t>
            </a:r>
            <a:r>
              <a:rPr lang="ko-KR" altLang="en-US"/>
              <a:t>가 </a:t>
            </a:r>
            <a:r>
              <a:rPr lang="en-US" altLang="ko-KR"/>
              <a:t>x</a:t>
            </a:r>
            <a:r>
              <a:rPr lang="ko-KR" altLang="en-US"/>
              <a:t>번째</a:t>
            </a:r>
            <a:r>
              <a:rPr lang="en-US" altLang="ko-KR"/>
              <a:t>: x &gt;= len(greater) + len(equal)</a:t>
            </a:r>
          </a:p>
          <a:p>
            <a:r>
              <a:rPr lang="ko-KR" altLang="en-US"/>
              <a:t>로 크다면</a:t>
            </a:r>
            <a:endParaRPr lang="en-US" altLang="ko-KR"/>
          </a:p>
          <a:p>
            <a:r>
              <a:rPr lang="en-US" altLang="ko-KR"/>
              <a:t>findKthLargestElement(smaller, k)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2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Quickselect</a:t>
            </a:r>
            <a:r>
              <a:rPr lang="ko-KR" altLang="en-US">
                <a:latin typeface="Tlwg Mono" panose="02000509000000000000" charset="0"/>
                <a:cs typeface="Tlwg Mono" panose="02000509000000000000" charset="0"/>
              </a:rPr>
              <a:t> </a:t>
            </a:r>
            <a:r>
              <a:rPr lang="en-US" altLang="ko-KR">
                <a:latin typeface="Tlwg Mono" panose="02000509000000000000" charset="0"/>
                <a:cs typeface="Tlwg Mono" panose="02000509000000000000" charset="0"/>
              </a:rPr>
              <a:t>algorithm</a:t>
            </a:r>
            <a:endParaRPr lang="en-US" altLang="ko-KR" dirty="0">
              <a:latin typeface="Tlwg Mono" panose="02000509000000000000" charset="0"/>
              <a:cs typeface="Tlwg Mono" panose="02000509000000000000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12368"/>
            <a:ext cx="10512152" cy="281350"/>
            <a:chOff x="0" y="0"/>
            <a:chExt cx="10512152" cy="281350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0" i="0" dirty="0">
                  <a:solidFill>
                    <a:srgbClr val="333333"/>
                  </a:solidFill>
                  <a:effectLst/>
                  <a:latin typeface="noto"/>
                </a:rPr>
                <a:t>ITEC0415</a:t>
              </a:r>
              <a:endParaRPr lang="ko-KR" altLang="en-US" sz="1100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19740"/>
              <a:ext cx="3491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Advanced Problem Solving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AC1CF3-2CE3-F2DD-DD87-DEA015643CA4}"/>
              </a:ext>
            </a:extLst>
          </p:cNvPr>
          <p:cNvSpPr/>
          <p:nvPr/>
        </p:nvSpPr>
        <p:spPr>
          <a:xfrm>
            <a:off x="971600" y="3420120"/>
            <a:ext cx="720080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B61BBC-EE13-EB51-3B94-00E3891C395E}"/>
              </a:ext>
            </a:extLst>
          </p:cNvPr>
          <p:cNvSpPr/>
          <p:nvPr/>
        </p:nvSpPr>
        <p:spPr>
          <a:xfrm>
            <a:off x="4564443" y="4095434"/>
            <a:ext cx="36065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613D3E-2E86-3B67-F6D1-7E1A77322B67}"/>
              </a:ext>
            </a:extLst>
          </p:cNvPr>
          <p:cNvSpPr/>
          <p:nvPr/>
        </p:nvSpPr>
        <p:spPr>
          <a:xfrm>
            <a:off x="6358503" y="4666988"/>
            <a:ext cx="18063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898175-0A5B-4558-9C81-2D211B4B3CD9}"/>
              </a:ext>
            </a:extLst>
          </p:cNvPr>
          <p:cNvSpPr/>
          <p:nvPr/>
        </p:nvSpPr>
        <p:spPr>
          <a:xfrm>
            <a:off x="7477697" y="5207417"/>
            <a:ext cx="738501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9AEFE-7D9E-F760-D0D2-CBB6F73450F6}"/>
              </a:ext>
            </a:extLst>
          </p:cNvPr>
          <p:cNvSpPr txBox="1"/>
          <p:nvPr/>
        </p:nvSpPr>
        <p:spPr>
          <a:xfrm>
            <a:off x="827584" y="2372437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피벗을 너무 잘 골라서 항상 </a:t>
            </a:r>
            <a:r>
              <a:rPr lang="en-US" altLang="ko-KR" sz="2400"/>
              <a:t>N/2 </a:t>
            </a:r>
            <a:r>
              <a:rPr lang="ko-KR" altLang="en-US" sz="2400"/>
              <a:t>씩 쪼개어지는 경우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9225AA0-A6BF-0657-8FA9-0DB59434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36" y="6444456"/>
            <a:ext cx="8541172" cy="8656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EB9329-7C18-0C7D-826F-1876F1797B39}"/>
              </a:ext>
            </a:extLst>
          </p:cNvPr>
          <p:cNvSpPr/>
          <p:nvPr/>
        </p:nvSpPr>
        <p:spPr>
          <a:xfrm>
            <a:off x="4355976" y="3420120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E904EA-7277-EACC-A195-161F99EBC29A}"/>
              </a:ext>
            </a:extLst>
          </p:cNvPr>
          <p:cNvSpPr/>
          <p:nvPr/>
        </p:nvSpPr>
        <p:spPr>
          <a:xfrm>
            <a:off x="6142479" y="4095434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4821CC-7AB5-16D6-37B9-8664F097B5A2}"/>
              </a:ext>
            </a:extLst>
          </p:cNvPr>
          <p:cNvSpPr/>
          <p:nvPr/>
        </p:nvSpPr>
        <p:spPr>
          <a:xfrm>
            <a:off x="7045649" y="465786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301</Words>
  <Application>Microsoft Office PowerPoint</Application>
  <PresentationFormat>사용자 지정</PresentationFormat>
  <Paragraphs>96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noto</vt:lpstr>
      <vt:lpstr>Tlwg Mono</vt:lpstr>
      <vt:lpstr>맑은 고딕</vt:lpstr>
      <vt:lpstr>맑은 고딕</vt:lpstr>
      <vt:lpstr>Arial</vt:lpstr>
      <vt:lpstr>Courier New</vt:lpstr>
      <vt:lpstr>Source Sans Pro</vt:lpstr>
      <vt:lpstr>Verdana</vt:lpstr>
      <vt:lpstr>Wingdings</vt:lpstr>
      <vt:lpstr>Office 테마</vt:lpstr>
      <vt:lpstr>고 급 문 제 해 결</vt:lpstr>
      <vt:lpstr>문제 11.8: find kth largest element in an array</vt:lpstr>
      <vt:lpstr>문제 11.8: find kth largest element in an array</vt:lpstr>
      <vt:lpstr>빠르고 간단하게!</vt:lpstr>
      <vt:lpstr>Quickselect algorithm</vt:lpstr>
      <vt:lpstr>Quickselect algorithm</vt:lpstr>
      <vt:lpstr>Quickselect algorithm</vt:lpstr>
      <vt:lpstr>Quickselect algorithm</vt:lpstr>
      <vt:lpstr>Quickselect algorithm</vt:lpstr>
      <vt:lpstr>Quickselect algorithm</vt:lpstr>
      <vt:lpstr>Quickselect algorithm</vt:lpstr>
      <vt:lpstr>Quickselect algorithm</vt:lpstr>
      <vt:lpstr>Quickselect algorithm</vt:lpstr>
      <vt:lpstr>Summary</vt:lpstr>
      <vt:lpstr>들어 주셔서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한재성</dc:creator>
  <cp:lastModifiedBy>한 재성</cp:lastModifiedBy>
  <cp:revision>156</cp:revision>
  <dcterms:created xsi:type="dcterms:W3CDTF">2023-04-06T19:30:47Z</dcterms:created>
  <dcterms:modified xsi:type="dcterms:W3CDTF">2023-04-13T16:23:02Z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