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26"/>
  </p:notesMasterIdLst>
  <p:handoutMasterIdLst>
    <p:handoutMasterId r:id="rId27"/>
  </p:handoutMasterIdLst>
  <p:sldIdLst>
    <p:sldId id="290" r:id="rId5"/>
    <p:sldId id="291" r:id="rId6"/>
    <p:sldId id="276" r:id="rId7"/>
    <p:sldId id="304" r:id="rId8"/>
    <p:sldId id="273" r:id="rId9"/>
    <p:sldId id="292" r:id="rId10"/>
    <p:sldId id="307" r:id="rId11"/>
    <p:sldId id="298" r:id="rId12"/>
    <p:sldId id="319" r:id="rId13"/>
    <p:sldId id="320" r:id="rId14"/>
    <p:sldId id="321" r:id="rId15"/>
    <p:sldId id="323" r:id="rId16"/>
    <p:sldId id="324" r:id="rId17"/>
    <p:sldId id="325" r:id="rId18"/>
    <p:sldId id="326" r:id="rId19"/>
    <p:sldId id="308" r:id="rId20"/>
    <p:sldId id="327" r:id="rId21"/>
    <p:sldId id="316" r:id="rId22"/>
    <p:sldId id="328" r:id="rId23"/>
    <p:sldId id="329" r:id="rId24"/>
    <p:sldId id="289" r:id="rId2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5602" autoAdjust="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31BA52-A076-4112-84E3-37DA42B21B13}" type="datetime1">
              <a:rPr lang="ko-KR" altLang="en-US" smtClean="0">
                <a:latin typeface="+mj-ea"/>
                <a:ea typeface="+mj-ea"/>
              </a:rPr>
              <a:t>2023-04-27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8CD4AB-B9A2-4248-B31F-8EBC71546D8D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31BA52-A076-4112-84E3-37DA42B21B13}" type="datetime1">
              <a:rPr lang="ko-KR" altLang="en-US" smtClean="0">
                <a:latin typeface="+mj-ea"/>
                <a:ea typeface="+mj-ea"/>
              </a:rPr>
              <a:pPr/>
              <a:t>2023-04-27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AABE9C73-6CDE-45E2-97F8-E3C5308FA232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70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45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887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74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211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703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16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50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48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376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58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26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83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199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05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47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00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5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30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071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85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FC5EE304-82B2-497E-9ABD-F35BC4BEAE6C}" type="datetime1">
              <a:rPr lang="ko-KR" altLang="en-US" noProof="0" smtClean="0">
                <a:latin typeface="+mj-ea"/>
              </a:rPr>
              <a:t>2023-04-27</a:t>
            </a:fld>
            <a:endParaRPr lang="ko-KR" altLang="en-US" noProof="0">
              <a:latin typeface="+mj-ea"/>
            </a:endParaRPr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2EA4F62-3F1B-49BC-83D2-ABC6C06E785C}" type="datetime1">
              <a:rPr lang="ko-KR" altLang="en-US" noProof="0" smtClean="0"/>
              <a:t>2023-04-27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99E2A004-8E84-4ACA-91A8-B4854DE42B19}" type="datetime1">
              <a:rPr lang="ko-KR" altLang="en-US" noProof="0" smtClean="0"/>
              <a:t>2023-04-27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C52F7C87-E17F-497F-93BA-2D3FA66DE609}" type="datetime1">
              <a:rPr lang="ko-KR" altLang="en-US" noProof="0" smtClean="0"/>
              <a:t>2023-04-27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7623BC6-A76C-40E9-97C0-1649037E9691}" type="datetime1">
              <a:rPr lang="ko-KR" altLang="en-US" noProof="0" smtClean="0"/>
              <a:t>2023-04-27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A80F3769-2D22-497C-BEC8-06540061815C}" type="datetime1">
              <a:rPr lang="ko-KR" altLang="en-US" noProof="0" smtClean="0">
                <a:latin typeface="+mj-ea"/>
                <a:ea typeface="+mj-ea"/>
              </a:rPr>
              <a:t>2023-04-27</a:t>
            </a:fld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5D546C-7FE7-45D7-9FA4-1D6D900A1BA8}" type="datetime1">
              <a:rPr lang="ko-KR" altLang="en-US" noProof="0" smtClean="0"/>
              <a:t>2023-04-27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3400" y="246600"/>
            <a:ext cx="11725200" cy="6364800"/>
          </a:xfrm>
        </p:spPr>
        <p:txBody>
          <a:bodyPr rtlCol="0" anchor="ctr" anchorCtr="0"/>
          <a:lstStyle>
            <a:lvl1pPr marL="0" indent="0" algn="ctr">
              <a:buNone/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ru-RU" noProof="0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2488" y="2103438"/>
            <a:ext cx="5243512" cy="3748087"/>
          </a:xfrm>
        </p:spPr>
        <p:txBody>
          <a:bodyPr rtlCol="0" anchor="ctr" anchorCtr="0"/>
          <a:lstStyle>
            <a:lvl1pPr marL="0" indent="0" algn="ctr">
              <a:buNone/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ru-RU" noProof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AD50E76B-59EF-486D-A159-EA6E3A2E3444}" type="datetime1">
              <a:rPr lang="ko-KR" altLang="en-US" noProof="0" smtClean="0"/>
              <a:t>2023-04-27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EC4F04-5FF0-4CFB-B484-814B9FE5054B}" type="datetime1">
              <a:rPr lang="ko-KR" altLang="en-US" noProof="0" smtClean="0"/>
              <a:t>2023-04-27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EFE55-6F03-415D-A1D6-97284C99A9AB}" type="datetime1">
              <a:rPr lang="ko-KR" altLang="en-US" noProof="0" smtClean="0"/>
              <a:t>2023-04-27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35D1B-58C7-4161-9E55-303259941C7B}" type="datetime1">
              <a:rPr lang="ko-KR" altLang="en-US" noProof="0" smtClean="0"/>
              <a:t>2023-04-27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FE9CA486-AA14-4520-8396-ABB9CA336009}" type="datetime1">
              <a:rPr lang="ko-KR" altLang="en-US" noProof="0" smtClean="0"/>
              <a:t>2023-04-27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2568FF2A-BAB2-4E82-B5A0-8D4B1EA7E0A7}" type="datetime1">
              <a:rPr lang="ko-KR" altLang="en-US" noProof="0" smtClean="0">
                <a:latin typeface="+mj-ea"/>
                <a:ea typeface="+mj-ea"/>
              </a:rPr>
              <a:t>2023-04-27</a:t>
            </a:fld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ixabay.com/ko/photos/%EC%BD%94%EB%93%9C-%EC%BD%94%EB%94%A9-%ED%94%84%EB%A1%9C%EA%B7%B8%EB%9E%98%EB%B0%8D-2558224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4" name="그림 3" descr="노트북을 가지고 있고 헤드폰을 착용하고 있는 남자">
            <a:extLst>
              <a:ext uri="{FF2B5EF4-FFF2-40B4-BE49-F238E27FC236}">
                <a16:creationId xmlns:a16="http://schemas.microsoft.com/office/drawing/2014/main" id="{ADA04C7C-FE8B-4C2F-BF2E-CBD501A02D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11" y="11"/>
            <a:ext cx="12191978" cy="685798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253F3E-E6E8-4DEE-A6F6-D6A88FD3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고급문제해결</a:t>
            </a:r>
            <a:endParaRPr lang="ko-KR" altLang="ru-RU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954176-1A2D-47B9-B195-FB21407C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ko-KR" sz="2400" b="1" dirty="0">
                <a:solidFill>
                  <a:schemeClr val="tx1"/>
                </a:solidFill>
              </a:rPr>
              <a:t>RPN </a:t>
            </a:r>
            <a:r>
              <a:rPr lang="ko-KR" altLang="en-US" sz="2400" b="1" dirty="0">
                <a:solidFill>
                  <a:schemeClr val="tx1"/>
                </a:solidFill>
              </a:rPr>
              <a:t>수식 계산하기</a:t>
            </a:r>
            <a:endParaRPr lang="ko-KR" altLang="ru-RU" sz="2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B7DF4-537C-B861-4411-CD3915DE7B0A}"/>
              </a:ext>
            </a:extLst>
          </p:cNvPr>
          <p:cNvSpPr txBox="1"/>
          <p:nvPr/>
        </p:nvSpPr>
        <p:spPr>
          <a:xfrm>
            <a:off x="8578735" y="5771142"/>
            <a:ext cx="3125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/>
              <a:t>2016117401</a:t>
            </a:r>
          </a:p>
          <a:p>
            <a:pPr algn="r"/>
            <a:r>
              <a:rPr lang="ko-KR" altLang="en-US" sz="2400" dirty="0"/>
              <a:t>김기훈</a:t>
            </a:r>
          </a:p>
        </p:txBody>
      </p:sp>
    </p:spTree>
    <p:extLst>
      <p:ext uri="{BB962C8B-B14F-4D97-AF65-F5344CB8AC3E}">
        <p14:creationId xmlns:p14="http://schemas.microsoft.com/office/powerpoint/2010/main" val="317353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244EE-8429-4DE4-4500-4A6F12DD7B94}"/>
              </a:ext>
            </a:extLst>
          </p:cNvPr>
          <p:cNvSpPr txBox="1"/>
          <p:nvPr/>
        </p:nvSpPr>
        <p:spPr>
          <a:xfrm>
            <a:off x="1197033" y="2934393"/>
            <a:ext cx="4505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“-,6,8,*,+”</a:t>
            </a:r>
            <a:endParaRPr lang="ko-KR" altLang="en-US" sz="54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72B1944-5500-228E-47F2-3C41449B9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766813"/>
              </p:ext>
            </p:extLst>
          </p:nvPr>
        </p:nvGraphicFramePr>
        <p:xfrm>
          <a:off x="8129846" y="794479"/>
          <a:ext cx="824807" cy="498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807">
                  <a:extLst>
                    <a:ext uri="{9D8B030D-6E8A-4147-A177-3AD203B41FA5}">
                      <a16:colId xmlns:a16="http://schemas.microsoft.com/office/drawing/2014/main" val="26749155"/>
                    </a:ext>
                  </a:extLst>
                </a:gridCol>
              </a:tblGrid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35983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891955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54401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77011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180738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6</a:t>
                      </a:r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13473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7</a:t>
                      </a:r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4758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54B9F97-5D5B-CEBC-7214-CFCC8EF25AF8}"/>
              </a:ext>
            </a:extLst>
          </p:cNvPr>
          <p:cNvSpPr txBox="1"/>
          <p:nvPr/>
        </p:nvSpPr>
        <p:spPr>
          <a:xfrm>
            <a:off x="8071658" y="5878855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3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244EE-8429-4DE4-4500-4A6F12DD7B94}"/>
              </a:ext>
            </a:extLst>
          </p:cNvPr>
          <p:cNvSpPr txBox="1"/>
          <p:nvPr/>
        </p:nvSpPr>
        <p:spPr>
          <a:xfrm>
            <a:off x="1197033" y="2934393"/>
            <a:ext cx="4505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“6,8,*,+”</a:t>
            </a:r>
            <a:endParaRPr lang="ko-KR" altLang="en-US" sz="54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72B1944-5500-228E-47F2-3C41449B9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384203"/>
              </p:ext>
            </p:extLst>
          </p:nvPr>
        </p:nvGraphicFramePr>
        <p:xfrm>
          <a:off x="8129846" y="794479"/>
          <a:ext cx="824807" cy="498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807">
                  <a:extLst>
                    <a:ext uri="{9D8B030D-6E8A-4147-A177-3AD203B41FA5}">
                      <a16:colId xmlns:a16="http://schemas.microsoft.com/office/drawing/2014/main" val="26749155"/>
                    </a:ext>
                  </a:extLst>
                </a:gridCol>
              </a:tblGrid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35983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891955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54401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77011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180738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13473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1</a:t>
                      </a:r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4758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54B9F97-5D5B-CEBC-7214-CFCC8EF25AF8}"/>
              </a:ext>
            </a:extLst>
          </p:cNvPr>
          <p:cNvSpPr txBox="1"/>
          <p:nvPr/>
        </p:nvSpPr>
        <p:spPr>
          <a:xfrm>
            <a:off x="8071658" y="5878855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54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244EE-8429-4DE4-4500-4A6F12DD7B94}"/>
              </a:ext>
            </a:extLst>
          </p:cNvPr>
          <p:cNvSpPr txBox="1"/>
          <p:nvPr/>
        </p:nvSpPr>
        <p:spPr>
          <a:xfrm>
            <a:off x="1197033" y="2934393"/>
            <a:ext cx="4505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“8,*,+”</a:t>
            </a:r>
            <a:endParaRPr lang="ko-KR" altLang="en-US" sz="54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72B1944-5500-228E-47F2-3C41449B9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902727"/>
              </p:ext>
            </p:extLst>
          </p:nvPr>
        </p:nvGraphicFramePr>
        <p:xfrm>
          <a:off x="8129846" y="794479"/>
          <a:ext cx="824807" cy="498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807">
                  <a:extLst>
                    <a:ext uri="{9D8B030D-6E8A-4147-A177-3AD203B41FA5}">
                      <a16:colId xmlns:a16="http://schemas.microsoft.com/office/drawing/2014/main" val="26749155"/>
                    </a:ext>
                  </a:extLst>
                </a:gridCol>
              </a:tblGrid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35983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891955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54401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77011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180738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6</a:t>
                      </a:r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13473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1</a:t>
                      </a:r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4758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54B9F97-5D5B-CEBC-7214-CFCC8EF25AF8}"/>
              </a:ext>
            </a:extLst>
          </p:cNvPr>
          <p:cNvSpPr txBox="1"/>
          <p:nvPr/>
        </p:nvSpPr>
        <p:spPr>
          <a:xfrm>
            <a:off x="8071658" y="5878855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457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244EE-8429-4DE4-4500-4A6F12DD7B94}"/>
              </a:ext>
            </a:extLst>
          </p:cNvPr>
          <p:cNvSpPr txBox="1"/>
          <p:nvPr/>
        </p:nvSpPr>
        <p:spPr>
          <a:xfrm>
            <a:off x="1197033" y="2934393"/>
            <a:ext cx="4505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“*,+”</a:t>
            </a:r>
            <a:endParaRPr lang="ko-KR" altLang="en-US" sz="54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72B1944-5500-228E-47F2-3C41449B9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36124"/>
              </p:ext>
            </p:extLst>
          </p:nvPr>
        </p:nvGraphicFramePr>
        <p:xfrm>
          <a:off x="8129846" y="794479"/>
          <a:ext cx="824807" cy="498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807">
                  <a:extLst>
                    <a:ext uri="{9D8B030D-6E8A-4147-A177-3AD203B41FA5}">
                      <a16:colId xmlns:a16="http://schemas.microsoft.com/office/drawing/2014/main" val="26749155"/>
                    </a:ext>
                  </a:extLst>
                </a:gridCol>
              </a:tblGrid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35983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891955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54401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77011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8</a:t>
                      </a:r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180738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6</a:t>
                      </a:r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13473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1</a:t>
                      </a:r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4758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54B9F97-5D5B-CEBC-7214-CFCC8EF25AF8}"/>
              </a:ext>
            </a:extLst>
          </p:cNvPr>
          <p:cNvSpPr txBox="1"/>
          <p:nvPr/>
        </p:nvSpPr>
        <p:spPr>
          <a:xfrm>
            <a:off x="8071658" y="5878855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205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244EE-8429-4DE4-4500-4A6F12DD7B94}"/>
              </a:ext>
            </a:extLst>
          </p:cNvPr>
          <p:cNvSpPr txBox="1"/>
          <p:nvPr/>
        </p:nvSpPr>
        <p:spPr>
          <a:xfrm>
            <a:off x="1197033" y="2934393"/>
            <a:ext cx="4505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“+”</a:t>
            </a:r>
            <a:endParaRPr lang="ko-KR" altLang="en-US" sz="54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72B1944-5500-228E-47F2-3C41449B9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78963"/>
              </p:ext>
            </p:extLst>
          </p:nvPr>
        </p:nvGraphicFramePr>
        <p:xfrm>
          <a:off x="8129846" y="794479"/>
          <a:ext cx="824807" cy="498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807">
                  <a:extLst>
                    <a:ext uri="{9D8B030D-6E8A-4147-A177-3AD203B41FA5}">
                      <a16:colId xmlns:a16="http://schemas.microsoft.com/office/drawing/2014/main" val="26749155"/>
                    </a:ext>
                  </a:extLst>
                </a:gridCol>
              </a:tblGrid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35983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891955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54401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77011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180738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48</a:t>
                      </a:r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13473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1</a:t>
                      </a:r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4758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54B9F97-5D5B-CEBC-7214-CFCC8EF25AF8}"/>
              </a:ext>
            </a:extLst>
          </p:cNvPr>
          <p:cNvSpPr txBox="1"/>
          <p:nvPr/>
        </p:nvSpPr>
        <p:spPr>
          <a:xfrm>
            <a:off x="8071658" y="5878855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8512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244EE-8429-4DE4-4500-4A6F12DD7B94}"/>
              </a:ext>
            </a:extLst>
          </p:cNvPr>
          <p:cNvSpPr txBox="1"/>
          <p:nvPr/>
        </p:nvSpPr>
        <p:spPr>
          <a:xfrm>
            <a:off x="1197033" y="2934393"/>
            <a:ext cx="4505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“”</a:t>
            </a:r>
            <a:endParaRPr lang="ko-KR" altLang="en-US" sz="54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72B1944-5500-228E-47F2-3C41449B9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578949"/>
              </p:ext>
            </p:extLst>
          </p:nvPr>
        </p:nvGraphicFramePr>
        <p:xfrm>
          <a:off x="8129846" y="794479"/>
          <a:ext cx="824807" cy="498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807">
                  <a:extLst>
                    <a:ext uri="{9D8B030D-6E8A-4147-A177-3AD203B41FA5}">
                      <a16:colId xmlns:a16="http://schemas.microsoft.com/office/drawing/2014/main" val="26749155"/>
                    </a:ext>
                  </a:extLst>
                </a:gridCol>
              </a:tblGrid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35983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891955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54401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77011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180738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13473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49</a:t>
                      </a:r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4758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54B9F97-5D5B-CEBC-7214-CFCC8EF25AF8}"/>
              </a:ext>
            </a:extLst>
          </p:cNvPr>
          <p:cNvSpPr txBox="1"/>
          <p:nvPr/>
        </p:nvSpPr>
        <p:spPr>
          <a:xfrm>
            <a:off x="8071658" y="5878855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0853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BE494-AC20-4106-5AC8-83406C7D91CE}"/>
              </a:ext>
            </a:extLst>
          </p:cNvPr>
          <p:cNvSpPr txBox="1"/>
          <p:nvPr/>
        </p:nvSpPr>
        <p:spPr>
          <a:xfrm>
            <a:off x="6926915" y="3122527"/>
            <a:ext cx="436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설명한 로직을 그대로 적용하면 코드가 나옵니다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01E4E-4412-5DEA-531E-A60D7F2E3D18}"/>
              </a:ext>
            </a:extLst>
          </p:cNvPr>
          <p:cNvSpPr txBox="1"/>
          <p:nvPr/>
        </p:nvSpPr>
        <p:spPr>
          <a:xfrm>
            <a:off x="3068042" y="5589375"/>
            <a:ext cx="2560320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전체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1E32A61C-C481-882E-ECF6-7D18230E1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320" y="1556059"/>
            <a:ext cx="4395639" cy="393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03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01E4E-4412-5DEA-531E-A60D7F2E3D18}"/>
              </a:ext>
            </a:extLst>
          </p:cNvPr>
          <p:cNvSpPr txBox="1"/>
          <p:nvPr/>
        </p:nvSpPr>
        <p:spPr>
          <a:xfrm>
            <a:off x="3766311" y="4540491"/>
            <a:ext cx="2560320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1E32A61C-C481-882E-ECF6-7D18230E10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3632"/>
          <a:stretch/>
        </p:blipFill>
        <p:spPr>
          <a:xfrm>
            <a:off x="923355" y="2378370"/>
            <a:ext cx="7115052" cy="17937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5CE2AE-2589-EB37-9EE0-7C791620E0AF}"/>
              </a:ext>
            </a:extLst>
          </p:cNvPr>
          <p:cNvSpPr txBox="1"/>
          <p:nvPr/>
        </p:nvSpPr>
        <p:spPr>
          <a:xfrm>
            <a:off x="8237909" y="2557332"/>
            <a:ext cx="3175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intermediateResults</a:t>
            </a:r>
            <a:r>
              <a:rPr lang="ko-KR" altLang="en-US" dirty="0"/>
              <a:t>는 스택처럼 사용하고 </a:t>
            </a:r>
            <a:r>
              <a:rPr lang="en-US" altLang="ko-KR" dirty="0"/>
              <a:t>symbols</a:t>
            </a:r>
            <a:r>
              <a:rPr lang="ko-KR" altLang="en-US" dirty="0"/>
              <a:t>는 기호들을 저장합니다</a:t>
            </a:r>
            <a:r>
              <a:rPr lang="en-US" altLang="ko-KR" dirty="0"/>
              <a:t>. If</a:t>
            </a:r>
            <a:r>
              <a:rPr lang="ko-KR" altLang="en-US" dirty="0"/>
              <a:t>문에서 </a:t>
            </a:r>
            <a:r>
              <a:rPr lang="en-US" altLang="ko-KR" dirty="0" err="1"/>
              <a:t>token.length</a:t>
            </a:r>
            <a:r>
              <a:rPr lang="en-US" altLang="ko-KR" dirty="0"/>
              <a:t> ==1 </a:t>
            </a:r>
            <a:r>
              <a:rPr lang="ko-KR" altLang="en-US" dirty="0"/>
              <a:t>인 이유는 음수도 있기 때문입니다</a:t>
            </a:r>
            <a:r>
              <a:rPr lang="en-US" altLang="ko-KR" dirty="0"/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D04D63B-698F-756D-7E0E-2EE58942F33D}"/>
              </a:ext>
            </a:extLst>
          </p:cNvPr>
          <p:cNvCxnSpPr>
            <a:cxnSpLocks/>
          </p:cNvCxnSpPr>
          <p:nvPr/>
        </p:nvCxnSpPr>
        <p:spPr>
          <a:xfrm>
            <a:off x="6749935" y="3295996"/>
            <a:ext cx="14778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840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응용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BE494-AC20-4106-5AC8-83406C7D91CE}"/>
              </a:ext>
            </a:extLst>
          </p:cNvPr>
          <p:cNvSpPr txBox="1"/>
          <p:nvPr/>
        </p:nvSpPr>
        <p:spPr>
          <a:xfrm>
            <a:off x="5730241" y="2592059"/>
            <a:ext cx="5618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이 문제는 </a:t>
            </a:r>
            <a:r>
              <a:rPr lang="en-US" altLang="ko-KR" sz="3200" dirty="0"/>
              <a:t>infix</a:t>
            </a:r>
            <a:r>
              <a:rPr lang="ko-KR" altLang="en-US" sz="3200" dirty="0"/>
              <a:t>로 보여지는 값들을 어떻게 계산할 것인가</a:t>
            </a:r>
            <a:r>
              <a:rPr lang="en-US" altLang="ko-KR" sz="3200" dirty="0"/>
              <a:t>? </a:t>
            </a:r>
            <a:r>
              <a:rPr lang="ko-KR" altLang="en-US" sz="3200" dirty="0"/>
              <a:t>하는 문제입니다</a:t>
            </a:r>
            <a:r>
              <a:rPr lang="en-US" altLang="ko-KR" sz="32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01E4E-4412-5DEA-531E-A60D7F2E3D18}"/>
              </a:ext>
            </a:extLst>
          </p:cNvPr>
          <p:cNvSpPr txBox="1"/>
          <p:nvPr/>
        </p:nvSpPr>
        <p:spPr>
          <a:xfrm>
            <a:off x="942110" y="3021676"/>
            <a:ext cx="4361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Ex: “+,+,1,*,2,3,+,1,/,2,2”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69106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응용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BE494-AC20-4106-5AC8-83406C7D91CE}"/>
              </a:ext>
            </a:extLst>
          </p:cNvPr>
          <p:cNvSpPr txBox="1"/>
          <p:nvPr/>
        </p:nvSpPr>
        <p:spPr>
          <a:xfrm>
            <a:off x="5506439" y="2459504"/>
            <a:ext cx="56187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이 문제들은 뒤에서 </a:t>
            </a:r>
            <a:r>
              <a:rPr lang="ko-KR" altLang="en-US" sz="2400" dirty="0" err="1"/>
              <a:t>부터</a:t>
            </a:r>
            <a:r>
              <a:rPr lang="ko-KR" altLang="en-US" sz="2400" dirty="0"/>
              <a:t> 연산하면 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전체코드에서 </a:t>
            </a:r>
            <a:r>
              <a:rPr lang="en-US" altLang="ko-KR" sz="2400" dirty="0"/>
              <a:t>symbol</a:t>
            </a:r>
            <a:r>
              <a:rPr lang="ko-KR" altLang="en-US" sz="2400" dirty="0"/>
              <a:t>값들을 거꾸로 접근하면 답이 나오게 됩니다</a:t>
            </a:r>
            <a:r>
              <a:rPr lang="en-US" altLang="ko-KR" sz="2400" dirty="0"/>
              <a:t>. </a:t>
            </a:r>
            <a:r>
              <a:rPr lang="en-US" altLang="ko-KR" sz="2400" dirty="0" err="1"/>
              <a:t>Idx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symbol.size</a:t>
            </a:r>
            <a:r>
              <a:rPr lang="en-US" altLang="ko-KR" sz="2400" dirty="0"/>
              <a:t>()-1</a:t>
            </a:r>
            <a:r>
              <a:rPr lang="ko-KR" altLang="en-US" sz="2400" dirty="0"/>
              <a:t>로 접근해서 </a:t>
            </a:r>
            <a:r>
              <a:rPr lang="en-US" altLang="ko-KR" sz="2400" dirty="0" err="1"/>
              <a:t>Idx</a:t>
            </a:r>
            <a:r>
              <a:rPr lang="en-US" altLang="ko-KR" sz="2400" dirty="0"/>
              <a:t>&gt;=0</a:t>
            </a:r>
            <a:r>
              <a:rPr lang="ko-KR" altLang="en-US" sz="2400" dirty="0"/>
              <a:t>으로 가면 됩니다</a:t>
            </a:r>
            <a:r>
              <a:rPr lang="en-US" altLang="ko-KR" sz="24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01E4E-4412-5DEA-531E-A60D7F2E3D18}"/>
              </a:ext>
            </a:extLst>
          </p:cNvPr>
          <p:cNvSpPr txBox="1"/>
          <p:nvPr/>
        </p:nvSpPr>
        <p:spPr>
          <a:xfrm>
            <a:off x="942110" y="3021676"/>
            <a:ext cx="4361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Ex: “+,+,1,*,2,3,+,1,/,2,2”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073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작업하는 사람 그룹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57E92-7141-C228-B668-D3292EB117FD}"/>
              </a:ext>
            </a:extLst>
          </p:cNvPr>
          <p:cNvSpPr txBox="1"/>
          <p:nvPr/>
        </p:nvSpPr>
        <p:spPr>
          <a:xfrm>
            <a:off x="283278" y="3555436"/>
            <a:ext cx="11463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2. </a:t>
            </a:r>
            <a:r>
              <a:rPr lang="ko-KR" altLang="en-US" sz="5400" dirty="0"/>
              <a:t>사전 지식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9C7BA-554A-86E4-D2D2-867DEAB613B0}"/>
              </a:ext>
            </a:extLst>
          </p:cNvPr>
          <p:cNvSpPr txBox="1"/>
          <p:nvPr/>
        </p:nvSpPr>
        <p:spPr>
          <a:xfrm>
            <a:off x="274965" y="2429406"/>
            <a:ext cx="11463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1. </a:t>
            </a:r>
            <a:r>
              <a:rPr lang="ko-KR" altLang="en-US" sz="5400" dirty="0"/>
              <a:t>문제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9343C-40EE-BB97-54FB-2D5D8CFB3B32}"/>
              </a:ext>
            </a:extLst>
          </p:cNvPr>
          <p:cNvSpPr txBox="1"/>
          <p:nvPr/>
        </p:nvSpPr>
        <p:spPr>
          <a:xfrm>
            <a:off x="302029" y="4642464"/>
            <a:ext cx="11463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3. </a:t>
            </a:r>
            <a:r>
              <a:rPr lang="ko-KR" altLang="en-US" sz="5400" dirty="0"/>
              <a:t>문제 풀이</a:t>
            </a:r>
          </a:p>
        </p:txBody>
      </p:sp>
    </p:spTree>
    <p:extLst>
      <p:ext uri="{BB962C8B-B14F-4D97-AF65-F5344CB8AC3E}">
        <p14:creationId xmlns:p14="http://schemas.microsoft.com/office/powerpoint/2010/main" val="277300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응용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47" name="그림 46" descr="차트이(가) 표시된 사진&#10;&#10;자동 생성된 설명">
            <a:extLst>
              <a:ext uri="{FF2B5EF4-FFF2-40B4-BE49-F238E27FC236}">
                <a16:creationId xmlns:a16="http://schemas.microsoft.com/office/drawing/2014/main" id="{EE71903A-F1C9-7DD9-1892-D657091D3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130" y="1852741"/>
            <a:ext cx="4360092" cy="315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24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 useBgFill="1">
        <p:nvSpPr>
          <p:cNvPr id="108" name="직사각형 107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5" name="직선 연결선(S) 114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(S) 115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(S) 116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10" name="그림 개체 틀 9" descr="테이블에 있는 노트북 및 노트">
            <a:extLst>
              <a:ext uri="{FF2B5EF4-FFF2-40B4-BE49-F238E27FC236}">
                <a16:creationId xmlns:a16="http://schemas.microsoft.com/office/drawing/2014/main" id="{201D9675-DFD6-4198-A186-4B82257CEE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" y="10"/>
            <a:ext cx="12191982" cy="6857990"/>
          </a:xfrm>
          <a:prstGeom prst="rect">
            <a:avLst/>
          </a:prstGeom>
        </p:spPr>
      </p:pic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055" y="2350017"/>
            <a:ext cx="4775075" cy="163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83000"/>
              </a:lnSpc>
            </a:pPr>
            <a:r>
              <a:rPr lang="ko-KR" altLang="en-US" sz="4400" cap="all" spc="-100" dirty="0"/>
              <a:t>감사합니다</a:t>
            </a:r>
            <a:r>
              <a:rPr lang="en-US" altLang="ko-KR" sz="4400" cap="all" spc="-1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0338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노트북으로 무언가를 보여주는 남자">
            <a:extLst>
              <a:ext uri="{FF2B5EF4-FFF2-40B4-BE49-F238E27FC236}">
                <a16:creationId xmlns:a16="http://schemas.microsoft.com/office/drawing/2014/main" id="{CCB0035C-155F-4A5B-87BE-89762733C8E1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599" y="238125"/>
            <a:ext cx="7696201" cy="6381750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z="4800" dirty="0"/>
              <a:t>문제 설명</a:t>
            </a:r>
          </a:p>
        </p:txBody>
      </p:sp>
    </p:spTree>
    <p:extLst>
      <p:ext uri="{BB962C8B-B14F-4D97-AF65-F5344CB8AC3E}">
        <p14:creationId xmlns:p14="http://schemas.microsoft.com/office/powerpoint/2010/main" val="70723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문제 설명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2D5B99-B20F-F7BA-818E-1BE3F397B45F}"/>
              </a:ext>
            </a:extLst>
          </p:cNvPr>
          <p:cNvSpPr txBox="1"/>
          <p:nvPr/>
        </p:nvSpPr>
        <p:spPr>
          <a:xfrm>
            <a:off x="6170491" y="1635964"/>
            <a:ext cx="48296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noto"/>
              </a:rPr>
              <a:t>RPN</a:t>
            </a:r>
            <a:r>
              <a:rPr lang="ko-KR" altLang="en-US" sz="2800" dirty="0">
                <a:solidFill>
                  <a:srgbClr val="000000"/>
                </a:solidFill>
                <a:latin typeface="noto"/>
              </a:rPr>
              <a:t> 수식</a:t>
            </a:r>
            <a:endParaRPr lang="en-US" altLang="ko-KR" sz="2800" dirty="0">
              <a:solidFill>
                <a:srgbClr val="000000"/>
              </a:solidFill>
              <a:latin typeface="noto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rgbClr val="000000"/>
                </a:solidFill>
                <a:latin typeface="noto"/>
              </a:rPr>
              <a:t>길이가 </a:t>
            </a:r>
            <a:r>
              <a:rPr lang="en-US" altLang="ko-KR" sz="2800" dirty="0">
                <a:solidFill>
                  <a:srgbClr val="000000"/>
                </a:solidFill>
                <a:latin typeface="noto"/>
              </a:rPr>
              <a:t>1</a:t>
            </a:r>
            <a:r>
              <a:rPr lang="ko-KR" altLang="en-US" sz="2800" dirty="0">
                <a:solidFill>
                  <a:srgbClr val="000000"/>
                </a:solidFill>
                <a:latin typeface="noto"/>
              </a:rPr>
              <a:t>이상인 숫자로 이루어진 문자열 </a:t>
            </a:r>
            <a:r>
              <a:rPr lang="en-US" altLang="ko-KR" sz="2800" dirty="0">
                <a:solidFill>
                  <a:srgbClr val="000000"/>
                </a:solidFill>
                <a:latin typeface="noto"/>
              </a:rPr>
              <a:t>.’-’</a:t>
            </a:r>
            <a:r>
              <a:rPr lang="ko-KR" altLang="en-US" sz="2800" dirty="0">
                <a:solidFill>
                  <a:srgbClr val="000000"/>
                </a:solidFill>
                <a:latin typeface="noto"/>
              </a:rPr>
              <a:t>로 시작하는 경우도 있다</a:t>
            </a:r>
            <a:r>
              <a:rPr lang="en-US" altLang="ko-KR" sz="2800" dirty="0">
                <a:solidFill>
                  <a:srgbClr val="000000"/>
                </a:solidFill>
                <a:latin typeface="noto"/>
              </a:rPr>
              <a:t>.</a:t>
            </a:r>
          </a:p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rgbClr val="000000"/>
                </a:solidFill>
                <a:latin typeface="noto"/>
              </a:rPr>
              <a:t>A,B</a:t>
            </a:r>
            <a:r>
              <a:rPr lang="ko-KR" altLang="en-US" sz="2800" dirty="0">
                <a:solidFill>
                  <a:srgbClr val="000000"/>
                </a:solidFill>
                <a:latin typeface="noto"/>
              </a:rPr>
              <a:t>가 </a:t>
            </a:r>
            <a:r>
              <a:rPr lang="en-US" altLang="ko-KR" sz="2800" dirty="0">
                <a:solidFill>
                  <a:srgbClr val="000000"/>
                </a:solidFill>
                <a:latin typeface="noto"/>
              </a:rPr>
              <a:t>RPN</a:t>
            </a:r>
            <a:r>
              <a:rPr lang="ko-KR" altLang="en-US" sz="2800" dirty="0">
                <a:solidFill>
                  <a:srgbClr val="000000"/>
                </a:solidFill>
                <a:latin typeface="noto"/>
              </a:rPr>
              <a:t>수식을 만족하고 </a:t>
            </a:r>
            <a:r>
              <a:rPr lang="en-US" altLang="ko-KR" sz="2800" dirty="0">
                <a:solidFill>
                  <a:srgbClr val="000000"/>
                </a:solidFill>
                <a:latin typeface="noto"/>
              </a:rPr>
              <a:t>O</a:t>
            </a:r>
            <a:r>
              <a:rPr lang="ko-KR" altLang="en-US" sz="2800" dirty="0">
                <a:solidFill>
                  <a:srgbClr val="000000"/>
                </a:solidFill>
                <a:latin typeface="noto"/>
              </a:rPr>
              <a:t>가 </a:t>
            </a:r>
            <a:r>
              <a:rPr lang="en-US" altLang="ko-KR" sz="2800" dirty="0">
                <a:solidFill>
                  <a:srgbClr val="000000"/>
                </a:solidFill>
                <a:latin typeface="noto"/>
              </a:rPr>
              <a:t>+,-,*,/</a:t>
            </a:r>
            <a:r>
              <a:rPr lang="ko-KR" altLang="en-US" sz="2800" dirty="0">
                <a:solidFill>
                  <a:srgbClr val="000000"/>
                </a:solidFill>
                <a:latin typeface="noto"/>
              </a:rPr>
              <a:t>중 하나일 때 </a:t>
            </a:r>
            <a:r>
              <a:rPr lang="en-US" altLang="ko-KR" sz="2800" dirty="0">
                <a:solidFill>
                  <a:srgbClr val="000000"/>
                </a:solidFill>
                <a:latin typeface="noto"/>
              </a:rPr>
              <a:t>“A,B,O”</a:t>
            </a:r>
            <a:r>
              <a:rPr lang="ko-KR" altLang="en-US" sz="2800" dirty="0">
                <a:solidFill>
                  <a:srgbClr val="000000"/>
                </a:solidFill>
                <a:latin typeface="noto"/>
              </a:rPr>
              <a:t>형태로 작성된 문자열이다</a:t>
            </a:r>
            <a:r>
              <a:rPr lang="en-US" altLang="ko-KR" sz="2800" dirty="0">
                <a:solidFill>
                  <a:srgbClr val="000000"/>
                </a:solidFill>
                <a:latin typeface="noto"/>
              </a:rPr>
              <a:t>.</a:t>
            </a:r>
            <a:endParaRPr lang="ko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D5D423-0A46-5E63-0A16-12464292D5B0}"/>
              </a:ext>
            </a:extLst>
          </p:cNvPr>
          <p:cNvSpPr txBox="1"/>
          <p:nvPr/>
        </p:nvSpPr>
        <p:spPr>
          <a:xfrm>
            <a:off x="1191815" y="2940235"/>
            <a:ext cx="4444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Ex: “3,5,+,2,*,7,+”</a:t>
            </a:r>
          </a:p>
        </p:txBody>
      </p:sp>
    </p:spTree>
    <p:extLst>
      <p:ext uri="{BB962C8B-B14F-4D97-AF65-F5344CB8AC3E}">
        <p14:creationId xmlns:p14="http://schemas.microsoft.com/office/powerpoint/2010/main" val="53926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직사각형 2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6" name="그림 개체 틀 5" descr="젊은 남성이 글쓰기 중">
            <a:extLst>
              <a:ext uri="{FF2B5EF4-FFF2-40B4-BE49-F238E27FC236}">
                <a16:creationId xmlns:a16="http://schemas.microsoft.com/office/drawing/2014/main" id="{1054C6CA-D723-4A6A-9734-5910A1729B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1998" cy="6857999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7F5067F-B05A-4CB4-8FEF-12162F4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>
              <a:lnSpc>
                <a:spcPct val="90000"/>
              </a:lnSpc>
            </a:pPr>
            <a:r>
              <a:rPr lang="ko-KR" altLang="en-US" sz="4800" dirty="0"/>
              <a:t>사전 지식</a:t>
            </a:r>
          </a:p>
        </p:txBody>
      </p:sp>
    </p:spTree>
    <p:extLst>
      <p:ext uri="{BB962C8B-B14F-4D97-AF65-F5344CB8AC3E}">
        <p14:creationId xmlns:p14="http://schemas.microsoft.com/office/powerpoint/2010/main" val="138679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14419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후위 표기식</a:t>
            </a:r>
            <a:r>
              <a:rPr lang="en-US" altLang="ko-KR" dirty="0">
                <a:solidFill>
                  <a:schemeClr val="tx1"/>
                </a:solidFill>
              </a:rPr>
              <a:t>(postfix)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128" y="2336936"/>
            <a:ext cx="5271495" cy="2758039"/>
          </a:xfrm>
        </p:spPr>
        <p:txBody>
          <a:bodyPr>
            <a:normAutofit/>
          </a:bodyPr>
          <a:lstStyle/>
          <a:p>
            <a:r>
              <a:rPr lang="ko-KR" altLang="en-US" dirty="0"/>
              <a:t>연산자를 뒤에 쓰는 표기식입니다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장점으로는 계산할 때 스택만 있으면 </a:t>
            </a:r>
            <a:r>
              <a:rPr lang="en-US" altLang="ko-KR" dirty="0"/>
              <a:t>for</a:t>
            </a:r>
            <a:r>
              <a:rPr lang="ko-KR" altLang="en-US" dirty="0"/>
              <a:t>문으로 앞에서 부터 읽어 나가면서 계산하면 </a:t>
            </a:r>
            <a:r>
              <a:rPr lang="en-US" altLang="ko-KR" dirty="0"/>
              <a:t>o(N)</a:t>
            </a:r>
            <a:r>
              <a:rPr lang="ko-KR" altLang="en-US" dirty="0"/>
              <a:t>으로 끝낼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FF8FB-3352-2B43-E0D2-A3AEE6BF191E}"/>
              </a:ext>
            </a:extLst>
          </p:cNvPr>
          <p:cNvSpPr txBox="1"/>
          <p:nvPr/>
        </p:nvSpPr>
        <p:spPr>
          <a:xfrm>
            <a:off x="1191815" y="2940235"/>
            <a:ext cx="4444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Ex: “3,5,+,2,*,7,+”</a:t>
            </a:r>
          </a:p>
        </p:txBody>
      </p:sp>
    </p:spTree>
    <p:extLst>
      <p:ext uri="{BB962C8B-B14F-4D97-AF65-F5344CB8AC3E}">
        <p14:creationId xmlns:p14="http://schemas.microsoft.com/office/powerpoint/2010/main" val="91261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CCB0035C-155F-4A5B-87BE-89762733C8E1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228599" y="238125"/>
            <a:ext cx="7696201" cy="6381750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z="4800" dirty="0"/>
              <a:t>문제 풀이</a:t>
            </a:r>
          </a:p>
        </p:txBody>
      </p:sp>
    </p:spTree>
    <p:extLst>
      <p:ext uri="{BB962C8B-B14F-4D97-AF65-F5344CB8AC3E}">
        <p14:creationId xmlns:p14="http://schemas.microsoft.com/office/powerpoint/2010/main" val="78581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244EE-8429-4DE4-4500-4A6F12DD7B94}"/>
              </a:ext>
            </a:extLst>
          </p:cNvPr>
          <p:cNvSpPr txBox="1"/>
          <p:nvPr/>
        </p:nvSpPr>
        <p:spPr>
          <a:xfrm>
            <a:off x="1197033" y="2934393"/>
            <a:ext cx="4505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“7,6,-,6,8,*,+”</a:t>
            </a:r>
            <a:endParaRPr lang="ko-KR" altLang="en-US" sz="54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72B1944-5500-228E-47F2-3C41449B9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026456"/>
              </p:ext>
            </p:extLst>
          </p:nvPr>
        </p:nvGraphicFramePr>
        <p:xfrm>
          <a:off x="8129846" y="794479"/>
          <a:ext cx="824807" cy="498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807">
                  <a:extLst>
                    <a:ext uri="{9D8B030D-6E8A-4147-A177-3AD203B41FA5}">
                      <a16:colId xmlns:a16="http://schemas.microsoft.com/office/drawing/2014/main" val="26749155"/>
                    </a:ext>
                  </a:extLst>
                </a:gridCol>
              </a:tblGrid>
              <a:tr h="7118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35983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891955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54401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77011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180738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13473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4758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54B9F97-5D5B-CEBC-7214-CFCC8EF25AF8}"/>
              </a:ext>
            </a:extLst>
          </p:cNvPr>
          <p:cNvSpPr txBox="1"/>
          <p:nvPr/>
        </p:nvSpPr>
        <p:spPr>
          <a:xfrm>
            <a:off x="8071658" y="5878855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50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244EE-8429-4DE4-4500-4A6F12DD7B94}"/>
              </a:ext>
            </a:extLst>
          </p:cNvPr>
          <p:cNvSpPr txBox="1"/>
          <p:nvPr/>
        </p:nvSpPr>
        <p:spPr>
          <a:xfrm>
            <a:off x="1197033" y="2934393"/>
            <a:ext cx="4505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“6,-,6,8,*,+”</a:t>
            </a:r>
            <a:endParaRPr lang="ko-KR" altLang="en-US" sz="54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72B1944-5500-228E-47F2-3C41449B9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101262"/>
              </p:ext>
            </p:extLst>
          </p:nvPr>
        </p:nvGraphicFramePr>
        <p:xfrm>
          <a:off x="8129846" y="794479"/>
          <a:ext cx="824807" cy="498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807">
                  <a:extLst>
                    <a:ext uri="{9D8B030D-6E8A-4147-A177-3AD203B41FA5}">
                      <a16:colId xmlns:a16="http://schemas.microsoft.com/office/drawing/2014/main" val="26749155"/>
                    </a:ext>
                  </a:extLst>
                </a:gridCol>
              </a:tblGrid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35983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891955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54401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77011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180738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13473"/>
                  </a:ext>
                </a:extLst>
              </a:tr>
              <a:tr h="711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7</a:t>
                      </a:r>
                      <a:endParaRPr lang="ko-KR" altLang="en-US" sz="4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4758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54B9F97-5D5B-CEBC-7214-CFCC8EF25AF8}"/>
              </a:ext>
            </a:extLst>
          </p:cNvPr>
          <p:cNvSpPr txBox="1"/>
          <p:nvPr/>
        </p:nvSpPr>
        <p:spPr>
          <a:xfrm>
            <a:off x="8071658" y="5878855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300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335519_TF89747358_Win32" id="{1DFC39E9-F28B-4BC9-A506-1E86572F64EC}" vid="{03E0EB42-CB88-4388-BBC0-745FB62325F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5E4A76-0180-4CD0-B081-82F74A336136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16c05727-aa75-4e4a-9b5f-8a80a1165891"/>
    <ds:schemaRef ds:uri="71af3243-3dd4-4a8d-8c0d-dd76da1f02a5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교육 과정 프레젠테이션</Template>
  <TotalTime>871</TotalTime>
  <Words>362</Words>
  <Application>Microsoft Office PowerPoint</Application>
  <PresentationFormat>와이드스크린</PresentationFormat>
  <Paragraphs>105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noto</vt:lpstr>
      <vt:lpstr>맑은 고딕</vt:lpstr>
      <vt:lpstr>Garamond</vt:lpstr>
      <vt:lpstr>SavonVTI</vt:lpstr>
      <vt:lpstr>고급문제해결</vt:lpstr>
      <vt:lpstr>목차</vt:lpstr>
      <vt:lpstr>문제 설명</vt:lpstr>
      <vt:lpstr>1. 문제 설명</vt:lpstr>
      <vt:lpstr>사전 지식</vt:lpstr>
      <vt:lpstr>후위 표기식(postfix)</vt:lpstr>
      <vt:lpstr>문제 풀이</vt:lpstr>
      <vt:lpstr>3. 문제 풀이</vt:lpstr>
      <vt:lpstr>3. 문제 풀이</vt:lpstr>
      <vt:lpstr>3. 문제 풀이</vt:lpstr>
      <vt:lpstr>3. 문제 풀이</vt:lpstr>
      <vt:lpstr>3. 문제 풀이</vt:lpstr>
      <vt:lpstr>3. 문제 풀이</vt:lpstr>
      <vt:lpstr>3. 문제 풀이</vt:lpstr>
      <vt:lpstr>3. 문제 풀이</vt:lpstr>
      <vt:lpstr>3. 문제 풀이</vt:lpstr>
      <vt:lpstr>3. 문제 풀이</vt:lpstr>
      <vt:lpstr>3. 응용</vt:lpstr>
      <vt:lpstr>3. 응용</vt:lpstr>
      <vt:lpstr>3. 응용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고급문제해결</dc:title>
  <dc:creator>김기훈</dc:creator>
  <cp:lastModifiedBy>김기훈</cp:lastModifiedBy>
  <cp:revision>26</cp:revision>
  <dcterms:created xsi:type="dcterms:W3CDTF">2023-03-16T04:42:59Z</dcterms:created>
  <dcterms:modified xsi:type="dcterms:W3CDTF">2023-04-27T02:52:29Z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