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4"/>
  </p:sldMasterIdLst>
  <p:notesMasterIdLst>
    <p:notesMasterId r:id="rId18"/>
  </p:notesMasterIdLst>
  <p:handoutMasterIdLst>
    <p:handoutMasterId r:id="rId19"/>
  </p:handoutMasterIdLst>
  <p:sldIdLst>
    <p:sldId id="290" r:id="rId5"/>
    <p:sldId id="291" r:id="rId6"/>
    <p:sldId id="276" r:id="rId7"/>
    <p:sldId id="304" r:id="rId8"/>
    <p:sldId id="273" r:id="rId9"/>
    <p:sldId id="292" r:id="rId10"/>
    <p:sldId id="307" r:id="rId11"/>
    <p:sldId id="298" r:id="rId12"/>
    <p:sldId id="308" r:id="rId13"/>
    <p:sldId id="309" r:id="rId14"/>
    <p:sldId id="310" r:id="rId15"/>
    <p:sldId id="311" r:id="rId16"/>
    <p:sldId id="289" r:id="rId1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5602" autoAdjust="0"/>
  </p:normalViewPr>
  <p:slideViewPr>
    <p:cSldViewPr snapToGrid="0">
      <p:cViewPr varScale="1">
        <p:scale>
          <a:sx n="116" d="100"/>
          <a:sy n="116" d="100"/>
        </p:scale>
        <p:origin x="-33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357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D9CB4F3C-75A8-4BB8-A18E-B730DDD68B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06AE10D8-98A5-4E68-A41F-7AA79FF696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31BA52-A076-4112-84E3-37DA42B21B13}" type="datetime1">
              <a:rPr lang="ko-KR" altLang="en-US" smtClean="0">
                <a:latin typeface="+mj-ea"/>
                <a:ea typeface="+mj-ea"/>
              </a:rPr>
              <a:t>2023-04-07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177EF411-0DAB-4BCE-94A8-E903E20549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3A11237F-7CCA-4423-B624-29C06FF2E7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A8CD4AB-B9A2-4248-B31F-8EBC71546D8D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69779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6B31BA52-A076-4112-84E3-37DA42B21B13}" type="datetime1">
              <a:rPr lang="ko-KR" altLang="en-US" smtClean="0">
                <a:latin typeface="+mj-ea"/>
                <a:ea typeface="+mj-ea"/>
              </a:rPr>
              <a:pPr/>
              <a:t>2023-04-07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AABE9C73-6CDE-45E2-97F8-E3C5308FA232}" type="slidenum">
              <a:rPr lang="en-US" altLang="ko-KR" noProof="0" smtClean="0"/>
              <a:pPr/>
              <a:t>‹#›</a:t>
            </a:fld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6349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470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872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780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690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199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2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805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547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007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54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530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071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250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 useBgFill="1">
        <p:nvSpPr>
          <p:cNvPr id="10" name="직사각형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직사각형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직사각형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(S)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(S)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20" name="날짜 개체 틀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fld id="{FC5EE304-82B2-497E-9ABD-F35BC4BEAE6C}" type="datetime1">
              <a:rPr lang="ko-KR" altLang="en-US" noProof="0" smtClean="0">
                <a:latin typeface="+mj-ea"/>
              </a:rPr>
              <a:t>2023-04-07</a:t>
            </a:fld>
            <a:endParaRPr lang="ko-KR" altLang="en-US" noProof="0">
              <a:latin typeface="+mj-ea"/>
            </a:endParaRPr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82019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2EA4F62-3F1B-49BC-83D2-ABC6C06E785C}" type="datetime1">
              <a:rPr lang="ko-KR" altLang="en-US" noProof="0" smtClean="0"/>
              <a:t>2023-04-07</a:t>
            </a:fld>
            <a:endParaRPr lang="ko-KR" altLang="en-US" noProof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5468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CD7A40E7-331A-409D-8385-D6893D1EA86A}"/>
              </a:ext>
            </a:extLst>
          </p:cNvPr>
          <p:cNvSpPr/>
          <p:nvPr userDrawn="1"/>
        </p:nvSpPr>
        <p:spPr>
          <a:xfrm>
            <a:off x="948394" y="941695"/>
            <a:ext cx="5452526" cy="497461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24" name="그림 개체 틀 23">
            <a:extLst>
              <a:ext uri="{FF2B5EF4-FFF2-40B4-BE49-F238E27FC236}">
                <a16:creationId xmlns:a16="http://schemas.microsoft.com/office/drawing/2014/main" xmlns="" id="{75561E95-1FD2-4358-9E4C-3D2E929E487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48394 w 12192000"/>
              <a:gd name="connsiteY0" fmla="*/ 941695 h 6858000"/>
              <a:gd name="connsiteX1" fmla="*/ 948394 w 12192000"/>
              <a:gd name="connsiteY1" fmla="*/ 5916305 h 6858000"/>
              <a:gd name="connsiteX2" fmla="*/ 6400920 w 12192000"/>
              <a:gd name="connsiteY2" fmla="*/ 5916305 h 6858000"/>
              <a:gd name="connsiteX3" fmla="*/ 6400920 w 12192000"/>
              <a:gd name="connsiteY3" fmla="*/ 94169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48394" y="941695"/>
                </a:moveTo>
                <a:lnTo>
                  <a:pt x="948394" y="5916305"/>
                </a:lnTo>
                <a:lnTo>
                  <a:pt x="6400920" y="5916305"/>
                </a:lnTo>
                <a:lnTo>
                  <a:pt x="6400920" y="94169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99E2A004-8E84-4ACA-91A8-B4854DE42B19}" type="datetime1">
              <a:rPr lang="ko-KR" altLang="en-US" noProof="0" smtClean="0"/>
              <a:t>2023-04-07</a:t>
            </a:fld>
            <a:endParaRPr lang="ko-KR" altLang="en-US" noProof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xmlns="" id="{6E7077FF-6FAE-4A98-862F-3A2F931B958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1357950" y="2852792"/>
            <a:ext cx="4633415" cy="257219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351E07B6-8D69-4F8A-9729-400511B37F8B}"/>
              </a:ext>
            </a:extLst>
          </p:cNvPr>
          <p:cNvSpPr/>
          <p:nvPr userDrawn="1"/>
        </p:nvSpPr>
        <p:spPr>
          <a:xfrm>
            <a:off x="1101715" y="1106424"/>
            <a:ext cx="5120640" cy="4645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57950" y="1352804"/>
            <a:ext cx="4633415" cy="1333641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811138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defRPr>
            </a:lvl1pPr>
          </a:lstStyle>
          <a:p>
            <a:fld id="{C52F7C87-E17F-497F-93BA-2D3FA66DE609}" type="datetime1">
              <a:rPr lang="ko-KR" altLang="en-US" noProof="0" smtClean="0"/>
              <a:t>2023-04-07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algn="l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100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57623BC6-A76C-40E9-97C0-1649037E9691}" type="datetime1">
              <a:rPr lang="ko-KR" altLang="en-US" noProof="0" smtClean="0"/>
              <a:t>2023-04-07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2855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 useBgFill="1">
        <p:nvSpPr>
          <p:cNvPr id="23" name="직사각형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직사각형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직사각형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(S) 16">
              <a:extLst>
                <a:ext uri="{FF2B5EF4-FFF2-40B4-BE49-F238E27FC236}">
                  <a16:creationId xmlns:a16="http://schemas.microsoft.com/office/drawing/2014/main" xmlns="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(S) 17">
              <a:extLst>
                <a:ext uri="{FF2B5EF4-FFF2-40B4-BE49-F238E27FC236}">
                  <a16:creationId xmlns:a16="http://schemas.microsoft.com/office/drawing/2014/main" xmlns="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(S) 18">
              <a:extLst>
                <a:ext uri="{FF2B5EF4-FFF2-40B4-BE49-F238E27FC236}">
                  <a16:creationId xmlns:a16="http://schemas.microsoft.com/office/drawing/2014/main" xmlns="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j-ea"/>
                <a:ea typeface="+mj-ea"/>
                <a:cs typeface="+mn-cs"/>
              </a:defRPr>
            </a:lvl1pPr>
          </a:lstStyle>
          <a:p>
            <a:fld id="{A80F3769-2D22-497C-BEC8-06540061815C}" type="datetime1">
              <a:rPr lang="ko-KR" altLang="en-US" noProof="0" smtClean="0">
                <a:latin typeface="+mj-ea"/>
                <a:ea typeface="+mj-ea"/>
              </a:rPr>
              <a:t>2023-04-07</a:t>
            </a:fld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8703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5D546C-7FE7-45D7-9FA4-1D6D900A1BA8}" type="datetime1">
              <a:rPr lang="ko-KR" altLang="en-US" noProof="0" smtClean="0"/>
              <a:t>2023-04-07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30555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xmlns="" id="{2F2F0876-DA34-44C2-B05E-66533803FE6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33400" y="246600"/>
            <a:ext cx="11725200" cy="6364800"/>
          </a:xfrm>
        </p:spPr>
        <p:txBody>
          <a:bodyPr rtlCol="0" anchor="ctr" anchorCtr="0"/>
          <a:lstStyle>
            <a:lvl1pPr marL="0" indent="0" algn="ctr">
              <a:buNone/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ru-RU" noProof="0"/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xmlns="" id="{6E352C7E-BCE1-47CD-872E-2935DD89FC2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2488" y="2103438"/>
            <a:ext cx="5243512" cy="3748087"/>
          </a:xfrm>
        </p:spPr>
        <p:txBody>
          <a:bodyPr rtlCol="0" anchor="ctr" anchorCtr="0"/>
          <a:lstStyle>
            <a:lvl1pPr marL="0" indent="0" algn="ctr">
              <a:buNone/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ru-RU" noProof="0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AD50E76B-59EF-486D-A159-EA6E3A2E3444}" type="datetime1">
              <a:rPr lang="ko-KR" altLang="en-US" noProof="0" smtClean="0"/>
              <a:t>2023-04-07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2392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EC4F04-5FF0-4CFB-B484-814B9FE5054B}" type="datetime1">
              <a:rPr lang="ko-KR" altLang="en-US" noProof="0" smtClean="0"/>
              <a:t>2023-04-07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52359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9EFE55-6F03-415D-A1D6-97284C99A9AB}" type="datetime1">
              <a:rPr lang="ko-KR" altLang="en-US" noProof="0" smtClean="0"/>
              <a:t>2023-04-07</a:t>
            </a:fld>
            <a:endParaRPr lang="ko-KR" altLang="en-US" noProof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75877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535D1B-58C7-4161-9E55-303259941C7B}" type="datetime1">
              <a:rPr lang="ko-KR" altLang="en-US" noProof="0" smtClean="0"/>
              <a:t>2023-04-07</a:t>
            </a:fld>
            <a:endParaRPr lang="ko-KR" altLang="en-US" noProof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86595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FE9CA486-AA14-4520-8396-ABB9CA336009}" type="datetime1">
              <a:rPr lang="ko-KR" altLang="en-US" noProof="0" smtClean="0"/>
              <a:t>2023-04-07</a:t>
            </a:fld>
            <a:endParaRPr lang="ko-KR" altLang="en-US" noProof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9664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xmlns="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직사각형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2568FF2A-BAB2-4E82-B5A0-8D4B1EA7E0A7}" type="datetime1">
              <a:rPr lang="ko-KR" altLang="en-US" noProof="0" smtClean="0">
                <a:latin typeface="+mj-ea"/>
                <a:ea typeface="+mj-ea"/>
              </a:rPr>
              <a:t>2023-04-07</a:t>
            </a:fld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6042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9" r:id="rId5"/>
    <p:sldLayoutId id="2147483730" r:id="rId6"/>
    <p:sldLayoutId id="2147483736" r:id="rId7"/>
    <p:sldLayoutId id="2147483737" r:id="rId8"/>
    <p:sldLayoutId id="2147483727" r:id="rId9"/>
    <p:sldLayoutId id="2147483741" r:id="rId10"/>
    <p:sldLayoutId id="2147483740" r:id="rId11"/>
    <p:sldLayoutId id="2147483728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ea"/>
          <a:ea typeface="+mj-ea"/>
          <a:cs typeface="+mn-cs"/>
        </a:defRPr>
      </a:lvl1pPr>
    </p:titleStyle>
    <p:bodyStyle>
      <a:lvl1pPr marL="182880" indent="-182880" algn="l" defTabSz="914400" rtl="0" eaLnBrk="1" latinLnBrk="1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j-ea"/>
          <a:ea typeface="+mj-ea"/>
          <a:cs typeface="+mn-cs"/>
        </a:defRPr>
      </a:lvl1pPr>
      <a:lvl2pPr marL="45720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j-ea"/>
          <a:ea typeface="+mj-ea"/>
          <a:cs typeface="+mn-cs"/>
        </a:defRPr>
      </a:lvl2pPr>
      <a:lvl3pPr marL="73152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j-ea"/>
          <a:ea typeface="+mj-ea"/>
          <a:cs typeface="+mn-cs"/>
        </a:defRPr>
      </a:lvl3pPr>
      <a:lvl4pPr marL="100584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j-ea"/>
          <a:ea typeface="+mj-ea"/>
          <a:cs typeface="+mn-cs"/>
        </a:defRPr>
      </a:lvl4pPr>
      <a:lvl5pPr marL="128016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j-ea"/>
          <a:ea typeface="+mj-ea"/>
          <a:cs typeface="+mn-cs"/>
        </a:defRPr>
      </a:lvl5pPr>
      <a:lvl6pPr marL="16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pixabay.com/ko/photos/%EC%BD%94%EB%93%9C-%EC%BD%94%EB%94%A9-%ED%94%84%EB%A1%9C%EA%B7%B8%EB%9E%98%EB%B0%8D-2558224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xmlns="" id="{6F40FBDA-CEB1-40F0-9AB9-BD9C402D70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4" name="그림 3" descr="노트북을 가지고 있고 헤드폰을 착용하고 있는 남자">
            <a:extLst>
              <a:ext uri="{FF2B5EF4-FFF2-40B4-BE49-F238E27FC236}">
                <a16:creationId xmlns:a16="http://schemas.microsoft.com/office/drawing/2014/main" xmlns="" id="{ADA04C7C-FE8B-4C2F-BF2E-CBD501A02DF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11" y="11"/>
            <a:ext cx="12191978" cy="685798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0344D4FE-ABEF-4230-9E4E-AD5782FC7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1253F3E-E6E8-4DEE-A6F6-D6A88FD39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고급문제해결</a:t>
            </a:r>
            <a:endParaRPr lang="ko-KR" altLang="ru-RU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1C954176-1A2D-47B9-B195-FB21407C0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 altLang="ko-KR" sz="2400" b="1" dirty="0" err="1">
                <a:solidFill>
                  <a:schemeClr val="tx1"/>
                </a:solidFill>
              </a:rPr>
              <a:t>X^y</a:t>
            </a:r>
            <a:r>
              <a:rPr lang="en-US" altLang="ko-KR" sz="2400" b="1" dirty="0">
                <a:solidFill>
                  <a:schemeClr val="tx1"/>
                </a:solidFill>
              </a:rPr>
              <a:t> </a:t>
            </a:r>
            <a:r>
              <a:rPr lang="ko-KR" altLang="en-US" sz="2400" b="1" dirty="0">
                <a:solidFill>
                  <a:schemeClr val="tx1"/>
                </a:solidFill>
              </a:rPr>
              <a:t>계산하기</a:t>
            </a:r>
            <a:endParaRPr lang="ko-KR" altLang="ru-RU" sz="2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9325F979-D3F9-4926-81B7-7ACCB31A50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4DB7DF4-537C-B861-4411-CD3915DE7B0A}"/>
              </a:ext>
            </a:extLst>
          </p:cNvPr>
          <p:cNvSpPr txBox="1"/>
          <p:nvPr/>
        </p:nvSpPr>
        <p:spPr>
          <a:xfrm>
            <a:off x="8578735" y="5771142"/>
            <a:ext cx="3125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/>
              <a:t>2016117401</a:t>
            </a:r>
          </a:p>
          <a:p>
            <a:pPr algn="r"/>
            <a:r>
              <a:rPr lang="ko-KR" altLang="en-US" sz="2400" dirty="0"/>
              <a:t>김기훈</a:t>
            </a:r>
          </a:p>
        </p:txBody>
      </p:sp>
    </p:spTree>
    <p:extLst>
      <p:ext uri="{BB962C8B-B14F-4D97-AF65-F5344CB8AC3E}">
        <p14:creationId xmlns:p14="http://schemas.microsoft.com/office/powerpoint/2010/main" val="3173535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xmlns="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8" y="264364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xmlns="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264364"/>
            <a:ext cx="11576213" cy="137160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문제 풀이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4401A4A-7D0A-C380-EC5F-E514902EB8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EABE494-AC20-4106-5AC8-83406C7D91CE}"/>
              </a:ext>
            </a:extLst>
          </p:cNvPr>
          <p:cNvSpPr txBox="1"/>
          <p:nvPr/>
        </p:nvSpPr>
        <p:spPr>
          <a:xfrm>
            <a:off x="7037394" y="3406392"/>
            <a:ext cx="4366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코드는 </a:t>
            </a:r>
            <a:r>
              <a:rPr lang="en-US" altLang="ko-KR" dirty="0"/>
              <a:t>power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과 </a:t>
            </a:r>
            <a:r>
              <a:rPr lang="en-US" altLang="ko-KR" dirty="0"/>
              <a:t>and</a:t>
            </a:r>
            <a:r>
              <a:rPr lang="ko-KR" altLang="en-US" dirty="0"/>
              <a:t>연산을 하여 </a:t>
            </a:r>
            <a:r>
              <a:rPr lang="en-US" altLang="ko-KR" dirty="0"/>
              <a:t>1</a:t>
            </a:r>
            <a:r>
              <a:rPr lang="ko-KR" altLang="en-US" dirty="0"/>
              <a:t>이면 </a:t>
            </a:r>
            <a:r>
              <a:rPr lang="en-US" altLang="ko-KR" dirty="0"/>
              <a:t>result *=x</a:t>
            </a:r>
            <a:r>
              <a:rPr lang="ko-KR" altLang="en-US" dirty="0"/>
              <a:t>를 </a:t>
            </a:r>
            <a:r>
              <a:rPr lang="ko-KR" altLang="en-US"/>
              <a:t>해주고 </a:t>
            </a:r>
            <a:r>
              <a:rPr lang="ko-KR" altLang="en-US" smtClean="0"/>
              <a:t> </a:t>
            </a:r>
            <a:r>
              <a:rPr lang="en-US" altLang="ko-KR" dirty="0"/>
              <a:t>x</a:t>
            </a:r>
            <a:r>
              <a:rPr lang="ko-KR" altLang="en-US" dirty="0"/>
              <a:t>를 제곱해주고 </a:t>
            </a:r>
            <a:r>
              <a:rPr lang="en-US" altLang="ko-KR" dirty="0"/>
              <a:t>power</a:t>
            </a:r>
            <a:r>
              <a:rPr lang="ko-KR" altLang="en-US" dirty="0"/>
              <a:t>을 </a:t>
            </a:r>
            <a:r>
              <a:rPr lang="ko-KR" altLang="en-US" dirty="0" smtClean="0"/>
              <a:t>오른쪽으로 </a:t>
            </a:r>
            <a:r>
              <a:rPr lang="en-US" altLang="ko-KR" dirty="0" smtClean="0"/>
              <a:t>shift</a:t>
            </a:r>
            <a:r>
              <a:rPr lang="ko-KR" altLang="en-US" dirty="0" smtClean="0"/>
              <a:t> </a:t>
            </a:r>
            <a:r>
              <a:rPr lang="ko-KR" altLang="en-US" dirty="0"/>
              <a:t>해주는 연산입니다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2C01E4E-4412-5DEA-531E-A60D7F2E3D18}"/>
              </a:ext>
            </a:extLst>
          </p:cNvPr>
          <p:cNvSpPr txBox="1"/>
          <p:nvPr/>
        </p:nvSpPr>
        <p:spPr>
          <a:xfrm>
            <a:off x="2926080" y="5437717"/>
            <a:ext cx="2560320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전체 코드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8" name="그림 7" descr="텍스트, 편지이(가) 표시된 사진&#10;&#10;자동 생성된 설명">
            <a:extLst>
              <a:ext uri="{FF2B5EF4-FFF2-40B4-BE49-F238E27FC236}">
                <a16:creationId xmlns:a16="http://schemas.microsoft.com/office/drawing/2014/main" xmlns="" id="{A0A64126-DB07-D499-1643-A04F9B590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462" y="2103120"/>
            <a:ext cx="4404213" cy="32719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173DF3C-21A0-F8E1-3726-146BB06C84B6}"/>
              </a:ext>
            </a:extLst>
          </p:cNvPr>
          <p:cNvSpPr txBox="1"/>
          <p:nvPr/>
        </p:nvSpPr>
        <p:spPr>
          <a:xfrm>
            <a:off x="1965570" y="3496891"/>
            <a:ext cx="4008510" cy="13887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A693A470-0F86-3D11-D465-778108F8A7D4}"/>
              </a:ext>
            </a:extLst>
          </p:cNvPr>
          <p:cNvCxnSpPr>
            <a:cxnSpLocks/>
          </p:cNvCxnSpPr>
          <p:nvPr/>
        </p:nvCxnSpPr>
        <p:spPr>
          <a:xfrm>
            <a:off x="5974080" y="4191258"/>
            <a:ext cx="106331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20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xmlns="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8" y="264364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xmlns="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264364"/>
            <a:ext cx="11576213" cy="137160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문제 풀이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B106A2-A947-AB1C-51DD-FF62211189B5}"/>
              </a:ext>
            </a:extLst>
          </p:cNvPr>
          <p:cNvSpPr txBox="1"/>
          <p:nvPr/>
        </p:nvSpPr>
        <p:spPr>
          <a:xfrm>
            <a:off x="5825446" y="1473849"/>
            <a:ext cx="59076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4^6</a:t>
            </a:r>
            <a:r>
              <a:rPr lang="ko-KR" altLang="en-US" sz="2000" dirty="0"/>
              <a:t>이 있다고 가정하겠습니다</a:t>
            </a:r>
            <a:r>
              <a:rPr lang="en-US" altLang="ko-KR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If</a:t>
            </a:r>
            <a:r>
              <a:rPr lang="ko-KR" altLang="en-US" sz="2000" dirty="0"/>
              <a:t>문이 </a:t>
            </a:r>
            <a:r>
              <a:rPr lang="en-US" altLang="ko-KR" sz="2000" dirty="0"/>
              <a:t>false</a:t>
            </a:r>
            <a:r>
              <a:rPr lang="ko-KR" altLang="en-US" sz="2000" dirty="0"/>
              <a:t>라 </a:t>
            </a:r>
            <a:r>
              <a:rPr lang="en-US" altLang="ko-KR" sz="2000" dirty="0"/>
              <a:t>X</a:t>
            </a:r>
            <a:r>
              <a:rPr lang="ko-KR" altLang="en-US" sz="2000" dirty="0"/>
              <a:t>는 </a:t>
            </a:r>
            <a:r>
              <a:rPr lang="en-US" altLang="ko-KR" sz="2000" dirty="0"/>
              <a:t>16, </a:t>
            </a:r>
            <a:r>
              <a:rPr lang="ko-KR" altLang="en-US" sz="2000" dirty="0"/>
              <a:t> </a:t>
            </a:r>
            <a:r>
              <a:rPr lang="en-US" altLang="ko-KR" sz="2000" dirty="0"/>
              <a:t>Power</a:t>
            </a:r>
            <a:r>
              <a:rPr lang="ko-KR" altLang="en-US" sz="2000" dirty="0"/>
              <a:t> </a:t>
            </a:r>
            <a:r>
              <a:rPr lang="en-US" altLang="ko-KR" sz="2000" dirty="0"/>
              <a:t>11(2), result = 1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 if</a:t>
            </a:r>
            <a:r>
              <a:rPr lang="ko-KR" altLang="en-US" sz="2000" dirty="0"/>
              <a:t>문이 </a:t>
            </a:r>
            <a:r>
              <a:rPr lang="en-US" altLang="ko-KR" sz="2000" dirty="0"/>
              <a:t>true</a:t>
            </a:r>
            <a:r>
              <a:rPr lang="ko-KR" altLang="en-US" sz="2000" dirty="0"/>
              <a:t>라 </a:t>
            </a:r>
            <a:r>
              <a:rPr lang="en-US" altLang="ko-KR" sz="2000" dirty="0"/>
              <a:t>X</a:t>
            </a:r>
            <a:r>
              <a:rPr lang="ko-KR" altLang="en-US" sz="2000" dirty="0"/>
              <a:t>를 </a:t>
            </a:r>
            <a:r>
              <a:rPr lang="en-US" altLang="ko-KR" sz="2000" dirty="0"/>
              <a:t>result</a:t>
            </a:r>
            <a:r>
              <a:rPr lang="ko-KR" altLang="en-US" sz="2000" dirty="0"/>
              <a:t>에 곱해줍니다</a:t>
            </a:r>
            <a:r>
              <a:rPr lang="en-US" altLang="ko-KR" sz="2000" dirty="0"/>
              <a:t>. Result</a:t>
            </a:r>
            <a:r>
              <a:rPr lang="ko-KR" altLang="en-US" sz="2000" dirty="0"/>
              <a:t>는 </a:t>
            </a:r>
            <a:r>
              <a:rPr lang="en-US" altLang="ko-KR" sz="2000" dirty="0"/>
              <a:t>16</a:t>
            </a:r>
            <a:r>
              <a:rPr lang="ko-KR" altLang="en-US" sz="2000" dirty="0"/>
              <a:t> </a:t>
            </a:r>
            <a:r>
              <a:rPr lang="en-US" altLang="ko-KR" sz="2000" dirty="0"/>
              <a:t>,</a:t>
            </a:r>
            <a:r>
              <a:rPr lang="ko-KR" altLang="en-US" sz="2000" dirty="0"/>
              <a:t>  </a:t>
            </a:r>
            <a:r>
              <a:rPr lang="en-US" altLang="ko-KR" sz="2000" dirty="0"/>
              <a:t>X</a:t>
            </a:r>
            <a:r>
              <a:rPr lang="ko-KR" altLang="en-US" sz="2000" dirty="0"/>
              <a:t>는 </a:t>
            </a:r>
            <a:r>
              <a:rPr lang="en-US" altLang="ko-KR" sz="2000" dirty="0"/>
              <a:t>256,</a:t>
            </a:r>
            <a:r>
              <a:rPr lang="ko-KR" altLang="en-US" sz="2000" dirty="0"/>
              <a:t>  </a:t>
            </a:r>
            <a:r>
              <a:rPr lang="en-US" altLang="ko-KR" sz="2000" dirty="0"/>
              <a:t>power</a:t>
            </a:r>
            <a:r>
              <a:rPr lang="ko-KR" altLang="en-US" sz="2000" dirty="0"/>
              <a:t>는 </a:t>
            </a:r>
            <a:r>
              <a:rPr lang="en-US" altLang="ko-KR" sz="2000" dirty="0"/>
              <a:t>1(2)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If</a:t>
            </a:r>
            <a:r>
              <a:rPr lang="ko-KR" altLang="en-US" sz="2000" dirty="0"/>
              <a:t>문이 </a:t>
            </a:r>
            <a:r>
              <a:rPr lang="en-US" altLang="ko-KR" sz="2000" dirty="0"/>
              <a:t>true</a:t>
            </a:r>
            <a:r>
              <a:rPr lang="ko-KR" altLang="en-US" sz="2000" dirty="0"/>
              <a:t>라 </a:t>
            </a:r>
            <a:r>
              <a:rPr lang="en-US" altLang="ko-KR" sz="2000" dirty="0"/>
              <a:t>X</a:t>
            </a:r>
            <a:r>
              <a:rPr lang="ko-KR" altLang="en-US" sz="2000" dirty="0"/>
              <a:t>를 </a:t>
            </a:r>
            <a:r>
              <a:rPr lang="en-US" altLang="ko-KR" sz="2000" dirty="0"/>
              <a:t>result</a:t>
            </a:r>
            <a:r>
              <a:rPr lang="ko-KR" altLang="en-US" sz="2000" dirty="0"/>
              <a:t>에 곱해줍니다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       Result</a:t>
            </a:r>
            <a:r>
              <a:rPr lang="ko-KR" altLang="en-US" sz="2000" dirty="0"/>
              <a:t>는 </a:t>
            </a:r>
            <a:r>
              <a:rPr lang="en-US" altLang="ko-KR" sz="2000" dirty="0"/>
              <a:t>4096, X = 256*256, Power</a:t>
            </a:r>
            <a:r>
              <a:rPr lang="ko-KR" altLang="en-US" sz="2000" dirty="0"/>
              <a:t>가 </a:t>
            </a:r>
            <a:r>
              <a:rPr lang="en-US" altLang="ko-KR" sz="2000" dirty="0"/>
              <a:t>0</a:t>
            </a:r>
            <a:r>
              <a:rPr lang="ko-KR" altLang="en-US" sz="2000" dirty="0"/>
              <a:t>이 되며</a:t>
            </a:r>
            <a:endParaRPr lang="en-US" altLang="ko-KR" sz="2000" dirty="0"/>
          </a:p>
          <a:p>
            <a:r>
              <a:rPr lang="en-US" altLang="ko-KR" sz="2000" dirty="0"/>
              <a:t>       </a:t>
            </a:r>
            <a:r>
              <a:rPr lang="ko-KR" altLang="en-US" sz="2000" dirty="0"/>
              <a:t>종료</a:t>
            </a:r>
            <a:endParaRPr lang="en-US" altLang="ko-KR" sz="2000" dirty="0"/>
          </a:p>
          <a:p>
            <a:endParaRPr lang="en-US" altLang="ko-KR" sz="3600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9136EEEC-67B1-E3AB-52E3-87505B730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979" y="2035038"/>
            <a:ext cx="4692891" cy="15050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7CF55BD-8109-4D6E-3F9B-FCA1E4AAF616}"/>
              </a:ext>
            </a:extLst>
          </p:cNvPr>
          <p:cNvSpPr txBox="1"/>
          <p:nvPr/>
        </p:nvSpPr>
        <p:spPr>
          <a:xfrm>
            <a:off x="2743201" y="3788818"/>
            <a:ext cx="183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논리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688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xmlns="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8" y="264364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xmlns="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264364"/>
            <a:ext cx="11576213" cy="137160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문제 풀이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다른 해결법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7A1A32F-D6C0-60BD-A4DC-A6B52E72D82B}"/>
              </a:ext>
            </a:extLst>
          </p:cNvPr>
          <p:cNvSpPr txBox="1"/>
          <p:nvPr/>
        </p:nvSpPr>
        <p:spPr>
          <a:xfrm>
            <a:off x="6313549" y="2376377"/>
            <a:ext cx="409398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#include &lt;</a:t>
            </a:r>
            <a:r>
              <a:rPr lang="en-US" altLang="ko-KR" sz="2000" dirty="0" err="1"/>
              <a:t>math.h</a:t>
            </a:r>
            <a:r>
              <a:rPr lang="en-US" altLang="ko-KR" sz="2000" dirty="0"/>
              <a:t>&gt;</a:t>
            </a:r>
            <a:r>
              <a:rPr lang="ko-KR" altLang="en-US" sz="2000" dirty="0"/>
              <a:t>를 하면</a:t>
            </a:r>
            <a:endParaRPr lang="en-US" altLang="ko-KR" sz="2000" dirty="0"/>
          </a:p>
          <a:p>
            <a:r>
              <a:rPr lang="en-US" altLang="ko-KR" sz="2000" dirty="0"/>
              <a:t>pow</a:t>
            </a:r>
            <a:r>
              <a:rPr lang="ko-KR" altLang="en-US" sz="2000" dirty="0"/>
              <a:t>를 이용하여 구할 수 있습니다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Pow</a:t>
            </a:r>
            <a:r>
              <a:rPr lang="ko-KR" altLang="en-US" sz="2000" dirty="0"/>
              <a:t>문을 이용하면 상수 시간내로 문제 해결을 할 수 있습니다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숫자의 크기가 작다면 </a:t>
            </a:r>
            <a:r>
              <a:rPr lang="en-US" altLang="ko-KR" sz="2000" dirty="0"/>
              <a:t>pow</a:t>
            </a:r>
            <a:r>
              <a:rPr lang="ko-KR" altLang="en-US" sz="2000" dirty="0"/>
              <a:t>로 연산하면 됩니다</a:t>
            </a:r>
            <a:r>
              <a:rPr lang="en-US" altLang="ko-KR" sz="2000" dirty="0"/>
              <a:t>. </a:t>
            </a:r>
            <a:r>
              <a:rPr lang="ko-KR" altLang="en-US" sz="2000" dirty="0"/>
              <a:t>하지만 숫자가 커진다면 </a:t>
            </a:r>
            <a:r>
              <a:rPr lang="en-US" altLang="ko-KR" sz="2000" dirty="0"/>
              <a:t>pow</a:t>
            </a:r>
            <a:r>
              <a:rPr lang="ko-KR" altLang="en-US" sz="2000" dirty="0"/>
              <a:t>는 </a:t>
            </a:r>
            <a:r>
              <a:rPr lang="en-US" altLang="ko-KR" sz="2000" dirty="0"/>
              <a:t>double</a:t>
            </a:r>
            <a:r>
              <a:rPr lang="ko-KR" altLang="en-US" sz="2000" dirty="0"/>
              <a:t>형을 반환하므로 값이 틀립니다</a:t>
            </a:r>
            <a:r>
              <a:rPr lang="en-US" altLang="ko-KR" sz="2000" dirty="0"/>
              <a:t>.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CB2ED7A6-DD90-EEDF-1D08-252F6EC07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3267" y="2095024"/>
            <a:ext cx="3843380" cy="295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69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904DB13E-F722-4ED6-BB00-556651E952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 useBgFill="1">
        <p:nvSpPr>
          <p:cNvPr id="108" name="직사각형 107">
            <a:extLst>
              <a:ext uri="{FF2B5EF4-FFF2-40B4-BE49-F238E27FC236}">
                <a16:creationId xmlns:a16="http://schemas.microsoft.com/office/drawing/2014/main" xmlns="" id="{1419E3D9-C5FB-41A9-B6D2-DFB210BB62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367909BF-1DF7-4ACE-8F58-6CF719BB27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xmlns="" id="{89E8BEDB-0BBC-4F21-9CFB-8530D664C3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xmlns="" id="{E26428D7-C6F3-473D-A360-A3F5C3E872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15" name="직선 연결선(S) 114">
              <a:extLst>
                <a:ext uri="{FF2B5EF4-FFF2-40B4-BE49-F238E27FC236}">
                  <a16:creationId xmlns:a16="http://schemas.microsoft.com/office/drawing/2014/main" xmlns="" id="{51D6D676-6F2F-4446-9935-2D8D0382147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(S) 115">
              <a:extLst>
                <a:ext uri="{FF2B5EF4-FFF2-40B4-BE49-F238E27FC236}">
                  <a16:creationId xmlns:a16="http://schemas.microsoft.com/office/drawing/2014/main" xmlns="" id="{E9BAEA2B-9C25-4B43-8C9A-A9D0C3E9B1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(S) 116">
              <a:extLst>
                <a:ext uri="{FF2B5EF4-FFF2-40B4-BE49-F238E27FC236}">
                  <a16:creationId xmlns:a16="http://schemas.microsoft.com/office/drawing/2014/main" xmlns="" id="{21FC5F3A-7F1A-4EE8-A913-C8E96ACC3C5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420551B3-B4DA-48EE-988C-4FAEAEB5CE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10" name="그림 개체 틀 9" descr="테이블에 있는 노트북 및 노트">
            <a:extLst>
              <a:ext uri="{FF2B5EF4-FFF2-40B4-BE49-F238E27FC236}">
                <a16:creationId xmlns:a16="http://schemas.microsoft.com/office/drawing/2014/main" xmlns="" id="{201D9675-DFD6-4198-A186-4B82257CEE9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" y="10"/>
            <a:ext cx="12191982" cy="6857990"/>
          </a:xfrm>
          <a:prstGeom prst="rect">
            <a:avLst/>
          </a:prstGeom>
        </p:spPr>
      </p:pic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2644B391-9BFE-445C-A9EC-F544BB85FB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xmlns="" id="{80F26E69-87D9-4655-AE7B-280A87AA3C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E5AD4937-CA34-4C89-9BAF-9E011BE5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055" y="2350017"/>
            <a:ext cx="4775075" cy="16309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>
              <a:lnSpc>
                <a:spcPct val="83000"/>
              </a:lnSpc>
            </a:pPr>
            <a:r>
              <a:rPr lang="ko-KR" altLang="en-US" sz="4400" cap="all" spc="-100" dirty="0"/>
              <a:t>감사합니다</a:t>
            </a:r>
            <a:r>
              <a:rPr lang="en-US" altLang="ko-KR" sz="4400" cap="all" spc="-1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03380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 descr="작업하는 사람 그룹">
            <a:extLst>
              <a:ext uri="{FF2B5EF4-FFF2-40B4-BE49-F238E27FC236}">
                <a16:creationId xmlns:a16="http://schemas.microsoft.com/office/drawing/2014/main" xmlns="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8598"/>
            <a:ext cx="11725200" cy="636265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dirty="0">
                <a:solidFill>
                  <a:schemeClr val="tx1"/>
                </a:solidFill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4C57E92-7141-C228-B668-D3292EB117FD}"/>
              </a:ext>
            </a:extLst>
          </p:cNvPr>
          <p:cNvSpPr txBox="1"/>
          <p:nvPr/>
        </p:nvSpPr>
        <p:spPr>
          <a:xfrm>
            <a:off x="283278" y="3555436"/>
            <a:ext cx="11463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2. </a:t>
            </a:r>
            <a:r>
              <a:rPr lang="ko-KR" altLang="en-US" sz="5400" dirty="0"/>
              <a:t>사전 지식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FB9C7BA-554A-86E4-D2D2-867DEAB613B0}"/>
              </a:ext>
            </a:extLst>
          </p:cNvPr>
          <p:cNvSpPr txBox="1"/>
          <p:nvPr/>
        </p:nvSpPr>
        <p:spPr>
          <a:xfrm>
            <a:off x="274965" y="2429406"/>
            <a:ext cx="11463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1. </a:t>
            </a:r>
            <a:r>
              <a:rPr lang="ko-KR" altLang="en-US" sz="5400" dirty="0"/>
              <a:t>문제 설명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E09343C-40EE-BB97-54FB-2D5D8CFB3B32}"/>
              </a:ext>
            </a:extLst>
          </p:cNvPr>
          <p:cNvSpPr txBox="1"/>
          <p:nvPr/>
        </p:nvSpPr>
        <p:spPr>
          <a:xfrm>
            <a:off x="302029" y="4642464"/>
            <a:ext cx="11463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3. </a:t>
            </a:r>
            <a:r>
              <a:rPr lang="ko-KR" altLang="en-US" sz="5400" dirty="0"/>
              <a:t>문제 풀이</a:t>
            </a:r>
          </a:p>
        </p:txBody>
      </p:sp>
    </p:spTree>
    <p:extLst>
      <p:ext uri="{BB962C8B-B14F-4D97-AF65-F5344CB8AC3E}">
        <p14:creationId xmlns:p14="http://schemas.microsoft.com/office/powerpoint/2010/main" val="27730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노트북으로 무언가를 보여주는 남자">
            <a:extLst>
              <a:ext uri="{FF2B5EF4-FFF2-40B4-BE49-F238E27FC236}">
                <a16:creationId xmlns:a16="http://schemas.microsoft.com/office/drawing/2014/main" xmlns="" id="{CCB0035C-155F-4A5B-87BE-89762733C8E1}"/>
              </a:ext>
            </a:extLst>
          </p:cNvPr>
          <p:cNvPicPr>
            <a:picLocks noGrp="1"/>
          </p:cNvPicPr>
          <p:nvPr>
            <p:ph type="pic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599" y="238125"/>
            <a:ext cx="7696201" cy="6381750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xmlns="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z="4800" dirty="0"/>
              <a:t>문제 설명</a:t>
            </a:r>
          </a:p>
        </p:txBody>
      </p:sp>
    </p:spTree>
    <p:extLst>
      <p:ext uri="{BB962C8B-B14F-4D97-AF65-F5344CB8AC3E}">
        <p14:creationId xmlns:p14="http://schemas.microsoft.com/office/powerpoint/2010/main" val="70723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xmlns="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8" y="264364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xmlns="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264364"/>
            <a:ext cx="11576213" cy="137160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문제 설명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42D5B99-B20F-F7BA-818E-1BE3F397B45F}"/>
              </a:ext>
            </a:extLst>
          </p:cNvPr>
          <p:cNvSpPr txBox="1"/>
          <p:nvPr/>
        </p:nvSpPr>
        <p:spPr>
          <a:xfrm>
            <a:off x="2685011" y="2128329"/>
            <a:ext cx="6666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solidFill>
                  <a:srgbClr val="000000"/>
                </a:solidFill>
                <a:latin typeface="noto"/>
              </a:rPr>
              <a:t>X^y</a:t>
            </a:r>
            <a:r>
              <a:rPr lang="ko-KR" altLang="en-US" sz="3200" dirty="0">
                <a:solidFill>
                  <a:srgbClr val="000000"/>
                </a:solidFill>
                <a:latin typeface="noto"/>
              </a:rPr>
              <a:t> 계산을 최적화해서  빨리하기</a:t>
            </a:r>
            <a:endParaRPr lang="ko-KR" alt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DD5D423-0A46-5E63-0A16-12464292D5B0}"/>
              </a:ext>
            </a:extLst>
          </p:cNvPr>
          <p:cNvSpPr txBox="1"/>
          <p:nvPr/>
        </p:nvSpPr>
        <p:spPr>
          <a:xfrm>
            <a:off x="4114799" y="3621677"/>
            <a:ext cx="5660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X^y</a:t>
            </a:r>
            <a:r>
              <a:rPr lang="en-US" altLang="ko-KR" sz="2800" dirty="0"/>
              <a:t> = X*X*X*X*…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3926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직사각형 25">
            <a:extLst>
              <a:ext uri="{FF2B5EF4-FFF2-40B4-BE49-F238E27FC236}">
                <a16:creationId xmlns:a16="http://schemas.microsoft.com/office/drawing/2014/main" xmlns="" id="{1E94681D-2A4C-4A8D-B9B5-31D440D032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FB65ABA3-820C-4D75-9437-9EFA1ADFE1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036BF2FB-90D8-48DB-BD34-D040CDCFF2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78632963-757B-40C2-BB84-FC6107A54D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6" name="그림 개체 틀 5" descr="젊은 남성이 글쓰기 중">
            <a:extLst>
              <a:ext uri="{FF2B5EF4-FFF2-40B4-BE49-F238E27FC236}">
                <a16:creationId xmlns:a16="http://schemas.microsoft.com/office/drawing/2014/main" xmlns="" id="{1054C6CA-D723-4A6A-9734-5910A1729B5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"/>
            <a:ext cx="12191998" cy="6857999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2853AE55-7E35-44B0-89F1-3F52B262AF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67615" y="253548"/>
            <a:ext cx="5612193" cy="6361598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DBC4BE4D-4B50-4F51-9F85-4B5D60B02D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15448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A7F5067F-B05A-4CB4-8FEF-12162F4FD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43" y="727626"/>
            <a:ext cx="4602152" cy="17182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>
              <a:lnSpc>
                <a:spcPct val="90000"/>
              </a:lnSpc>
            </a:pPr>
            <a:r>
              <a:rPr lang="ko-KR" altLang="en-US" sz="4800" dirty="0"/>
              <a:t>사전 지식</a:t>
            </a:r>
          </a:p>
        </p:txBody>
      </p:sp>
    </p:spTree>
    <p:extLst>
      <p:ext uri="{BB962C8B-B14F-4D97-AF65-F5344CB8AC3E}">
        <p14:creationId xmlns:p14="http://schemas.microsoft.com/office/powerpoint/2010/main" val="138679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xmlns="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14419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xmlns="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solidFill>
                  <a:schemeClr val="tx1"/>
                </a:solidFill>
              </a:rPr>
              <a:t>지수의 특징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4401A4A-7D0A-C380-EC5F-E514902EB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9328" y="2270434"/>
            <a:ext cx="5055944" cy="2758039"/>
          </a:xfrm>
        </p:spPr>
        <p:txBody>
          <a:bodyPr>
            <a:normAutofit/>
          </a:bodyPr>
          <a:lstStyle/>
          <a:p>
            <a:r>
              <a:rPr lang="ko-KR" altLang="en-US" dirty="0"/>
              <a:t>지수는</a:t>
            </a:r>
            <a:r>
              <a:rPr lang="en-US" altLang="ko-KR" dirty="0"/>
              <a:t> a^(m*n) = a^(n*m) = (</a:t>
            </a:r>
            <a:r>
              <a:rPr lang="en-US" altLang="ko-KR" dirty="0" err="1"/>
              <a:t>a^m</a:t>
            </a:r>
            <a:r>
              <a:rPr lang="en-US" altLang="ko-KR" dirty="0"/>
              <a:t>)^n </a:t>
            </a:r>
            <a:r>
              <a:rPr lang="ko-KR" altLang="en-US" dirty="0"/>
              <a:t>등의 교환법칙이</a:t>
            </a:r>
            <a:r>
              <a:rPr lang="en-US" altLang="ko-KR" dirty="0"/>
              <a:t> </a:t>
            </a:r>
            <a:r>
              <a:rPr lang="ko-KR" altLang="en-US" dirty="0"/>
              <a:t>성립한다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지수는 </a:t>
            </a:r>
            <a:r>
              <a:rPr lang="en-US" altLang="ko-KR" dirty="0" smtClean="0"/>
              <a:t>a^(</a:t>
            </a:r>
            <a:r>
              <a:rPr lang="en-US" altLang="ko-KR" dirty="0" err="1" smtClean="0"/>
              <a:t>m+n</a:t>
            </a:r>
            <a:r>
              <a:rPr lang="en-US" altLang="ko-KR" dirty="0"/>
              <a:t>) = </a:t>
            </a:r>
            <a:r>
              <a:rPr lang="en-US" altLang="ko-KR" dirty="0" err="1"/>
              <a:t>a^m</a:t>
            </a:r>
            <a:r>
              <a:rPr lang="en-US" altLang="ko-KR" dirty="0"/>
              <a:t>*</a:t>
            </a:r>
            <a:r>
              <a:rPr lang="en-US" altLang="ko-KR" dirty="0" err="1"/>
              <a:t>a^n</a:t>
            </a:r>
            <a:r>
              <a:rPr lang="ko-KR" altLang="en-US" dirty="0"/>
              <a:t>이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5AAD428-B071-91EB-2994-9294BCCFE658}"/>
              </a:ext>
            </a:extLst>
          </p:cNvPr>
          <p:cNvSpPr txBox="1"/>
          <p:nvPr/>
        </p:nvSpPr>
        <p:spPr>
          <a:xfrm>
            <a:off x="2770912" y="4659141"/>
            <a:ext cx="3325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지수 함수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10" name="그림 9" descr="차트이(가) 표시된 사진&#10;&#10;자동 생성된 설명">
            <a:extLst>
              <a:ext uri="{FF2B5EF4-FFF2-40B4-BE49-F238E27FC236}">
                <a16:creationId xmlns:a16="http://schemas.microsoft.com/office/drawing/2014/main" xmlns="" id="{4F455E14-53D5-3F97-0745-39BC5DF48F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3956" y="2077401"/>
            <a:ext cx="3325088" cy="251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61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>
            <a:extLst>
              <a:ext uri="{FF2B5EF4-FFF2-40B4-BE49-F238E27FC236}">
                <a16:creationId xmlns:a16="http://schemas.microsoft.com/office/drawing/2014/main" xmlns="" id="{CCB0035C-155F-4A5B-87BE-89762733C8E1}"/>
              </a:ext>
            </a:extLst>
          </p:cNvPr>
          <p:cNvPicPr>
            <a:picLocks noGrp="1"/>
          </p:cNvPicPr>
          <p:nvPr>
            <p:ph type="pic" idx="1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rcRect/>
          <a:stretch/>
        </p:blipFill>
        <p:spPr>
          <a:xfrm>
            <a:off x="228599" y="238125"/>
            <a:ext cx="7696201" cy="6381750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xmlns="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z="4800" dirty="0"/>
              <a:t>문제 풀이</a:t>
            </a:r>
          </a:p>
        </p:txBody>
      </p:sp>
    </p:spTree>
    <p:extLst>
      <p:ext uri="{BB962C8B-B14F-4D97-AF65-F5344CB8AC3E}">
        <p14:creationId xmlns:p14="http://schemas.microsoft.com/office/powerpoint/2010/main" val="78581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xmlns="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8" y="264364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xmlns="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264364"/>
            <a:ext cx="11576213" cy="137160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문제 풀이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4401A4A-7D0A-C380-EC5F-E514902EB8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EABE494-AC20-4106-5AC8-83406C7D91CE}"/>
              </a:ext>
            </a:extLst>
          </p:cNvPr>
          <p:cNvSpPr txBox="1"/>
          <p:nvPr/>
        </p:nvSpPr>
        <p:spPr>
          <a:xfrm>
            <a:off x="6964286" y="3554453"/>
            <a:ext cx="436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코드는 </a:t>
            </a:r>
            <a:r>
              <a:rPr lang="en-US" altLang="ko-KR" dirty="0" err="1"/>
              <a:t>X^y</a:t>
            </a:r>
            <a:r>
              <a:rPr lang="ko-KR" altLang="en-US" dirty="0"/>
              <a:t>을 구하는 전체 코드이다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2C01E4E-4412-5DEA-531E-A60D7F2E3D18}"/>
              </a:ext>
            </a:extLst>
          </p:cNvPr>
          <p:cNvSpPr txBox="1"/>
          <p:nvPr/>
        </p:nvSpPr>
        <p:spPr>
          <a:xfrm>
            <a:off x="2926080" y="5437717"/>
            <a:ext cx="2560320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전체 코드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8" name="그림 7" descr="텍스트, 편지이(가) 표시된 사진&#10;&#10;자동 생성된 설명">
            <a:extLst>
              <a:ext uri="{FF2B5EF4-FFF2-40B4-BE49-F238E27FC236}">
                <a16:creationId xmlns:a16="http://schemas.microsoft.com/office/drawing/2014/main" xmlns="" id="{A0A64126-DB07-D499-1643-A04F9B590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462" y="2103120"/>
            <a:ext cx="4404213" cy="32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0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xmlns="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8" y="264364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xmlns="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264364"/>
            <a:ext cx="11576213" cy="137160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문제 풀이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4401A4A-7D0A-C380-EC5F-E514902EB8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EABE494-AC20-4106-5AC8-83406C7D91CE}"/>
              </a:ext>
            </a:extLst>
          </p:cNvPr>
          <p:cNvSpPr txBox="1"/>
          <p:nvPr/>
        </p:nvSpPr>
        <p:spPr>
          <a:xfrm>
            <a:off x="6964286" y="2728945"/>
            <a:ext cx="43669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코드는</a:t>
            </a:r>
            <a:r>
              <a:rPr lang="en-US" altLang="ko-KR" dirty="0"/>
              <a:t> Result </a:t>
            </a:r>
            <a:r>
              <a:rPr lang="ko-KR" altLang="en-US" dirty="0"/>
              <a:t>변수를 </a:t>
            </a:r>
            <a:r>
              <a:rPr lang="en-US" altLang="ko-KR" dirty="0"/>
              <a:t>1</a:t>
            </a:r>
            <a:r>
              <a:rPr lang="ko-KR" altLang="en-US" dirty="0"/>
              <a:t>로 초기화 한 후 결과값을 저장하기 만들었습니다</a:t>
            </a:r>
            <a:r>
              <a:rPr lang="en-US" altLang="ko-KR" dirty="0"/>
              <a:t>. Power</a:t>
            </a:r>
            <a:r>
              <a:rPr lang="ko-KR" altLang="en-US" dirty="0"/>
              <a:t>는 지수를 저장하며 지수가 음수일 경우 </a:t>
            </a:r>
            <a:r>
              <a:rPr lang="en-US" altLang="ko-KR" dirty="0"/>
              <a:t>Power</a:t>
            </a:r>
            <a:r>
              <a:rPr lang="ko-KR" altLang="en-US" dirty="0"/>
              <a:t>에 </a:t>
            </a:r>
            <a:r>
              <a:rPr lang="en-US" altLang="ko-KR" dirty="0"/>
              <a:t>–</a:t>
            </a:r>
            <a:r>
              <a:rPr lang="ko-KR" altLang="en-US" dirty="0"/>
              <a:t>를 곱하여 양수로 저장하며 </a:t>
            </a:r>
            <a:r>
              <a:rPr lang="en-US" altLang="ko-KR" dirty="0"/>
              <a:t>x</a:t>
            </a:r>
            <a:r>
              <a:rPr lang="ko-KR" altLang="en-US" dirty="0"/>
              <a:t>는 </a:t>
            </a:r>
            <a:r>
              <a:rPr lang="en-US" altLang="ko-KR" dirty="0"/>
              <a:t>1/x</a:t>
            </a:r>
            <a:r>
              <a:rPr lang="ko-KR" altLang="en-US" dirty="0"/>
              <a:t>를 합니다</a:t>
            </a:r>
            <a:r>
              <a:rPr lang="en-US" altLang="ko-KR" dirty="0"/>
              <a:t>. </a:t>
            </a:r>
            <a:r>
              <a:rPr lang="ko-KR" altLang="en-US" dirty="0"/>
              <a:t>이유는 지수가 음수일 경우에는  거듭제곱의 역수일 경우와 같기 때문입니다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2C01E4E-4412-5DEA-531E-A60D7F2E3D18}"/>
              </a:ext>
            </a:extLst>
          </p:cNvPr>
          <p:cNvSpPr txBox="1"/>
          <p:nvPr/>
        </p:nvSpPr>
        <p:spPr>
          <a:xfrm>
            <a:off x="2926080" y="5437717"/>
            <a:ext cx="2560320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전체 코드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8" name="그림 7" descr="텍스트, 편지이(가) 표시된 사진&#10;&#10;자동 생성된 설명">
            <a:extLst>
              <a:ext uri="{FF2B5EF4-FFF2-40B4-BE49-F238E27FC236}">
                <a16:creationId xmlns:a16="http://schemas.microsoft.com/office/drawing/2014/main" xmlns="" id="{A0A64126-DB07-D499-1643-A04F9B590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462" y="2103120"/>
            <a:ext cx="4404213" cy="32719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173DF3C-21A0-F8E1-3726-146BB06C84B6}"/>
              </a:ext>
            </a:extLst>
          </p:cNvPr>
          <p:cNvSpPr txBox="1"/>
          <p:nvPr/>
        </p:nvSpPr>
        <p:spPr>
          <a:xfrm>
            <a:off x="1892462" y="2103120"/>
            <a:ext cx="4008510" cy="13887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A693A470-0F86-3D11-D465-778108F8A7D4}"/>
              </a:ext>
            </a:extLst>
          </p:cNvPr>
          <p:cNvCxnSpPr>
            <a:cxnSpLocks/>
          </p:cNvCxnSpPr>
          <p:nvPr/>
        </p:nvCxnSpPr>
        <p:spPr>
          <a:xfrm>
            <a:off x="5900972" y="2913611"/>
            <a:ext cx="106331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60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41242D"/>
      </a:dk2>
      <a:lt2>
        <a:srgbClr val="E2E2E8"/>
      </a:lt2>
      <a:accent1>
        <a:srgbClr val="A5A27D"/>
      </a:accent1>
      <a:accent2>
        <a:srgbClr val="B79A7A"/>
      </a:accent2>
      <a:accent3>
        <a:srgbClr val="C2948F"/>
      </a:accent3>
      <a:accent4>
        <a:srgbClr val="BA7F91"/>
      </a:accent4>
      <a:accent5>
        <a:srgbClr val="C390B5"/>
      </a:accent5>
      <a:accent6>
        <a:srgbClr val="B17FBA"/>
      </a:accent6>
      <a:hlink>
        <a:srgbClr val="6D71B0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_50335519_TF89747358_Win32" id="{1DFC39E9-F28B-4BC9-A506-1E86572F64EC}" vid="{03E0EB42-CB88-4388-BBC0-745FB62325F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243E30-12F4-4BE3-B27D-23AB115E9D1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F5E4A76-0180-4CD0-B081-82F74A336136}">
  <ds:schemaRefs>
    <ds:schemaRef ds:uri="http://schemas.openxmlformats.org/package/2006/metadata/core-properties"/>
    <ds:schemaRef ds:uri="http://purl.org/dc/elements/1.1/"/>
    <ds:schemaRef ds:uri="http://www.w3.org/XML/1998/namespace"/>
    <ds:schemaRef ds:uri="http://purl.org/dc/dcmitype/"/>
    <ds:schemaRef ds:uri="http://purl.org/dc/terms/"/>
    <ds:schemaRef ds:uri="http://schemas.microsoft.com/office/2006/documentManagement/types"/>
    <ds:schemaRef ds:uri="16c05727-aa75-4e4a-9b5f-8a80a1165891"/>
    <ds:schemaRef ds:uri="71af3243-3dd4-4a8d-8c0d-dd76da1f02a5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DB96A612-58F4-4E9A-9665-3987CC3AC4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교육 과정 프레젠테이션</Template>
  <TotalTime>480</TotalTime>
  <Words>317</Words>
  <Application>Microsoft Office PowerPoint</Application>
  <PresentationFormat>사용자 지정</PresentationFormat>
  <Paragraphs>61</Paragraphs>
  <Slides>13</Slides>
  <Notes>13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SavonVTI</vt:lpstr>
      <vt:lpstr>고급문제해결</vt:lpstr>
      <vt:lpstr>목차</vt:lpstr>
      <vt:lpstr>문제 설명</vt:lpstr>
      <vt:lpstr>1. 문제 설명</vt:lpstr>
      <vt:lpstr>사전 지식</vt:lpstr>
      <vt:lpstr>지수의 특징</vt:lpstr>
      <vt:lpstr>문제 풀이</vt:lpstr>
      <vt:lpstr>3. 문제 풀이</vt:lpstr>
      <vt:lpstr>3. 문제 풀이</vt:lpstr>
      <vt:lpstr>3. 문제 풀이</vt:lpstr>
      <vt:lpstr>3. 문제 풀이</vt:lpstr>
      <vt:lpstr>3. 문제 풀이(다른 해결법)</vt:lpstr>
      <vt:lpstr>감사합니다!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고급문제해결</dc:title>
  <dc:creator>김기훈</dc:creator>
  <cp:lastModifiedBy>이상윤</cp:lastModifiedBy>
  <cp:revision>18</cp:revision>
  <dcterms:created xsi:type="dcterms:W3CDTF">2023-03-16T04:42:59Z</dcterms:created>
  <dcterms:modified xsi:type="dcterms:W3CDTF">2023-04-07T01:47:00Z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