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4" r:id="rId4"/>
    <p:sldId id="280" r:id="rId6"/>
    <p:sldId id="304" r:id="rId7"/>
    <p:sldId id="306" r:id="rId8"/>
    <p:sldId id="308" r:id="rId9"/>
    <p:sldId id="328" r:id="rId10"/>
    <p:sldId id="309" r:id="rId11"/>
    <p:sldId id="343" r:id="rId12"/>
    <p:sldId id="345" r:id="rId13"/>
    <p:sldId id="346" r:id="rId14"/>
    <p:sldId id="347" r:id="rId15"/>
    <p:sldId id="348" r:id="rId16"/>
    <p:sldId id="310" r:id="rId17"/>
    <p:sldId id="349" r:id="rId18"/>
    <p:sldId id="271" r:id="rId19"/>
    <p:sldId id="267" r:id="rId20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>
      <p:cViewPr varScale="1">
        <p:scale>
          <a:sx n="68" d="100"/>
          <a:sy n="68" d="100"/>
        </p:scale>
        <p:origin x="1162" y="53"/>
      </p:cViewPr>
      <p:guideLst>
        <p:guide orient="horz" pos="2644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91756"/>
            <a:ext cx="6400800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문제 </a:t>
            </a:r>
            <a:r>
              <a:rPr lang="en-US" altLang="ko-KR" sz="3600" b="1"/>
              <a:t>5.18</a:t>
            </a:r>
            <a:endParaRPr lang="en-US" altLang="ko-KR" sz="3600" b="1"/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sz="3600" b="1"/>
              <a:t>4</a:t>
            </a:r>
            <a:r>
              <a:rPr lang="ko-KR" altLang="en-US" sz="3600" b="1"/>
              <a:t>월</a:t>
            </a:r>
            <a:r>
              <a:rPr lang="en-US" altLang="ko-KR" sz="3600" b="1"/>
              <a:t>7</a:t>
            </a:r>
            <a:r>
              <a:rPr lang="ko-KR" altLang="en-US" sz="3600" b="1"/>
              <a:t>일</a:t>
            </a:r>
            <a:r>
              <a:rPr lang="en-US" altLang="ko-KR" sz="3600" b="1"/>
              <a:t> </a:t>
            </a:r>
            <a:r>
              <a:rPr lang="ko-KR" altLang="en-US" sz="3600" b="1"/>
              <a:t>발표 </a:t>
            </a:r>
            <a:r>
              <a:rPr lang="ko-KR" altLang="en-US" sz="3600" b="1" dirty="0"/>
              <a:t>자료</a:t>
            </a:r>
            <a:endParaRPr lang="en-US" altLang="ko-K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code version #3 - visit </a:t>
            </a:r>
            <a:r>
              <a:rPr lang="ko-KR" altLang="en-US" dirty="0">
                <a:latin typeface="Tlwg Mono" panose="02000509000000000000" charset="0"/>
                <a:cs typeface="Tlwg Mono" panose="02000509000000000000" charset="0"/>
              </a:rPr>
              <a:t>처리</a:t>
            </a:r>
            <a:endParaRPr lang="ko-KR" altLang="en-US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3" name="Picture 2" descr="/home/jason/Pictures/Screenshots/Screenshot from 2023-04-07 04-15-09.pngScreenshot from 2023-04-07 04-15-0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3050" y="2693988"/>
            <a:ext cx="8597265" cy="4368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lwg Mono" panose="02000509000000000000" charset="0"/>
                <a:cs typeface="Tlwg Mono" panose="02000509000000000000" charset="0"/>
              </a:rPr>
              <a:t>difference</a:t>
            </a:r>
            <a:endParaRPr lang="en-US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2195984"/>
            <a:ext cx="8229600" cy="5464681"/>
          </a:xfrm>
        </p:spPr>
        <p:txBody>
          <a:bodyPr/>
          <a:p>
            <a:r>
              <a:rPr lang="ko-KR" altLang="en-US"/>
              <a:t>두</a:t>
            </a:r>
            <a:r>
              <a:rPr lang="en-US" altLang="ko-KR"/>
              <a:t> </a:t>
            </a:r>
            <a:r>
              <a:rPr lang="ko-KR" altLang="en-US"/>
              <a:t>코드는</a:t>
            </a:r>
            <a:r>
              <a:rPr lang="en-US" altLang="ko-KR"/>
              <a:t> </a:t>
            </a:r>
            <a:r>
              <a:rPr lang="ko-KR" altLang="en-US"/>
              <a:t>단</a:t>
            </a:r>
            <a:r>
              <a:rPr lang="en-US" altLang="ko-KR"/>
              <a:t> </a:t>
            </a:r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줄</a:t>
            </a:r>
            <a:r>
              <a:rPr lang="en-US" altLang="ko-KR"/>
              <a:t> </a:t>
            </a:r>
            <a:r>
              <a:rPr lang="ko-KR" altLang="en-US"/>
              <a:t>차이</a:t>
            </a:r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추가</a:t>
            </a:r>
            <a:r>
              <a:rPr lang="en-US" altLang="ko-KR"/>
              <a:t> Memory </a:t>
            </a:r>
            <a:r>
              <a:rPr lang="ko-KR" altLang="en-US"/>
              <a:t>없음</a:t>
            </a:r>
            <a:r>
              <a:rPr lang="en-US" altLang="ko-KR"/>
              <a:t>  - </a:t>
            </a:r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배열</a:t>
            </a:r>
            <a:r>
              <a:rPr lang="en-US" altLang="ko-KR"/>
              <a:t> </a:t>
            </a:r>
            <a:r>
              <a:rPr lang="ko-KR" altLang="en-US"/>
              <a:t>바뀜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추가</a:t>
            </a:r>
            <a:r>
              <a:rPr lang="en-US" altLang="ko-KR"/>
              <a:t> Memory </a:t>
            </a:r>
            <a:r>
              <a:rPr lang="ko-KR" altLang="en-US"/>
              <a:t>있음</a:t>
            </a:r>
            <a:r>
              <a:rPr lang="en-US" altLang="ko-KR"/>
              <a:t> - </a:t>
            </a:r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배열</a:t>
            </a:r>
            <a:r>
              <a:rPr lang="en-US" altLang="ko-KR"/>
              <a:t> </a:t>
            </a:r>
            <a:r>
              <a:rPr lang="ko-KR" altLang="en-US"/>
              <a:t>안바뀜</a:t>
            </a:r>
            <a:r>
              <a:rPr lang="en-US" altLang="ko-KR"/>
              <a:t>              </a:t>
            </a:r>
            <a:endParaRPr lang="en-US" altLang="ko-KR"/>
          </a:p>
          <a:p>
            <a:endParaRPr lang="ko-KR" altLang="en-US"/>
          </a:p>
          <a:p>
            <a:r>
              <a:rPr lang="ko-KR" altLang="en-US"/>
              <a:t>코딩</a:t>
            </a:r>
            <a:r>
              <a:rPr lang="en-US" altLang="ko-KR"/>
              <a:t> </a:t>
            </a:r>
            <a:r>
              <a:rPr lang="ko-KR" altLang="en-US"/>
              <a:t>테스트라면</a:t>
            </a:r>
            <a:r>
              <a:rPr lang="en-US" altLang="ko-KR"/>
              <a:t>? </a:t>
            </a:r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605" y="3060065"/>
            <a:ext cx="328612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5" y="4860290"/>
            <a:ext cx="336232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recursive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2195830" y="2754630"/>
            <a:ext cx="4572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X n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95830" y="190817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5485765" y="4306570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050540" y="745299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-240030" y="5026660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268220" y="2844165"/>
            <a:ext cx="863600" cy="864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start!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3110230" y="3790950"/>
            <a:ext cx="27432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n - 2 X n - 2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recursive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2195830" y="2754630"/>
            <a:ext cx="45720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X n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95830" y="176974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5485765" y="4306570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050540" y="745299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-240030" y="5026660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 - 1</a:t>
            </a: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268220" y="2844165"/>
            <a:ext cx="863600" cy="864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start!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619885" y="309245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lwg Mono" panose="02000509000000000000" charset="0"/>
                <a:cs typeface="Tlwg Mono" panose="02000509000000000000" charset="0"/>
              </a:rPr>
              <a:t>i</a:t>
            </a:r>
            <a:endParaRPr lang="en-US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84120" y="233997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lwg Mono" panose="02000509000000000000" charset="0"/>
                <a:cs typeface="Tlwg Mono" panose="02000509000000000000" charset="0"/>
              </a:rPr>
              <a:t>j</a:t>
            </a:r>
            <a:endParaRPr lang="en-US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08625" y="2339975"/>
            <a:ext cx="253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lwg Mono" panose="02000509000000000000" charset="0"/>
                <a:cs typeface="Tlwg Mono" panose="02000509000000000000" charset="0"/>
              </a:rPr>
              <a:t>j + n - 1</a:t>
            </a:r>
            <a:endParaRPr lang="en-US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48805" y="6876415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lwg Mono" panose="02000509000000000000" charset="0"/>
                <a:cs typeface="Tlwg Mono" panose="02000509000000000000" charset="0"/>
              </a:rPr>
              <a:t>i + n - 1</a:t>
            </a:r>
            <a:endParaRPr lang="en-US">
              <a:latin typeface="Tlwg Mono" panose="02000509000000000000" charset="0"/>
              <a:cs typeface="Tlwg Mono" panose="02000509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lwg Mono" panose="02000509000000000000" charset="0"/>
                <a:cs typeface="Tlwg Mono" panose="02000509000000000000" charset="0"/>
              </a:rPr>
              <a:t>spiral - recursion</a:t>
            </a:r>
            <a:endParaRPr lang="en-US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412365"/>
            <a:ext cx="627697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lwg Mono" panose="02000509000000000000" charset="0"/>
                <a:cs typeface="Tlwg Mono" panose="02000509000000000000" charset="0"/>
              </a:rPr>
              <a:t>result</a:t>
            </a:r>
            <a:endParaRPr lang="en-US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2916555"/>
            <a:ext cx="799147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Tlwg Mono" panose="02000509000000000000" charset="0"/>
                <a:cs typeface="Tlwg Mono" panose="02000509000000000000" charset="0"/>
              </a:rPr>
              <a:t>Summary</a:t>
            </a:r>
            <a:endParaRPr lang="ko-KR" altLang="en-US" b="1" dirty="0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Tlwg Mono" panose="02000509000000000000" charset="0"/>
                <a:cs typeface="Tlwg Mono" panose="02000509000000000000" charset="0"/>
              </a:rPr>
              <a:t>Problem 5.18</a:t>
            </a:r>
            <a:endParaRPr lang="en-US" altLang="ko-KR" sz="2100" b="1">
              <a:latin typeface="Tlwg Mono" panose="02000509000000000000" charset="0"/>
              <a:cs typeface="Tlwg Mono" panose="02000509000000000000" charset="0"/>
            </a:endParaRP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Tlwg Mono" panose="02000509000000000000" charset="0"/>
                <a:cs typeface="Tlwg Mono" panose="02000509000000000000" charset="0"/>
              </a:rPr>
              <a:t>Iterative version #1, #2, #3</a:t>
            </a:r>
            <a:endParaRPr lang="en-US" altLang="ko-KR" sz="2100" b="1">
              <a:latin typeface="Tlwg Mono" panose="02000509000000000000" charset="0"/>
              <a:cs typeface="Tlwg Mono" panose="02000509000000000000" charset="0"/>
            </a:endParaRP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Tlwg Mono" panose="02000509000000000000" charset="0"/>
                <a:cs typeface="Tlwg Mono" panose="02000509000000000000" charset="0"/>
              </a:rPr>
              <a:t>Recursive version</a:t>
            </a:r>
            <a:endParaRPr lang="en-US" altLang="ko-KR" sz="2100" b="1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문제</a:t>
            </a: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 5.18:</a:t>
            </a:r>
            <a:b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차원</a:t>
            </a: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배열</a:t>
            </a: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나선형으로</a:t>
            </a: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읽기</a:t>
            </a:r>
            <a:endParaRPr lang="en-US" altLang="ko-KR" sz="4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/>
              <a:t>5.18: 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2</a:t>
            </a: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차원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배열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나선형으로</a:t>
            </a:r>
            <a:r>
              <a:rPr lang="en-US" altLang="ko-KR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ko-KR" altLang="en-US" sz="36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읽기</a:t>
            </a:r>
            <a:endParaRPr lang="ko-KR" altLang="en-US" sz="3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4" name="Picture 3" descr="Screenshot from 2023-04-07 03-56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268220"/>
            <a:ext cx="7891780" cy="522033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shot from 2023-04-07 03-59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720" y="3132455"/>
            <a:ext cx="3209925" cy="3438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Iterative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" name="Right Arrow 4"/>
          <p:cNvSpPr/>
          <p:nvPr/>
        </p:nvSpPr>
        <p:spPr>
          <a:xfrm>
            <a:off x="3636010" y="291655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4477385" y="589089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124075" y="6012815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948690" y="3802380"/>
            <a:ext cx="371729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12180" y="2268220"/>
            <a:ext cx="792480" cy="683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sz="4800">
                <a:latin typeface="DejaVu Serif" panose="02060606050605020204" charset="0"/>
                <a:cs typeface="DejaVu Serif" panose="02060606050605020204" charset="0"/>
              </a:rPr>
              <a:t>1</a:t>
            </a:r>
            <a:endParaRPr lang="en-US" sz="4800">
              <a:latin typeface="DejaVu Serif" panose="02060606050605020204" charset="0"/>
              <a:cs typeface="DejaVu Serif" panose="020606060506050202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32270" y="6660515"/>
            <a:ext cx="792480" cy="683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sz="4800">
                <a:latin typeface="DejaVu Serif" panose="02060606050605020204" charset="0"/>
                <a:cs typeface="DejaVu Serif" panose="02060606050605020204" charset="0"/>
              </a:rPr>
              <a:t>2</a:t>
            </a:r>
            <a:endParaRPr lang="en-US" sz="4800">
              <a:latin typeface="DejaVu Serif" panose="02060606050605020204" charset="0"/>
              <a:cs typeface="DejaVu Serif" panose="0206060605060502020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11730" y="6876415"/>
            <a:ext cx="792480" cy="683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sz="4800">
                <a:latin typeface="DejaVu Serif" panose="02060606050605020204" charset="0"/>
                <a:cs typeface="DejaVu Serif" panose="02060606050605020204" charset="0"/>
              </a:rPr>
              <a:t>3</a:t>
            </a:r>
            <a:endParaRPr lang="en-US" sz="4800">
              <a:latin typeface="DejaVu Serif" panose="02060606050605020204" charset="0"/>
              <a:cs typeface="DejaVu Serif" panose="0206060605060502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47495" y="2268220"/>
            <a:ext cx="792480" cy="683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sz="4800">
                <a:latin typeface="DejaVu Serif" panose="02060606050605020204" charset="0"/>
                <a:cs typeface="DejaVu Serif" panose="02060606050605020204" charset="0"/>
              </a:rPr>
              <a:t>4</a:t>
            </a:r>
            <a:endParaRPr lang="en-US" sz="4800">
              <a:latin typeface="DejaVu Serif" panose="02060606050605020204" charset="0"/>
              <a:cs typeface="DejaVu Serif" panose="02060606050605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initialization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2916555"/>
            <a:ext cx="5269865" cy="3434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code version #1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268220"/>
            <a:ext cx="761047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result of code version #1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3276600"/>
            <a:ext cx="8010525" cy="307657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932045" y="7020560"/>
            <a:ext cx="273621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?</a:t>
            </a:r>
            <a:endParaRPr lang="en-US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1475740" y="6012815"/>
            <a:ext cx="3456305" cy="1440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4" name="Picture 3" descr="Screenshot from 2023-04-07 04-09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3060065"/>
            <a:ext cx="3353435" cy="376682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Right Arrow 7"/>
          <p:cNvSpPr/>
          <p:nvPr/>
        </p:nvSpPr>
        <p:spPr>
          <a:xfrm rot="16200000">
            <a:off x="1283970" y="4115435"/>
            <a:ext cx="454660" cy="79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3348355"/>
            <a:ext cx="4842510" cy="165544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4211955" y="6444615"/>
            <a:ext cx="4568825" cy="9220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ko-KR" altLang="en-US"/>
              <a:t>문제점</a:t>
            </a:r>
            <a:r>
              <a:rPr lang="en-US" altLang="ko-KR"/>
              <a:t>: </a:t>
            </a:r>
            <a:endParaRPr lang="en-US" altLang="ko-KR"/>
          </a:p>
          <a:p>
            <a:r>
              <a:rPr lang="ko-KR" altLang="en-US"/>
              <a:t>방향만</a:t>
            </a:r>
            <a:r>
              <a:rPr lang="en-US" altLang="ko-KR"/>
              <a:t> </a:t>
            </a:r>
            <a:r>
              <a:rPr lang="ko-KR" altLang="en-US"/>
              <a:t>고려하기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OutOfBound</a:t>
            </a:r>
            <a:r>
              <a:rPr lang="ko-KR" altLang="en-US"/>
              <a:t>가</a:t>
            </a:r>
            <a:endParaRPr lang="ko-KR" altLang="en-US"/>
          </a:p>
          <a:p>
            <a:r>
              <a:rPr lang="ko-KR" altLang="en-US"/>
              <a:t>아니라면</a:t>
            </a:r>
            <a:r>
              <a:rPr lang="en-US" altLang="ko-KR"/>
              <a:t> </a:t>
            </a:r>
            <a:r>
              <a:rPr lang="ko-KR" altLang="en-US"/>
              <a:t>무조건</a:t>
            </a:r>
            <a:r>
              <a:rPr lang="en-US" altLang="ko-KR"/>
              <a:t> </a:t>
            </a:r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방향</a:t>
            </a:r>
            <a:r>
              <a:rPr lang="en-US" altLang="ko-KR"/>
              <a:t> </a:t>
            </a:r>
            <a:r>
              <a:rPr lang="ko-KR" altLang="en-US"/>
              <a:t>으로만</a:t>
            </a:r>
            <a:r>
              <a:rPr lang="en-US" altLang="ko-KR"/>
              <a:t> </a:t>
            </a:r>
            <a:r>
              <a:rPr lang="ko-KR" altLang="en-US"/>
              <a:t>진행함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atin typeface="Tlwg Mono" panose="02000509000000000000" charset="0"/>
                <a:cs typeface="Tlwg Mono" panose="02000509000000000000" charset="0"/>
              </a:rPr>
              <a:t>code version #2 - visit </a:t>
            </a:r>
            <a:r>
              <a:rPr lang="ko-KR" altLang="en-US" dirty="0">
                <a:latin typeface="Tlwg Mono" panose="02000509000000000000" charset="0"/>
                <a:cs typeface="Tlwg Mono" panose="02000509000000000000" charset="0"/>
              </a:rPr>
              <a:t>처리</a:t>
            </a:r>
            <a:endParaRPr lang="ko-KR" altLang="en-US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  <a:endParaRPr lang="en-US" sz="11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2628265"/>
            <a:ext cx="8597265" cy="4499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WPS Presentation</Application>
  <PresentationFormat>사용자 지정</PresentationFormat>
  <Paragraphs>171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SimSun</vt:lpstr>
      <vt:lpstr>Wingdings</vt:lpstr>
      <vt:lpstr>DejaVu Sans</vt:lpstr>
      <vt:lpstr>Verdana</vt:lpstr>
      <vt:lpstr>Gubbi</vt:lpstr>
      <vt:lpstr>noto</vt:lpstr>
      <vt:lpstr>Courier New</vt:lpstr>
      <vt:lpstr>Malgun Gothic</vt:lpstr>
      <vt:lpstr>DejaVu Serif</vt:lpstr>
      <vt:lpstr>Tlwg Mono</vt:lpstr>
      <vt:lpstr>Malgun Gothic</vt:lpstr>
      <vt:lpstr>BatangChe</vt:lpstr>
      <vt:lpstr>Noto Sans CJK HK</vt:lpstr>
      <vt:lpstr>Microsoft YaHei</vt:lpstr>
      <vt:lpstr>Droid Sans Fallback</vt:lpstr>
      <vt:lpstr>Arial Unicode MS</vt:lpstr>
      <vt:lpstr>Consolas</vt:lpstr>
      <vt:lpstr>Malgun Gothic</vt:lpstr>
      <vt:lpstr>Liberation Sans Narrow</vt:lpstr>
      <vt:lpstr>Phetsarath OT</vt:lpstr>
      <vt:lpstr>Office 테마</vt:lpstr>
      <vt:lpstr>고 급 문 제 해 결</vt:lpstr>
      <vt:lpstr>문제 5.18: 2차원 배열 나선형으로 읽기</vt:lpstr>
      <vt:lpstr>5.18: 2차원 배열 나선형으로 읽기</vt:lpstr>
      <vt:lpstr>Iterative</vt:lpstr>
      <vt:lpstr>initialization</vt:lpstr>
      <vt:lpstr>code version #1</vt:lpstr>
      <vt:lpstr>result of code version #1</vt:lpstr>
      <vt:lpstr>Path 찍어보기</vt:lpstr>
      <vt:lpstr>code version #1</vt:lpstr>
      <vt:lpstr>code version #2 - visit 처리</vt:lpstr>
      <vt:lpstr>code version #3 - visit 처리</vt:lpstr>
      <vt:lpstr>Iterative</vt:lpstr>
      <vt:lpstr>recursive</vt:lpstr>
      <vt:lpstr>Sort() &amp; Hasing -&gt; 해결</vt:lpstr>
      <vt:lpstr>spiral - recursion</vt:lpstr>
      <vt:lpstr>Summary</vt:lpstr>
      <vt:lpstr>들어 주셔서 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jason</cp:lastModifiedBy>
  <cp:revision>155</cp:revision>
  <dcterms:created xsi:type="dcterms:W3CDTF">2023-04-06T19:30:47Z</dcterms:created>
  <dcterms:modified xsi:type="dcterms:W3CDTF">2023-04-06T19:30:47Z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