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9"/>
  </p:notesMasterIdLst>
  <p:handoutMasterIdLst>
    <p:handoutMasterId r:id="rId20"/>
  </p:handoutMasterIdLst>
  <p:sldIdLst>
    <p:sldId id="290" r:id="rId5"/>
    <p:sldId id="291" r:id="rId6"/>
    <p:sldId id="273" r:id="rId7"/>
    <p:sldId id="292" r:id="rId8"/>
    <p:sldId id="276" r:id="rId9"/>
    <p:sldId id="298" r:id="rId10"/>
    <p:sldId id="299" r:id="rId11"/>
    <p:sldId id="304" r:id="rId12"/>
    <p:sldId id="305" r:id="rId13"/>
    <p:sldId id="301" r:id="rId14"/>
    <p:sldId id="302" r:id="rId15"/>
    <p:sldId id="300" r:id="rId16"/>
    <p:sldId id="306" r:id="rId17"/>
    <p:sldId id="289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602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31BA52-A076-4112-84E3-37DA42B21B13}" type="datetime1">
              <a:rPr lang="ko-KR" altLang="en-US" smtClean="0">
                <a:latin typeface="+mj-ea"/>
                <a:ea typeface="+mj-ea"/>
              </a:rPr>
              <a:t>2023-03-16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31BA52-A076-4112-84E3-37DA42B21B13}" type="datetime1">
              <a:rPr lang="ko-KR" altLang="en-US" smtClean="0">
                <a:latin typeface="+mj-ea"/>
                <a:ea typeface="+mj-ea"/>
              </a:rPr>
              <a:pPr/>
              <a:t>2023-03-16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AABE9C73-6CDE-45E2-97F8-E3C5308FA232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7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20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0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52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71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83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09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5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FC5EE304-82B2-497E-9ABD-F35BC4BEAE6C}" type="datetime1">
              <a:rPr lang="ko-KR" altLang="en-US" noProof="0" smtClean="0">
                <a:latin typeface="+mj-ea"/>
              </a:rPr>
              <a:t>2023-03-16</a:t>
            </a:fld>
            <a:endParaRPr lang="ko-KR" altLang="en-US" noProof="0">
              <a:latin typeface="+mj-ea"/>
            </a:endParaRP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2EA4F62-3F1B-49BC-83D2-ABC6C06E785C}" type="datetime1">
              <a:rPr lang="ko-KR" altLang="en-US" noProof="0" smtClean="0"/>
              <a:t>2023-03-16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99E2A004-8E84-4ACA-91A8-B4854DE42B19}" type="datetime1">
              <a:rPr lang="ko-KR" altLang="en-US" noProof="0" smtClean="0"/>
              <a:t>2023-03-16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C52F7C87-E17F-497F-93BA-2D3FA66DE609}" type="datetime1">
              <a:rPr lang="ko-KR" altLang="en-US" noProof="0" smtClean="0"/>
              <a:t>2023-03-16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7623BC6-A76C-40E9-97C0-1649037E9691}" type="datetime1">
              <a:rPr lang="ko-KR" altLang="en-US" noProof="0" smtClean="0"/>
              <a:t>2023-03-16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A80F3769-2D22-497C-BEC8-06540061815C}" type="datetime1">
              <a:rPr lang="ko-KR" altLang="en-US" noProof="0" smtClean="0">
                <a:latin typeface="+mj-ea"/>
                <a:ea typeface="+mj-ea"/>
              </a:rPr>
              <a:t>2023-03-16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D546C-7FE7-45D7-9FA4-1D6D900A1BA8}" type="datetime1">
              <a:rPr lang="ko-KR" altLang="en-US" noProof="0" smtClean="0"/>
              <a:t>2023-03-16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D50E76B-59EF-486D-A159-EA6E3A2E3444}" type="datetime1">
              <a:rPr lang="ko-KR" altLang="en-US" noProof="0" smtClean="0"/>
              <a:t>2023-03-16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EC4F04-5FF0-4CFB-B484-814B9FE5054B}" type="datetime1">
              <a:rPr lang="ko-KR" altLang="en-US" noProof="0" smtClean="0"/>
              <a:t>2023-03-16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EFE55-6F03-415D-A1D6-97284C99A9AB}" type="datetime1">
              <a:rPr lang="ko-KR" altLang="en-US" noProof="0" smtClean="0"/>
              <a:t>2023-03-16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35D1B-58C7-4161-9E55-303259941C7B}" type="datetime1">
              <a:rPr lang="ko-KR" altLang="en-US" noProof="0" smtClean="0"/>
              <a:t>2023-03-16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FE9CA486-AA14-4520-8396-ABB9CA336009}" type="datetime1">
              <a:rPr lang="ko-KR" altLang="en-US" noProof="0" smtClean="0"/>
              <a:t>2023-03-16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568FF2A-BAB2-4E82-B5A0-8D4B1EA7E0A7}" type="datetime1">
              <a:rPr lang="ko-KR" altLang="en-US" noProof="0" smtClean="0">
                <a:latin typeface="+mj-ea"/>
                <a:ea typeface="+mj-ea"/>
              </a:rPr>
              <a:t>2023-03-16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4" name="그림 3" descr="노트북을 가지고 있고 헤드폰을 착용하고 있는 남자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고급문제해결</a:t>
            </a:r>
            <a:endParaRPr lang="ko-KR" altLang="ru-RU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-KR" sz="2400" b="1" dirty="0">
                <a:solidFill>
                  <a:schemeClr val="tx1"/>
                </a:solidFill>
              </a:rPr>
              <a:t>String</a:t>
            </a:r>
            <a:r>
              <a:rPr lang="ko-KR" altLang="en-US" sz="2400" b="1" dirty="0">
                <a:solidFill>
                  <a:schemeClr val="tx1"/>
                </a:solidFill>
              </a:rPr>
              <a:t>형과 </a:t>
            </a:r>
            <a:r>
              <a:rPr lang="en-US" altLang="ko-KR" sz="2400" b="1" dirty="0">
                <a:solidFill>
                  <a:schemeClr val="tx1"/>
                </a:solidFill>
              </a:rPr>
              <a:t>Int</a:t>
            </a:r>
            <a:r>
              <a:rPr lang="ko-KR" altLang="en-US" sz="2400" b="1" dirty="0">
                <a:solidFill>
                  <a:schemeClr val="tx1"/>
                </a:solidFill>
              </a:rPr>
              <a:t>형의 </a:t>
            </a:r>
            <a:r>
              <a:rPr lang="ko-KR" altLang="en-US" sz="2400" b="1" dirty="0" err="1">
                <a:solidFill>
                  <a:schemeClr val="tx1"/>
                </a:solidFill>
              </a:rPr>
              <a:t>상호형변환</a:t>
            </a:r>
            <a:endParaRPr lang="ko-KR" altLang="ru-RU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B7DF4-537C-B861-4411-CD3915DE7B0A}"/>
              </a:ext>
            </a:extLst>
          </p:cNvPr>
          <p:cNvSpPr txBox="1"/>
          <p:nvPr/>
        </p:nvSpPr>
        <p:spPr>
          <a:xfrm>
            <a:off x="8578735" y="5771142"/>
            <a:ext cx="312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2016117401</a:t>
            </a:r>
          </a:p>
          <a:p>
            <a:pPr algn="r"/>
            <a:r>
              <a:rPr lang="ko-KR" altLang="en-US" sz="2400" dirty="0"/>
              <a:t>김기훈</a:t>
            </a:r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64364"/>
            <a:ext cx="11584525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24E7F99-A546-C96B-2DD2-038BC7A6D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1652658"/>
            <a:ext cx="5029200" cy="4138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59BD7-94BB-F324-5305-018DBFB40AD7}"/>
              </a:ext>
            </a:extLst>
          </p:cNvPr>
          <p:cNvSpPr txBox="1"/>
          <p:nvPr/>
        </p:nvSpPr>
        <p:spPr>
          <a:xfrm>
            <a:off x="1100052" y="2967643"/>
            <a:ext cx="4785359" cy="1305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F415B-CAB4-743D-56FA-FC92EEFFCBC0}"/>
              </a:ext>
            </a:extLst>
          </p:cNvPr>
          <p:cNvSpPr txBox="1"/>
          <p:nvPr/>
        </p:nvSpPr>
        <p:spPr>
          <a:xfrm>
            <a:off x="7290794" y="2967643"/>
            <a:ext cx="450496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 부분에 </a:t>
            </a:r>
            <a:r>
              <a:rPr lang="en-US" altLang="ko-KR" dirty="0"/>
              <a:t>-432</a:t>
            </a:r>
            <a:r>
              <a:rPr lang="ko-KR" altLang="en-US" dirty="0"/>
              <a:t>라는 숫자를 대입하여 연산해 봅시다</a:t>
            </a:r>
            <a:r>
              <a:rPr lang="en-US" altLang="ko-KR" dirty="0"/>
              <a:t>. X%10</a:t>
            </a:r>
            <a:r>
              <a:rPr lang="ko-KR" altLang="en-US" dirty="0"/>
              <a:t>을 하면 </a:t>
            </a:r>
            <a:r>
              <a:rPr lang="en-US" altLang="ko-KR" dirty="0"/>
              <a:t>-2</a:t>
            </a:r>
            <a:r>
              <a:rPr lang="ko-KR" altLang="en-US" dirty="0"/>
              <a:t>가 나옵니다</a:t>
            </a:r>
            <a:r>
              <a:rPr lang="en-US" altLang="ko-KR" dirty="0"/>
              <a:t>. </a:t>
            </a:r>
            <a:r>
              <a:rPr lang="ko-KR" altLang="en-US" dirty="0"/>
              <a:t>절대값을 취한 후 </a:t>
            </a:r>
            <a:r>
              <a:rPr lang="en-US" altLang="ko-KR" dirty="0"/>
              <a:t>2</a:t>
            </a:r>
            <a:r>
              <a:rPr lang="ko-KR" altLang="en-US" dirty="0"/>
              <a:t>를</a:t>
            </a:r>
            <a:r>
              <a:rPr lang="en-US" altLang="ko-KR" dirty="0"/>
              <a:t>+’0’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해준 후  </a:t>
            </a:r>
            <a:r>
              <a:rPr lang="en-US" altLang="ko-KR" dirty="0"/>
              <a:t>s</a:t>
            </a:r>
            <a:r>
              <a:rPr lang="ko-KR" altLang="en-US" dirty="0"/>
              <a:t>에 </a:t>
            </a:r>
            <a:r>
              <a:rPr lang="en-US" altLang="ko-KR" dirty="0"/>
              <a:t>append</a:t>
            </a:r>
            <a:r>
              <a:rPr lang="ko-KR" altLang="en-US" dirty="0"/>
              <a:t>해주면 </a:t>
            </a:r>
            <a:r>
              <a:rPr lang="en-US" altLang="ko-KR" dirty="0"/>
              <a:t>s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가 됩니다</a:t>
            </a:r>
            <a:r>
              <a:rPr lang="en-US" altLang="ko-KR" dirty="0"/>
              <a:t>.  X</a:t>
            </a:r>
            <a:r>
              <a:rPr lang="ko-KR" altLang="en-US" dirty="0"/>
              <a:t>를 </a:t>
            </a:r>
            <a:r>
              <a:rPr lang="en-US" altLang="ko-KR" dirty="0"/>
              <a:t>x/=10</a:t>
            </a:r>
            <a:r>
              <a:rPr lang="ko-KR" altLang="en-US" dirty="0"/>
              <a:t>을 해주면 </a:t>
            </a:r>
            <a:r>
              <a:rPr lang="en-US" altLang="ko-KR" dirty="0"/>
              <a:t>-43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r>
              <a:rPr lang="ko-KR" altLang="en-US" dirty="0"/>
              <a:t>위 과정들을 반복해서 해주면 </a:t>
            </a:r>
            <a:r>
              <a:rPr lang="en-US" altLang="ko-KR" dirty="0"/>
              <a:t>s</a:t>
            </a:r>
            <a:r>
              <a:rPr lang="ko-KR" altLang="en-US" dirty="0"/>
              <a:t>는 </a:t>
            </a:r>
            <a:r>
              <a:rPr lang="en-US" altLang="ko-KR" dirty="0"/>
              <a:t>234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6C1BB7-1B4F-827E-2BF1-5225FC3BDF7E}"/>
              </a:ext>
            </a:extLst>
          </p:cNvPr>
          <p:cNvCxnSpPr>
            <a:cxnSpLocks/>
          </p:cNvCxnSpPr>
          <p:nvPr/>
        </p:nvCxnSpPr>
        <p:spPr>
          <a:xfrm>
            <a:off x="5885411" y="3653444"/>
            <a:ext cx="13134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DB2D25-9ACC-4DEB-2875-933C06A3ABDE}"/>
              </a:ext>
            </a:extLst>
          </p:cNvPr>
          <p:cNvSpPr txBox="1"/>
          <p:nvPr/>
        </p:nvSpPr>
        <p:spPr>
          <a:xfrm>
            <a:off x="1753985" y="5926975"/>
            <a:ext cx="353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&lt;Int</a:t>
            </a:r>
            <a:r>
              <a:rPr lang="ko-KR" altLang="en-US" dirty="0"/>
              <a:t>를 </a:t>
            </a:r>
            <a:r>
              <a:rPr lang="en-US" altLang="ko-KR" dirty="0"/>
              <a:t>String</a:t>
            </a:r>
            <a:r>
              <a:rPr lang="ko-KR" altLang="en-US" dirty="0"/>
              <a:t>으로 변환하는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69AB9-E383-8316-3982-78893ABA4E86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2-1 Int</a:t>
            </a:r>
            <a:r>
              <a:rPr lang="ko-KR" altLang="en-US" sz="2400" dirty="0">
                <a:latin typeface="+mj-ea"/>
                <a:ea typeface="+mj-ea"/>
              </a:rPr>
              <a:t>형을 </a:t>
            </a:r>
            <a:r>
              <a:rPr lang="en-US" altLang="ko-KR" sz="2400" dirty="0">
                <a:latin typeface="+mj-ea"/>
                <a:ea typeface="+mj-ea"/>
              </a:rPr>
              <a:t>String</a:t>
            </a:r>
            <a:r>
              <a:rPr lang="ko-KR" altLang="en-US" sz="2400" dirty="0">
                <a:latin typeface="+mj-ea"/>
                <a:ea typeface="+mj-ea"/>
              </a:rPr>
              <a:t>으로 변환하는 과정</a:t>
            </a:r>
          </a:p>
        </p:txBody>
      </p:sp>
    </p:spTree>
    <p:extLst>
      <p:ext uri="{BB962C8B-B14F-4D97-AF65-F5344CB8AC3E}">
        <p14:creationId xmlns:p14="http://schemas.microsoft.com/office/powerpoint/2010/main" val="242909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24E7F99-A546-C96B-2DD2-038BC7A6D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1652658"/>
            <a:ext cx="5029200" cy="4138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59BD7-94BB-F324-5305-018DBFB40AD7}"/>
              </a:ext>
            </a:extLst>
          </p:cNvPr>
          <p:cNvSpPr txBox="1"/>
          <p:nvPr/>
        </p:nvSpPr>
        <p:spPr>
          <a:xfrm>
            <a:off x="1158772" y="4243332"/>
            <a:ext cx="4785359" cy="1305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F415B-CAB4-743D-56FA-FC92EEFFCBC0}"/>
              </a:ext>
            </a:extLst>
          </p:cNvPr>
          <p:cNvSpPr txBox="1"/>
          <p:nvPr/>
        </p:nvSpPr>
        <p:spPr>
          <a:xfrm>
            <a:off x="7191041" y="4243332"/>
            <a:ext cx="374243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이전에 생성했던 </a:t>
            </a:r>
            <a:r>
              <a:rPr lang="en-US" altLang="ko-KR" dirty="0" err="1"/>
              <a:t>isNegative</a:t>
            </a:r>
            <a:r>
              <a:rPr lang="ko-KR" altLang="en-US" dirty="0"/>
              <a:t>변수를 활용하여 </a:t>
            </a:r>
            <a:r>
              <a:rPr lang="en-US" altLang="ko-KR" dirty="0"/>
              <a:t>true</a:t>
            </a:r>
            <a:r>
              <a:rPr lang="ko-KR" altLang="en-US" dirty="0"/>
              <a:t>일 경우 </a:t>
            </a:r>
            <a:r>
              <a:rPr lang="en-US" altLang="ko-KR" dirty="0"/>
              <a:t>–</a:t>
            </a:r>
            <a:r>
              <a:rPr lang="ko-KR" altLang="en-US" dirty="0"/>
              <a:t>를 </a:t>
            </a:r>
            <a:r>
              <a:rPr lang="en-US" altLang="ko-KR" dirty="0"/>
              <a:t>s</a:t>
            </a:r>
            <a:r>
              <a:rPr lang="ko-KR" altLang="en-US" dirty="0"/>
              <a:t>에 </a:t>
            </a:r>
            <a:r>
              <a:rPr lang="en-US" altLang="ko-KR" dirty="0"/>
              <a:t>append</a:t>
            </a:r>
            <a:r>
              <a:rPr lang="ko-KR" altLang="en-US" dirty="0"/>
              <a:t>해줍니다</a:t>
            </a:r>
            <a:r>
              <a:rPr lang="en-US" altLang="ko-KR" dirty="0"/>
              <a:t>. s</a:t>
            </a:r>
            <a:r>
              <a:rPr lang="ko-KR" altLang="en-US" dirty="0"/>
              <a:t>를 </a:t>
            </a:r>
            <a:r>
              <a:rPr lang="en-US" altLang="ko-KR" dirty="0"/>
              <a:t>reverse</a:t>
            </a:r>
            <a:r>
              <a:rPr lang="ko-KR" altLang="en-US" dirty="0"/>
              <a:t>하여 반대로 구한 문자열들을 원래대로 만들어 준 후 끝냅니다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6C1BB7-1B4F-827E-2BF1-5225FC3BDF7E}"/>
              </a:ext>
            </a:extLst>
          </p:cNvPr>
          <p:cNvCxnSpPr>
            <a:cxnSpLocks/>
          </p:cNvCxnSpPr>
          <p:nvPr/>
        </p:nvCxnSpPr>
        <p:spPr>
          <a:xfrm>
            <a:off x="5944131" y="4895881"/>
            <a:ext cx="13134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C5E357-742D-6F43-B4AF-A2691C7E2BBE}"/>
              </a:ext>
            </a:extLst>
          </p:cNvPr>
          <p:cNvSpPr txBox="1"/>
          <p:nvPr/>
        </p:nvSpPr>
        <p:spPr>
          <a:xfrm>
            <a:off x="1753985" y="5926975"/>
            <a:ext cx="353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&lt;Int</a:t>
            </a:r>
            <a:r>
              <a:rPr lang="ko-KR" altLang="en-US" dirty="0"/>
              <a:t>를 </a:t>
            </a:r>
            <a:r>
              <a:rPr lang="en-US" altLang="ko-KR" dirty="0"/>
              <a:t>String</a:t>
            </a:r>
            <a:r>
              <a:rPr lang="ko-KR" altLang="en-US" dirty="0"/>
              <a:t>으로 변환하는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971CD-4775-FD03-1778-3D7B8BFF58ED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2-1 Int</a:t>
            </a:r>
            <a:r>
              <a:rPr lang="ko-KR" altLang="en-US" sz="2400" dirty="0">
                <a:latin typeface="+mj-ea"/>
                <a:ea typeface="+mj-ea"/>
              </a:rPr>
              <a:t>형을 </a:t>
            </a:r>
            <a:r>
              <a:rPr lang="en-US" altLang="ko-KR" sz="2400" dirty="0">
                <a:latin typeface="+mj-ea"/>
                <a:ea typeface="+mj-ea"/>
              </a:rPr>
              <a:t>String</a:t>
            </a:r>
            <a:r>
              <a:rPr lang="ko-KR" altLang="en-US" sz="2400" dirty="0">
                <a:latin typeface="+mj-ea"/>
                <a:ea typeface="+mj-ea"/>
              </a:rPr>
              <a:t>으로 변환하는 과정</a:t>
            </a:r>
          </a:p>
        </p:txBody>
      </p:sp>
    </p:spTree>
    <p:extLst>
      <p:ext uri="{BB962C8B-B14F-4D97-AF65-F5344CB8AC3E}">
        <p14:creationId xmlns:p14="http://schemas.microsoft.com/office/powerpoint/2010/main" val="43837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64364"/>
            <a:ext cx="11584525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9568" y="2265216"/>
            <a:ext cx="4941130" cy="352044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 코드는 </a:t>
            </a:r>
            <a:r>
              <a:rPr lang="en-US" altLang="ko-KR" dirty="0"/>
              <a:t>for</a:t>
            </a:r>
            <a:r>
              <a:rPr lang="ko-KR" altLang="en-US" dirty="0"/>
              <a:t>문에서 </a:t>
            </a:r>
            <a:r>
              <a:rPr lang="en-US" altLang="ko-KR" dirty="0"/>
              <a:t>i = </a:t>
            </a:r>
            <a:r>
              <a:rPr lang="en-US" altLang="ko-KR" dirty="0" err="1"/>
              <a:t>s.charAt</a:t>
            </a:r>
            <a:r>
              <a:rPr lang="en-US" altLang="ko-KR" dirty="0"/>
              <a:t>(0)==</a:t>
            </a:r>
            <a:r>
              <a:rPr lang="ko-KR" altLang="en-US" dirty="0"/>
              <a:t> </a:t>
            </a:r>
            <a:r>
              <a:rPr lang="en-US" altLang="ko-KR" dirty="0"/>
              <a:t>‘-’</a:t>
            </a:r>
            <a:r>
              <a:rPr lang="ko-KR" altLang="en-US" dirty="0"/>
              <a:t>하는 부분이 있습니다</a:t>
            </a:r>
            <a:r>
              <a:rPr lang="en-US" altLang="ko-KR" dirty="0"/>
              <a:t>. </a:t>
            </a:r>
            <a:r>
              <a:rPr lang="ko-KR" altLang="en-US" dirty="0"/>
              <a:t>이는 문자열 </a:t>
            </a:r>
            <a:r>
              <a:rPr lang="en-US" altLang="ko-KR" dirty="0"/>
              <a:t>s</a:t>
            </a:r>
            <a:r>
              <a:rPr lang="ko-KR" altLang="en-US" dirty="0"/>
              <a:t>가 음수인지 양수인지 판단하여 문자열의 시작점을 음수일 경우 </a:t>
            </a:r>
            <a:r>
              <a:rPr lang="en-US" altLang="ko-KR" dirty="0"/>
              <a:t>1</a:t>
            </a:r>
            <a:r>
              <a:rPr lang="ko-KR" altLang="en-US" dirty="0"/>
              <a:t>에서 부터 양수이면 </a:t>
            </a:r>
            <a:r>
              <a:rPr lang="en-US" altLang="ko-KR" dirty="0"/>
              <a:t>0</a:t>
            </a:r>
            <a:r>
              <a:rPr lang="ko-KR" altLang="en-US" dirty="0"/>
              <a:t>에서부터 시작하는 것을 말합니다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digit = </a:t>
            </a:r>
            <a:r>
              <a:rPr lang="en-US" altLang="ko-KR" dirty="0" err="1"/>
              <a:t>s.char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– ‘0’ </a:t>
            </a:r>
            <a:r>
              <a:rPr lang="ko-KR" altLang="en-US" dirty="0"/>
              <a:t>부분은 문자를 인수로 바꿔주는 부분입니다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result = result *10 +digit</a:t>
            </a:r>
            <a:r>
              <a:rPr lang="ko-KR" altLang="en-US" dirty="0"/>
              <a:t>은 </a:t>
            </a:r>
            <a:r>
              <a:rPr lang="en-US" altLang="ko-KR" dirty="0"/>
              <a:t>digit</a:t>
            </a:r>
            <a:r>
              <a:rPr lang="ko-KR" altLang="en-US" dirty="0"/>
              <a:t>이 구해졌으니 </a:t>
            </a:r>
            <a:r>
              <a:rPr lang="en-US" altLang="ko-KR" dirty="0"/>
              <a:t>int</a:t>
            </a:r>
            <a:r>
              <a:rPr lang="ko-KR" altLang="en-US" dirty="0"/>
              <a:t>형으로 변환하는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42ADE3-3A7F-27DB-BBEC-314FB24F3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79" y="2427315"/>
            <a:ext cx="5302921" cy="1452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37C55-D56F-E036-2393-7D501BBFE536}"/>
              </a:ext>
            </a:extLst>
          </p:cNvPr>
          <p:cNvSpPr txBox="1"/>
          <p:nvPr/>
        </p:nvSpPr>
        <p:spPr>
          <a:xfrm>
            <a:off x="955964" y="2776451"/>
            <a:ext cx="4854632" cy="955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FFAAB02-0C4B-F261-A695-20576757C4D9}"/>
              </a:ext>
            </a:extLst>
          </p:cNvPr>
          <p:cNvCxnSpPr>
            <a:cxnSpLocks/>
          </p:cNvCxnSpPr>
          <p:nvPr/>
        </p:nvCxnSpPr>
        <p:spPr>
          <a:xfrm>
            <a:off x="5810596" y="3079864"/>
            <a:ext cx="11311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082AF6-953C-D224-5230-C7E71BD0B8DB}"/>
              </a:ext>
            </a:extLst>
          </p:cNvPr>
          <p:cNvSpPr txBox="1"/>
          <p:nvPr/>
        </p:nvSpPr>
        <p:spPr>
          <a:xfrm>
            <a:off x="1779523" y="4227190"/>
            <a:ext cx="353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&lt;String</a:t>
            </a:r>
            <a:r>
              <a:rPr lang="ko-KR" altLang="en-US" dirty="0"/>
              <a:t>을 </a:t>
            </a:r>
            <a:r>
              <a:rPr lang="en-US" altLang="ko-KR" dirty="0"/>
              <a:t>Int</a:t>
            </a:r>
            <a:r>
              <a:rPr lang="ko-KR" altLang="en-US" dirty="0"/>
              <a:t>으로 변환하는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38B17-D992-60AC-23A4-D4BC521C58F8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String</a:t>
            </a:r>
            <a:r>
              <a:rPr lang="ko-KR" altLang="en-US" sz="2400" dirty="0">
                <a:latin typeface="+mj-ea"/>
                <a:ea typeface="+mj-ea"/>
              </a:rPr>
              <a:t>형을 </a:t>
            </a:r>
            <a:r>
              <a:rPr lang="en-US" altLang="ko-KR" sz="2400" dirty="0">
                <a:latin typeface="+mj-ea"/>
                <a:ea typeface="+mj-ea"/>
              </a:rPr>
              <a:t>Int</a:t>
            </a:r>
            <a:r>
              <a:rPr lang="ko-KR" altLang="en-US" sz="2400" dirty="0">
                <a:latin typeface="+mj-ea"/>
                <a:ea typeface="+mj-ea"/>
              </a:rPr>
              <a:t>로 변환하는 과정</a:t>
            </a:r>
          </a:p>
        </p:txBody>
      </p:sp>
    </p:spTree>
    <p:extLst>
      <p:ext uri="{BB962C8B-B14F-4D97-AF65-F5344CB8AC3E}">
        <p14:creationId xmlns:p14="http://schemas.microsoft.com/office/powerpoint/2010/main" val="67215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64364"/>
            <a:ext cx="11584525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9568" y="2265216"/>
            <a:ext cx="4941130" cy="3520441"/>
          </a:xfrm>
        </p:spPr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 부분에 </a:t>
            </a:r>
            <a:r>
              <a:rPr lang="en-US" altLang="ko-KR" dirty="0"/>
              <a:t>s = “-432”</a:t>
            </a:r>
            <a:r>
              <a:rPr lang="ko-KR" altLang="en-US" dirty="0"/>
              <a:t>를 대입해 보겠습니다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s.charAt</a:t>
            </a:r>
            <a:r>
              <a:rPr lang="en-US" altLang="ko-KR" dirty="0"/>
              <a:t>(0) </a:t>
            </a:r>
            <a:r>
              <a:rPr lang="ko-KR" altLang="en-US" dirty="0"/>
              <a:t>부분에서 </a:t>
            </a:r>
            <a:r>
              <a:rPr lang="en-US" altLang="ko-KR" dirty="0"/>
              <a:t>1</a:t>
            </a:r>
            <a:r>
              <a:rPr lang="ko-KR" altLang="en-US" dirty="0"/>
              <a:t>이 나오게 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digit</a:t>
            </a:r>
            <a:r>
              <a:rPr lang="ko-KR" altLang="en-US" dirty="0"/>
              <a:t>은 </a:t>
            </a:r>
            <a:r>
              <a:rPr lang="en-US" altLang="ko-KR" dirty="0" err="1"/>
              <a:t>s.char</a:t>
            </a:r>
            <a:r>
              <a:rPr lang="en-US" altLang="ko-KR" dirty="0"/>
              <a:t>(1)-’0’</a:t>
            </a:r>
            <a:r>
              <a:rPr lang="ko-KR" altLang="en-US" dirty="0"/>
              <a:t>이 되어 </a:t>
            </a:r>
            <a:r>
              <a:rPr lang="en-US" altLang="ko-KR" dirty="0"/>
              <a:t>‘4’-’0’</a:t>
            </a:r>
            <a:r>
              <a:rPr lang="ko-KR" altLang="en-US" dirty="0"/>
              <a:t>이 되어 </a:t>
            </a:r>
            <a:r>
              <a:rPr lang="en-US" altLang="ko-KR" dirty="0"/>
              <a:t>4</a:t>
            </a:r>
            <a:r>
              <a:rPr lang="ko-KR" altLang="en-US" dirty="0"/>
              <a:t>가 나옵니다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result = 0 *10 +4 </a:t>
            </a:r>
            <a:r>
              <a:rPr lang="ko-KR" altLang="en-US" dirty="0"/>
              <a:t>해주면 </a:t>
            </a:r>
            <a:r>
              <a:rPr lang="en-US" altLang="ko-KR" dirty="0"/>
              <a:t>result = 4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 과정을 반복해주면 </a:t>
            </a:r>
            <a:r>
              <a:rPr lang="en-US" altLang="ko-KR" dirty="0"/>
              <a:t>432</a:t>
            </a:r>
            <a:r>
              <a:rPr lang="ko-KR" altLang="en-US" dirty="0"/>
              <a:t>가 되는 데 마지막에 </a:t>
            </a:r>
            <a:r>
              <a:rPr lang="en-US" altLang="ko-KR" dirty="0" err="1"/>
              <a:t>s.charAt</a:t>
            </a:r>
            <a:r>
              <a:rPr lang="en-US" altLang="ko-KR" dirty="0"/>
              <a:t>(0)</a:t>
            </a:r>
            <a:r>
              <a:rPr lang="ko-KR" altLang="en-US" dirty="0"/>
              <a:t>이 </a:t>
            </a:r>
            <a:r>
              <a:rPr lang="en-US" altLang="ko-KR" dirty="0"/>
              <a:t>–</a:t>
            </a:r>
            <a:r>
              <a:rPr lang="ko-KR" altLang="en-US" dirty="0"/>
              <a:t>인지 아니었는지 확인하는 과정을 통해 양수</a:t>
            </a:r>
            <a:r>
              <a:rPr lang="en-US" altLang="ko-KR" dirty="0"/>
              <a:t>,</a:t>
            </a:r>
            <a:r>
              <a:rPr lang="ko-KR" altLang="en-US" dirty="0"/>
              <a:t>음수인지를 판단하게 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s.charAt</a:t>
            </a:r>
            <a:r>
              <a:rPr lang="en-US" altLang="ko-KR" dirty="0"/>
              <a:t>(0)</a:t>
            </a:r>
            <a:r>
              <a:rPr lang="ko-KR" altLang="en-US" dirty="0"/>
              <a:t>은 </a:t>
            </a:r>
            <a:r>
              <a:rPr lang="en-US" altLang="ko-KR" dirty="0"/>
              <a:t>–</a:t>
            </a:r>
            <a:r>
              <a:rPr lang="ko-KR" altLang="en-US" dirty="0"/>
              <a:t>이기 때문에 </a:t>
            </a:r>
            <a:r>
              <a:rPr lang="en-US" altLang="ko-KR" dirty="0"/>
              <a:t>-432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42ADE3-3A7F-27DB-BBEC-314FB24F3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79" y="2427315"/>
            <a:ext cx="5302921" cy="1452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37C55-D56F-E036-2393-7D501BBFE536}"/>
              </a:ext>
            </a:extLst>
          </p:cNvPr>
          <p:cNvSpPr txBox="1"/>
          <p:nvPr/>
        </p:nvSpPr>
        <p:spPr>
          <a:xfrm>
            <a:off x="955964" y="2776451"/>
            <a:ext cx="4854632" cy="955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FFAAB02-0C4B-F261-A695-20576757C4D9}"/>
              </a:ext>
            </a:extLst>
          </p:cNvPr>
          <p:cNvCxnSpPr>
            <a:cxnSpLocks/>
          </p:cNvCxnSpPr>
          <p:nvPr/>
        </p:nvCxnSpPr>
        <p:spPr>
          <a:xfrm>
            <a:off x="5810596" y="3079864"/>
            <a:ext cx="11311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B18CE7-524D-9A40-D237-BFB5194B60C2}"/>
              </a:ext>
            </a:extLst>
          </p:cNvPr>
          <p:cNvSpPr txBox="1"/>
          <p:nvPr/>
        </p:nvSpPr>
        <p:spPr>
          <a:xfrm>
            <a:off x="1779523" y="4227190"/>
            <a:ext cx="353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&lt;String</a:t>
            </a:r>
            <a:r>
              <a:rPr lang="ko-KR" altLang="en-US" dirty="0"/>
              <a:t>을 </a:t>
            </a:r>
            <a:r>
              <a:rPr lang="en-US" altLang="ko-KR" dirty="0"/>
              <a:t>Int</a:t>
            </a:r>
            <a:r>
              <a:rPr lang="ko-KR" altLang="en-US" dirty="0"/>
              <a:t>으로 변환하는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3BE6E-75AA-3E08-45CB-A0D976C95296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2-2 String</a:t>
            </a:r>
            <a:r>
              <a:rPr lang="ko-KR" altLang="en-US" sz="2400" dirty="0">
                <a:latin typeface="+mj-ea"/>
                <a:ea typeface="+mj-ea"/>
              </a:rPr>
              <a:t>형을 </a:t>
            </a:r>
            <a:r>
              <a:rPr lang="en-US" altLang="ko-KR" sz="2400" dirty="0">
                <a:latin typeface="+mj-ea"/>
                <a:ea typeface="+mj-ea"/>
              </a:rPr>
              <a:t>Int</a:t>
            </a:r>
            <a:r>
              <a:rPr lang="ko-KR" altLang="en-US" sz="2400" dirty="0">
                <a:latin typeface="+mj-ea"/>
                <a:ea typeface="+mj-ea"/>
              </a:rPr>
              <a:t>로 변환하는 과정</a:t>
            </a:r>
          </a:p>
        </p:txBody>
      </p:sp>
    </p:spTree>
    <p:extLst>
      <p:ext uri="{BB962C8B-B14F-4D97-AF65-F5344CB8AC3E}">
        <p14:creationId xmlns:p14="http://schemas.microsoft.com/office/powerpoint/2010/main" val="378983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 useBgFill="1">
        <p:nvSpPr>
          <p:cNvPr id="108" name="직사각형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직선 연결선(S)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(S)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(S)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10" name="그림 개체 틀 9" descr="테이블에 있는 노트북 및 노트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83000"/>
              </a:lnSpc>
            </a:pPr>
            <a:r>
              <a:rPr lang="ko-KR" altLang="en-US" sz="4400" cap="all" spc="-100" dirty="0"/>
              <a:t>감사합니다</a:t>
            </a:r>
            <a:r>
              <a:rPr lang="en-US" altLang="ko-KR" sz="4400" cap="all" spc="-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작업하는 사람 그룹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57E92-7141-C228-B668-D3292EB117FD}"/>
              </a:ext>
            </a:extLst>
          </p:cNvPr>
          <p:cNvSpPr txBox="1"/>
          <p:nvPr/>
        </p:nvSpPr>
        <p:spPr>
          <a:xfrm>
            <a:off x="374073" y="2319251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1. </a:t>
            </a:r>
            <a:r>
              <a:rPr lang="ko-KR" altLang="en-US" sz="5400" dirty="0"/>
              <a:t>사전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9C7BA-554A-86E4-D2D2-867DEAB613B0}"/>
              </a:ext>
            </a:extLst>
          </p:cNvPr>
          <p:cNvSpPr txBox="1"/>
          <p:nvPr/>
        </p:nvSpPr>
        <p:spPr>
          <a:xfrm>
            <a:off x="374073" y="3682815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2. </a:t>
            </a:r>
            <a:r>
              <a:rPr lang="ko-KR" altLang="en-US" sz="54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직사각형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6" name="그림 개체 틀 5" descr="젊은 남성이 글쓰기 중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ko-KR" altLang="en-US" sz="4800" dirty="0"/>
              <a:t>사전 지식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String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Int</a:t>
            </a:r>
            <a:r>
              <a:rPr lang="ko-KR" altLang="en-US" dirty="0">
                <a:solidFill>
                  <a:schemeClr val="tx1"/>
                </a:solidFill>
              </a:rPr>
              <a:t>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 String </a:t>
            </a:r>
            <a:r>
              <a:rPr lang="ko-KR" altLang="en-US" dirty="0"/>
              <a:t>형은 배열로 저장되며  </a:t>
            </a:r>
            <a:r>
              <a:rPr lang="en-US" altLang="ko-KR" dirty="0"/>
              <a:t>Int</a:t>
            </a:r>
            <a:r>
              <a:rPr lang="ko-KR" altLang="en-US" dirty="0"/>
              <a:t>형은 </a:t>
            </a:r>
            <a:r>
              <a:rPr lang="en-US" altLang="ko-KR" dirty="0"/>
              <a:t>4byte</a:t>
            </a:r>
            <a:r>
              <a:rPr lang="ko-KR" altLang="en-US" dirty="0"/>
              <a:t>에 저장됩니다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String </a:t>
            </a:r>
            <a:r>
              <a:rPr lang="ko-KR" altLang="en-US" dirty="0"/>
              <a:t>형에서 각 문자들은 </a:t>
            </a:r>
            <a:r>
              <a:rPr lang="en-US" altLang="ko-KR" dirty="0"/>
              <a:t>char</a:t>
            </a:r>
            <a:r>
              <a:rPr lang="ko-KR" altLang="en-US" dirty="0"/>
              <a:t>형으로 </a:t>
            </a:r>
            <a:r>
              <a:rPr lang="ko-KR" altLang="en-US" dirty="0" err="1"/>
              <a:t>문자형입니다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‘4’</a:t>
            </a:r>
            <a:r>
              <a:rPr lang="ko-KR" altLang="en-US" dirty="0"/>
              <a:t>는 </a:t>
            </a:r>
            <a:r>
              <a:rPr lang="ko-KR" altLang="en-US" dirty="0" err="1"/>
              <a:t>문자형이고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는 </a:t>
            </a:r>
            <a:r>
              <a:rPr lang="en-US" altLang="ko-KR" dirty="0"/>
              <a:t>int</a:t>
            </a:r>
            <a:r>
              <a:rPr lang="ko-KR" altLang="en-US" dirty="0"/>
              <a:t>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char(4+’0’)</a:t>
            </a:r>
            <a:r>
              <a:rPr lang="ko-KR" altLang="en-US" dirty="0"/>
              <a:t>하면 </a:t>
            </a:r>
            <a:r>
              <a:rPr lang="en-US" altLang="ko-KR" dirty="0"/>
              <a:t>‘4’</a:t>
            </a:r>
            <a:r>
              <a:rPr lang="ko-KR" altLang="en-US" dirty="0"/>
              <a:t>이 되고 </a:t>
            </a:r>
            <a:r>
              <a:rPr lang="en-US" altLang="ko-KR" dirty="0"/>
              <a:t>‘4’-’0’</a:t>
            </a:r>
            <a:r>
              <a:rPr lang="ko-KR" altLang="en-US" dirty="0"/>
              <a:t>하면</a:t>
            </a:r>
            <a:r>
              <a:rPr lang="en-US" altLang="ko-KR" dirty="0"/>
              <a:t> 4</a:t>
            </a:r>
            <a:r>
              <a:rPr lang="ko-KR" altLang="en-US" dirty="0"/>
              <a:t>가 되는데 이는 아스키코드와 관련이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2AF730-0C41-BA59-F8C1-89879672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41" y="4112893"/>
            <a:ext cx="4083800" cy="173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136366-A5E3-DF6E-EC3D-FED36B9008E6}"/>
              </a:ext>
            </a:extLst>
          </p:cNvPr>
          <p:cNvSpPr txBox="1"/>
          <p:nvPr/>
        </p:nvSpPr>
        <p:spPr>
          <a:xfrm>
            <a:off x="3150524" y="5894071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&lt;String </a:t>
            </a:r>
            <a:r>
              <a:rPr lang="ko-KR" altLang="en-US" dirty="0"/>
              <a:t>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F781D6-2E78-B2AD-D280-9E203B9B1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85" y="1859800"/>
            <a:ext cx="38576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CBC8C-2783-7F99-02FE-714C178E4863}"/>
              </a:ext>
            </a:extLst>
          </p:cNvPr>
          <p:cNvSpPr txBox="1"/>
          <p:nvPr/>
        </p:nvSpPr>
        <p:spPr>
          <a:xfrm>
            <a:off x="2951018" y="3200400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&lt;Int</a:t>
            </a:r>
            <a:r>
              <a:rPr lang="ko-KR" altLang="en-US" dirty="0"/>
              <a:t>형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노트북으로 무언가를 보여주는 남자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777E3F3-B061-E2D2-5356-86085C1EB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927" y="1661350"/>
            <a:ext cx="4777047" cy="4190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6610003" y="3237190"/>
            <a:ext cx="4366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</a:t>
            </a:r>
            <a:r>
              <a:rPr lang="en-US" altLang="ko-KR" dirty="0"/>
              <a:t>int</a:t>
            </a:r>
            <a:r>
              <a:rPr lang="ko-KR" altLang="en-US" dirty="0"/>
              <a:t>형을 </a:t>
            </a:r>
            <a:r>
              <a:rPr lang="en-US" altLang="ko-KR" dirty="0"/>
              <a:t>String</a:t>
            </a:r>
            <a:r>
              <a:rPr lang="ko-KR" altLang="en-US" dirty="0"/>
              <a:t>형으로 바꾸는 </a:t>
            </a:r>
            <a:r>
              <a:rPr lang="en-US" altLang="ko-KR" dirty="0"/>
              <a:t>String</a:t>
            </a:r>
            <a:r>
              <a:rPr lang="ko-KR" altLang="en-US" dirty="0"/>
              <a:t>형을 </a:t>
            </a:r>
            <a:r>
              <a:rPr lang="en-US" altLang="ko-KR" dirty="0"/>
              <a:t>Int</a:t>
            </a:r>
            <a:r>
              <a:rPr lang="ko-KR" altLang="en-US" dirty="0"/>
              <a:t>형으로 바꾸는 코드가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50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24E7F99-A546-C96B-2DD2-038BC7A6D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1652658"/>
            <a:ext cx="5029200" cy="4138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59BD7-94BB-F324-5305-018DBFB40AD7}"/>
              </a:ext>
            </a:extLst>
          </p:cNvPr>
          <p:cNvSpPr txBox="1"/>
          <p:nvPr/>
        </p:nvSpPr>
        <p:spPr>
          <a:xfrm>
            <a:off x="1130531" y="1878676"/>
            <a:ext cx="4630189" cy="1039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F415B-CAB4-743D-56FA-FC92EEFFCBC0}"/>
              </a:ext>
            </a:extLst>
          </p:cNvPr>
          <p:cNvSpPr txBox="1"/>
          <p:nvPr/>
        </p:nvSpPr>
        <p:spPr>
          <a:xfrm>
            <a:off x="7319035" y="1745671"/>
            <a:ext cx="374243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</a:t>
            </a:r>
            <a:r>
              <a:rPr lang="en-US" altLang="ko-KR" dirty="0" err="1"/>
              <a:t>isNagative</a:t>
            </a:r>
            <a:r>
              <a:rPr lang="ko-KR" altLang="en-US" dirty="0"/>
              <a:t>변수를 생성하여  </a:t>
            </a:r>
            <a:r>
              <a:rPr lang="en-US" altLang="ko-KR" dirty="0"/>
              <a:t>int</a:t>
            </a:r>
            <a:r>
              <a:rPr lang="ko-KR" altLang="en-US" dirty="0"/>
              <a:t>형 변수가 들어왔을 때 양수인지 음수판단을 한 후 </a:t>
            </a:r>
            <a:r>
              <a:rPr lang="en-US" altLang="ko-KR" dirty="0" err="1"/>
              <a:t>isNagative</a:t>
            </a:r>
            <a:r>
              <a:rPr lang="ko-KR" altLang="en-US" dirty="0"/>
              <a:t>변수를</a:t>
            </a:r>
            <a:r>
              <a:rPr lang="en-US" altLang="ko-KR" dirty="0"/>
              <a:t> true or false</a:t>
            </a:r>
            <a:r>
              <a:rPr lang="ko-KR" altLang="en-US" dirty="0"/>
              <a:t>로 저장하는 부분입니다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6C1BB7-1B4F-827E-2BF1-5225FC3BDF7E}"/>
              </a:ext>
            </a:extLst>
          </p:cNvPr>
          <p:cNvCxnSpPr>
            <a:stCxn id="8" idx="3"/>
          </p:cNvCxnSpPr>
          <p:nvPr/>
        </p:nvCxnSpPr>
        <p:spPr>
          <a:xfrm flipV="1">
            <a:off x="5760720" y="2398221"/>
            <a:ext cx="142978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E08FE1-4DDB-A7CD-8782-45DBF3C9DFBF}"/>
              </a:ext>
            </a:extLst>
          </p:cNvPr>
          <p:cNvSpPr txBox="1"/>
          <p:nvPr/>
        </p:nvSpPr>
        <p:spPr>
          <a:xfrm>
            <a:off x="1753985" y="5926975"/>
            <a:ext cx="353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&lt;Int</a:t>
            </a:r>
            <a:r>
              <a:rPr lang="ko-KR" altLang="en-US" dirty="0"/>
              <a:t>를 </a:t>
            </a:r>
            <a:r>
              <a:rPr lang="en-US" altLang="ko-KR" dirty="0"/>
              <a:t>String</a:t>
            </a:r>
            <a:r>
              <a:rPr lang="ko-KR" altLang="en-US" dirty="0"/>
              <a:t>으로 변환하는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10276-6B1F-D92D-2BF6-306B0747D656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2-1 Int</a:t>
            </a:r>
            <a:r>
              <a:rPr lang="ko-KR" altLang="en-US" sz="2400" dirty="0">
                <a:latin typeface="+mj-ea"/>
                <a:ea typeface="+mj-ea"/>
              </a:rPr>
              <a:t>형을 </a:t>
            </a:r>
            <a:r>
              <a:rPr lang="en-US" altLang="ko-KR" sz="2400" dirty="0">
                <a:latin typeface="+mj-ea"/>
                <a:ea typeface="+mj-ea"/>
              </a:rPr>
              <a:t>String</a:t>
            </a:r>
            <a:r>
              <a:rPr lang="ko-KR" altLang="en-US" sz="2400" dirty="0">
                <a:latin typeface="+mj-ea"/>
                <a:ea typeface="+mj-ea"/>
              </a:rPr>
              <a:t>으로 변환하는 과정</a:t>
            </a:r>
          </a:p>
        </p:txBody>
      </p:sp>
      <p:sp>
        <p:nvSpPr>
          <p:cNvPr id="16" name="제목 2">
            <a:extLst>
              <a:ext uri="{FF2B5EF4-FFF2-40B4-BE49-F238E27FC236}">
                <a16:creationId xmlns:a16="http://schemas.microsoft.com/office/drawing/2014/main" id="{82552231-AE03-F556-5686-4D8F9F0B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327169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24E7F99-A546-C96B-2DD2-038BC7A6D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1652658"/>
            <a:ext cx="5029200" cy="4138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59BD7-94BB-F324-5305-018DBFB40AD7}"/>
              </a:ext>
            </a:extLst>
          </p:cNvPr>
          <p:cNvSpPr txBox="1"/>
          <p:nvPr/>
        </p:nvSpPr>
        <p:spPr>
          <a:xfrm>
            <a:off x="1100052" y="2967643"/>
            <a:ext cx="4785359" cy="1305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F415B-CAB4-743D-56FA-FC92EEFFCBC0}"/>
              </a:ext>
            </a:extLst>
          </p:cNvPr>
          <p:cNvSpPr txBox="1"/>
          <p:nvPr/>
        </p:nvSpPr>
        <p:spPr>
          <a:xfrm>
            <a:off x="7290794" y="2967643"/>
            <a:ext cx="374243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 코드는 </a:t>
            </a:r>
            <a:r>
              <a:rPr lang="en-US" altLang="ko-KR" dirty="0"/>
              <a:t>String s</a:t>
            </a:r>
            <a:r>
              <a:rPr lang="ko-KR" altLang="en-US" dirty="0"/>
              <a:t>를 생성하고 </a:t>
            </a:r>
            <a:r>
              <a:rPr lang="en-US" altLang="ko-KR" dirty="0"/>
              <a:t>s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변수를 나머지 연산자를 이용하여 나머지를 구한 후 절대 값을 취한 후 </a:t>
            </a:r>
            <a:r>
              <a:rPr lang="en-US" altLang="ko-KR" dirty="0"/>
              <a:t>+’0’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하여 문자형으로 만들어 준 후 </a:t>
            </a:r>
            <a:r>
              <a:rPr lang="en-US" altLang="ko-KR" dirty="0"/>
              <a:t>s</a:t>
            </a:r>
            <a:r>
              <a:rPr lang="ko-KR" altLang="en-US" dirty="0"/>
              <a:t>문자열에 추가하는 과정입니다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6C1BB7-1B4F-827E-2BF1-5225FC3BDF7E}"/>
              </a:ext>
            </a:extLst>
          </p:cNvPr>
          <p:cNvCxnSpPr>
            <a:cxnSpLocks/>
          </p:cNvCxnSpPr>
          <p:nvPr/>
        </p:nvCxnSpPr>
        <p:spPr>
          <a:xfrm>
            <a:off x="5885411" y="3653444"/>
            <a:ext cx="13134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61B27A-52B2-DF6C-CC10-AE0FEB808A7C}"/>
              </a:ext>
            </a:extLst>
          </p:cNvPr>
          <p:cNvSpPr txBox="1"/>
          <p:nvPr/>
        </p:nvSpPr>
        <p:spPr>
          <a:xfrm>
            <a:off x="1753985" y="5926975"/>
            <a:ext cx="353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&lt;Int</a:t>
            </a:r>
            <a:r>
              <a:rPr lang="ko-KR" altLang="en-US" dirty="0"/>
              <a:t>를 </a:t>
            </a:r>
            <a:r>
              <a:rPr lang="en-US" altLang="ko-KR" dirty="0"/>
              <a:t>String</a:t>
            </a:r>
            <a:r>
              <a:rPr lang="ko-KR" altLang="en-US" dirty="0"/>
              <a:t>으로 변환하는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A0807-C1CB-8FD3-C660-0A2CB98047C5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2-1 Int</a:t>
            </a:r>
            <a:r>
              <a:rPr lang="ko-KR" altLang="en-US" sz="2400" dirty="0">
                <a:latin typeface="+mj-ea"/>
                <a:ea typeface="+mj-ea"/>
              </a:rPr>
              <a:t>형을 </a:t>
            </a:r>
            <a:r>
              <a:rPr lang="en-US" altLang="ko-KR" sz="2400" dirty="0">
                <a:latin typeface="+mj-ea"/>
                <a:ea typeface="+mj-ea"/>
              </a:rPr>
              <a:t>String</a:t>
            </a:r>
            <a:r>
              <a:rPr lang="ko-KR" altLang="en-US" sz="2400" dirty="0">
                <a:latin typeface="+mj-ea"/>
                <a:ea typeface="+mj-ea"/>
              </a:rPr>
              <a:t>으로 변환하는 과정</a:t>
            </a:r>
          </a:p>
        </p:txBody>
      </p:sp>
    </p:spTree>
    <p:extLst>
      <p:ext uri="{BB962C8B-B14F-4D97-AF65-F5344CB8AC3E}">
        <p14:creationId xmlns:p14="http://schemas.microsoft.com/office/powerpoint/2010/main" val="23821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0229B0A-C4D0-340F-1CF0-2D9D24C15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167" y="2211186"/>
            <a:ext cx="8885661" cy="30310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4F66F8-1E7A-2C18-B323-6A5CB64263A8}"/>
              </a:ext>
            </a:extLst>
          </p:cNvPr>
          <p:cNvSpPr txBox="1"/>
          <p:nvPr/>
        </p:nvSpPr>
        <p:spPr>
          <a:xfrm>
            <a:off x="3931920" y="5494713"/>
            <a:ext cx="537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Math.abs</a:t>
            </a:r>
            <a:r>
              <a:rPr lang="ko-KR" altLang="en-US" dirty="0"/>
              <a:t>를 해줘야 하는 이유는 </a:t>
            </a:r>
            <a:r>
              <a:rPr lang="en-US" altLang="ko-KR" dirty="0"/>
              <a:t>%</a:t>
            </a:r>
            <a:r>
              <a:rPr lang="ko-KR" altLang="en-US" dirty="0"/>
              <a:t>했을 때 음수 값도 나오기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F95DB-A736-9F55-3AEE-6FC4DEBCBD63}"/>
              </a:ext>
            </a:extLst>
          </p:cNvPr>
          <p:cNvSpPr txBox="1"/>
          <p:nvPr/>
        </p:nvSpPr>
        <p:spPr>
          <a:xfrm>
            <a:off x="6549785" y="859387"/>
            <a:ext cx="545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2-1 Int</a:t>
            </a:r>
            <a:r>
              <a:rPr lang="ko-KR" altLang="en-US" sz="2400" dirty="0">
                <a:latin typeface="+mj-ea"/>
                <a:ea typeface="+mj-ea"/>
              </a:rPr>
              <a:t>형을 </a:t>
            </a:r>
            <a:r>
              <a:rPr lang="en-US" altLang="ko-KR" sz="2400" dirty="0">
                <a:latin typeface="+mj-ea"/>
                <a:ea typeface="+mj-ea"/>
              </a:rPr>
              <a:t>String</a:t>
            </a:r>
            <a:r>
              <a:rPr lang="ko-KR" altLang="en-US" sz="2400" dirty="0">
                <a:latin typeface="+mj-ea"/>
                <a:ea typeface="+mj-ea"/>
              </a:rPr>
              <a:t>으로 변환하는 과정</a:t>
            </a:r>
          </a:p>
        </p:txBody>
      </p:sp>
    </p:spTree>
    <p:extLst>
      <p:ext uri="{BB962C8B-B14F-4D97-AF65-F5344CB8AC3E}">
        <p14:creationId xmlns:p14="http://schemas.microsoft.com/office/powerpoint/2010/main" val="1403539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35519_TF89747358_Win32" id="{1DFC39E9-F28B-4BC9-A506-1E86572F64EC}" vid="{03E0EB42-CB88-4388-BBC0-745FB62325F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과정 프레젠테이션</Template>
  <TotalTime>94</TotalTime>
  <Words>594</Words>
  <Application>Microsoft Office PowerPoint</Application>
  <PresentationFormat>와이드스크린</PresentationFormat>
  <Paragraphs>71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Garamond</vt:lpstr>
      <vt:lpstr>SavonVTI</vt:lpstr>
      <vt:lpstr>고급문제해결</vt:lpstr>
      <vt:lpstr>목차</vt:lpstr>
      <vt:lpstr>사전 지식</vt:lpstr>
      <vt:lpstr>String과 Int형</vt:lpstr>
      <vt:lpstr>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2. 문제 풀이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고급문제해결</dc:title>
  <dc:creator>김기훈</dc:creator>
  <cp:lastModifiedBy>김기훈</cp:lastModifiedBy>
  <cp:revision>9</cp:revision>
  <dcterms:created xsi:type="dcterms:W3CDTF">2023-03-16T04:42:59Z</dcterms:created>
  <dcterms:modified xsi:type="dcterms:W3CDTF">2023-03-16T13:59:41Z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