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0" r:id="rId4"/>
    <p:sldId id="319" r:id="rId5"/>
    <p:sldId id="308" r:id="rId6"/>
    <p:sldId id="304" r:id="rId7"/>
    <p:sldId id="321" r:id="rId8"/>
    <p:sldId id="322" r:id="rId9"/>
    <p:sldId id="320" r:id="rId10"/>
    <p:sldId id="323" r:id="rId11"/>
    <p:sldId id="325" r:id="rId12"/>
    <p:sldId id="324" r:id="rId13"/>
    <p:sldId id="306" r:id="rId14"/>
    <p:sldId id="307" r:id="rId15"/>
    <p:sldId id="326" r:id="rId16"/>
    <p:sldId id="328" r:id="rId17"/>
    <p:sldId id="309" r:id="rId18"/>
    <p:sldId id="329" r:id="rId19"/>
    <p:sldId id="271" r:id="rId20"/>
    <p:sldId id="267" r:id="rId21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>
    <p:extLst>
      <p:ext uri="{19B8F6BF-5375-455C-9EA6-DF929625EA0E}">
        <p15:presenceInfo xmlns:p15="http://schemas.microsoft.com/office/powerpoint/2012/main" userId="3c5267573338e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03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7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9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5980" y="3856870"/>
            <a:ext cx="6672040" cy="24658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&lt;</a:t>
            </a:r>
            <a:r>
              <a:rPr lang="ko-KR" altLang="en-US" sz="3600" b="1"/>
              <a:t>문제 </a:t>
            </a:r>
            <a:r>
              <a:rPr lang="en-US" altLang="ko-KR" sz="3600" b="1"/>
              <a:t>9.2&gt;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이진 트리가 대칭인지 알아보기</a:t>
            </a:r>
            <a:endParaRPr lang="en-US" altLang="ko-KR" sz="3600" b="1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Iteration #1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31C97-3618-C371-2583-AA998D28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98" y="1907952"/>
            <a:ext cx="8229600" cy="54646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핵심 </a:t>
            </a:r>
            <a:r>
              <a:rPr lang="en-US" altLang="ko-KR"/>
              <a:t>Idea: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Binary Tree -&gt; FBT</a:t>
            </a:r>
            <a:r>
              <a:rPr lang="ko-KR" altLang="en-US"/>
              <a:t>로 변형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각 </a:t>
            </a:r>
            <a:r>
              <a:rPr lang="en-US" altLang="ko-KR"/>
              <a:t>Level </a:t>
            </a:r>
            <a:r>
              <a:rPr lang="ko-KR" altLang="en-US"/>
              <a:t>단위로 </a:t>
            </a:r>
            <a:r>
              <a:rPr lang="en-US" altLang="ko-KR"/>
              <a:t>List</a:t>
            </a:r>
            <a:r>
              <a:rPr lang="ko-KR" altLang="en-US"/>
              <a:t>를 만들어 보아서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해당 </a:t>
            </a:r>
            <a:r>
              <a:rPr lang="en-US" altLang="ko-KR"/>
              <a:t>Level</a:t>
            </a:r>
            <a:r>
              <a:rPr lang="ko-KR" altLang="en-US"/>
              <a:t>에 해당하는 값이 </a:t>
            </a:r>
            <a:r>
              <a:rPr lang="en-US" altLang="ko-KR"/>
              <a:t>palindrome</a:t>
            </a:r>
            <a:r>
              <a:rPr lang="ko-KR" altLang="en-US"/>
              <a:t>인지 확인하기</a:t>
            </a:r>
            <a:endParaRPr lang="en-US" altLang="ko-KR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A4E044-5C05-7B14-3B81-3F095C0386D1}"/>
              </a:ext>
            </a:extLst>
          </p:cNvPr>
          <p:cNvGrpSpPr/>
          <p:nvPr/>
        </p:nvGrpSpPr>
        <p:grpSpPr>
          <a:xfrm>
            <a:off x="5086402" y="4500240"/>
            <a:ext cx="3600398" cy="2296360"/>
            <a:chOff x="697118" y="2712812"/>
            <a:chExt cx="8004301" cy="380617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FBB48A0-D24F-EFE6-183D-C2C04436B943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20C4023-3E56-83C9-A873-F33DA6581D15}"/>
                </a:ext>
              </a:extLst>
            </p:cNvPr>
            <p:cNvCxnSpPr>
              <a:cxnSpLocks/>
              <a:stCxn id="6" idx="3"/>
              <a:endCxn id="13" idx="0"/>
            </p:cNvCxnSpPr>
            <p:nvPr/>
          </p:nvCxnSpPr>
          <p:spPr>
            <a:xfrm flipH="1">
              <a:off x="2147359" y="3582025"/>
              <a:ext cx="2098982" cy="24783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4B1EC8A-6C9B-D235-CEE1-AC0FAFCF1B0C}"/>
                </a:ext>
              </a:extLst>
            </p:cNvPr>
            <p:cNvCxnSpPr>
              <a:cxnSpLocks/>
              <a:stCxn id="6" idx="5"/>
              <a:endCxn id="18" idx="0"/>
            </p:cNvCxnSpPr>
            <p:nvPr/>
          </p:nvCxnSpPr>
          <p:spPr>
            <a:xfrm>
              <a:off x="4933699" y="3582025"/>
              <a:ext cx="2426436" cy="3443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1FEC342-B480-81D7-0D8C-3138225ACD21}"/>
                </a:ext>
              </a:extLst>
            </p:cNvPr>
            <p:cNvSpPr/>
            <p:nvPr/>
          </p:nvSpPr>
          <p:spPr>
            <a:xfrm>
              <a:off x="1661323" y="3829863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B92C901-C956-8D87-7172-494298B691D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1183154" y="4691220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27AB3D3-5C7C-B4B4-EA5F-8D0F024B94C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2491038" y="4699076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9F5499-4E22-554A-4E15-C9982646F216}"/>
                </a:ext>
              </a:extLst>
            </p:cNvPr>
            <p:cNvSpPr/>
            <p:nvPr/>
          </p:nvSpPr>
          <p:spPr>
            <a:xfrm>
              <a:off x="697118" y="53892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65EC1DA-1166-A163-6619-D6213159586B}"/>
                </a:ext>
              </a:extLst>
            </p:cNvPr>
            <p:cNvSpPr/>
            <p:nvPr/>
          </p:nvSpPr>
          <p:spPr>
            <a:xfrm>
              <a:off x="2516571" y="54041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b="0" i="0">
                  <a:solidFill>
                    <a:schemeClr val="bg1"/>
                  </a:solidFill>
                  <a:effectLst/>
                  <a:ea typeface="Apple SD Gothic Neo"/>
                </a:rPr>
                <a:t>∅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E623A01-3FC5-B177-4730-9A5394303F84}"/>
                </a:ext>
              </a:extLst>
            </p:cNvPr>
            <p:cNvSpPr/>
            <p:nvPr/>
          </p:nvSpPr>
          <p:spPr>
            <a:xfrm>
              <a:off x="6874099" y="3926328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E57E449-734B-4E65-6549-C8DCA1B9823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395930" y="4787685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92D03D6-C16E-7C00-9DA4-44F5C023D242}"/>
                </a:ext>
              </a:extLst>
            </p:cNvPr>
            <p:cNvCxnSpPr>
              <a:cxnSpLocks/>
              <a:stCxn id="18" idx="5"/>
              <a:endCxn id="22" idx="0"/>
            </p:cNvCxnSpPr>
            <p:nvPr/>
          </p:nvCxnSpPr>
          <p:spPr>
            <a:xfrm>
              <a:off x="7703814" y="4795541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FB9E95F-F3BA-A0F9-E19D-74FEF8302DDC}"/>
                </a:ext>
              </a:extLst>
            </p:cNvPr>
            <p:cNvSpPr/>
            <p:nvPr/>
          </p:nvSpPr>
          <p:spPr>
            <a:xfrm>
              <a:off x="5909894" y="5485744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b="0" i="0">
                  <a:solidFill>
                    <a:schemeClr val="bg1"/>
                  </a:solidFill>
                  <a:effectLst/>
                  <a:ea typeface="Apple SD Gothic Neo"/>
                </a:rPr>
                <a:t>∅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F68189-F045-954F-8A33-B2A3681C5C68}"/>
                </a:ext>
              </a:extLst>
            </p:cNvPr>
            <p:cNvSpPr/>
            <p:nvPr/>
          </p:nvSpPr>
          <p:spPr>
            <a:xfrm>
              <a:off x="7729347" y="5500644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50C755-0357-E974-1922-5EFDBCBC7DB9}"/>
              </a:ext>
            </a:extLst>
          </p:cNvPr>
          <p:cNvGrpSpPr/>
          <p:nvPr/>
        </p:nvGrpSpPr>
        <p:grpSpPr>
          <a:xfrm>
            <a:off x="238578" y="4500240"/>
            <a:ext cx="3412023" cy="2229170"/>
            <a:chOff x="697118" y="2712812"/>
            <a:chExt cx="7585512" cy="369481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4D4C693-93F0-2D61-F41B-A8211D404181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A8BC6BE-1B7B-5F6B-1A1C-3D52CCE9F5E6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2147359" y="3582025"/>
              <a:ext cx="2098982" cy="24783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D901068-13CF-4582-9C30-D0025E7F2DCA}"/>
                </a:ext>
              </a:extLst>
            </p:cNvPr>
            <p:cNvCxnSpPr>
              <a:cxnSpLocks/>
              <a:stCxn id="24" idx="5"/>
              <a:endCxn id="32" idx="0"/>
            </p:cNvCxnSpPr>
            <p:nvPr/>
          </p:nvCxnSpPr>
          <p:spPr>
            <a:xfrm>
              <a:off x="4933699" y="3582025"/>
              <a:ext cx="2426436" cy="3443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D90BA21-E871-C67F-E129-5B18232528AD}"/>
                </a:ext>
              </a:extLst>
            </p:cNvPr>
            <p:cNvSpPr/>
            <p:nvPr/>
          </p:nvSpPr>
          <p:spPr>
            <a:xfrm>
              <a:off x="1661323" y="3829863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36CD21-6094-5440-3815-911D1C6186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1183154" y="4691220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9C9790B-69BB-DA0F-1CC0-54EAED5899B5}"/>
                </a:ext>
              </a:extLst>
            </p:cNvPr>
            <p:cNvSpPr/>
            <p:nvPr/>
          </p:nvSpPr>
          <p:spPr>
            <a:xfrm>
              <a:off x="697118" y="53892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C998EB3-6A88-6797-88EE-DF31AD1D1EF7}"/>
                </a:ext>
              </a:extLst>
            </p:cNvPr>
            <p:cNvSpPr/>
            <p:nvPr/>
          </p:nvSpPr>
          <p:spPr>
            <a:xfrm>
              <a:off x="6874099" y="3926328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74F9CF3-9AFA-2202-B2FA-494B801B62C7}"/>
                </a:ext>
              </a:extLst>
            </p:cNvPr>
            <p:cNvCxnSpPr>
              <a:cxnSpLocks/>
              <a:stCxn id="32" idx="5"/>
              <a:endCxn id="37" idx="0"/>
            </p:cNvCxnSpPr>
            <p:nvPr/>
          </p:nvCxnSpPr>
          <p:spPr>
            <a:xfrm>
              <a:off x="7703816" y="4795541"/>
              <a:ext cx="578814" cy="67918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ED56123C-B5DD-1793-F80F-AA94A65983BD}"/>
              </a:ext>
            </a:extLst>
          </p:cNvPr>
          <p:cNvSpPr/>
          <p:nvPr/>
        </p:nvSpPr>
        <p:spPr>
          <a:xfrm>
            <a:off x="3431978" y="6166572"/>
            <a:ext cx="437246" cy="6143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2247E6E-D40A-D570-2A07-65F161398BC2}"/>
              </a:ext>
            </a:extLst>
          </p:cNvPr>
          <p:cNvSpPr/>
          <p:nvPr/>
        </p:nvSpPr>
        <p:spPr>
          <a:xfrm>
            <a:off x="4211960" y="5280977"/>
            <a:ext cx="650227" cy="82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EB9B94F-15EC-6993-BC27-213C10199594}"/>
              </a:ext>
            </a:extLst>
          </p:cNvPr>
          <p:cNvSpPr/>
          <p:nvPr/>
        </p:nvSpPr>
        <p:spPr>
          <a:xfrm>
            <a:off x="4862187" y="6106744"/>
            <a:ext cx="163720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536FB2DE-057A-66FC-6646-AD244A808DBA}"/>
              </a:ext>
            </a:extLst>
          </p:cNvPr>
          <p:cNvSpPr/>
          <p:nvPr/>
        </p:nvSpPr>
        <p:spPr>
          <a:xfrm rot="10800000">
            <a:off x="8722665" y="6201330"/>
            <a:ext cx="197516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2865A4CE-2177-B546-2C36-0E6D5717B4E2}"/>
              </a:ext>
            </a:extLst>
          </p:cNvPr>
          <p:cNvSpPr/>
          <p:nvPr/>
        </p:nvSpPr>
        <p:spPr>
          <a:xfrm>
            <a:off x="5279921" y="5159061"/>
            <a:ext cx="163720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27A61D29-C84B-DEFF-941B-4C21D80D81CD}"/>
              </a:ext>
            </a:extLst>
          </p:cNvPr>
          <p:cNvSpPr/>
          <p:nvPr/>
        </p:nvSpPr>
        <p:spPr>
          <a:xfrm rot="10800000">
            <a:off x="8395693" y="5232383"/>
            <a:ext cx="197516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중괄호 43">
            <a:extLst>
              <a:ext uri="{FF2B5EF4-FFF2-40B4-BE49-F238E27FC236}">
                <a16:creationId xmlns:a16="http://schemas.microsoft.com/office/drawing/2014/main" id="{A5A655F3-9034-F57F-3E88-3B46E824BC45}"/>
              </a:ext>
            </a:extLst>
          </p:cNvPr>
          <p:cNvSpPr/>
          <p:nvPr/>
        </p:nvSpPr>
        <p:spPr>
          <a:xfrm rot="10800000">
            <a:off x="7114841" y="4455252"/>
            <a:ext cx="197516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BDE45817-5CD8-453C-22AB-3DA2F28C794E}"/>
              </a:ext>
            </a:extLst>
          </p:cNvPr>
          <p:cNvSpPr/>
          <p:nvPr/>
        </p:nvSpPr>
        <p:spPr>
          <a:xfrm>
            <a:off x="6312010" y="4449245"/>
            <a:ext cx="197516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9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8F8ED941-0CAA-3658-5E4F-7D0810E6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83590"/>
            <a:ext cx="4893848" cy="321371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3D2F203-4D84-15C8-37FE-55337EE8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723701"/>
            <a:ext cx="4433454" cy="45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2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문제점 </a:t>
            </a:r>
            <a:r>
              <a:rPr lang="en-US" altLang="ko-KR" b="1"/>
              <a:t>– </a:t>
            </a:r>
            <a:r>
              <a:rPr lang="ko-KR" altLang="en-US" b="1"/>
              <a:t>시간 초과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31C97-3618-C371-2583-AA998D28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01" y="1944295"/>
            <a:ext cx="8229600" cy="5464681"/>
          </a:xfrm>
        </p:spPr>
        <p:txBody>
          <a:bodyPr/>
          <a:lstStyle/>
          <a:p>
            <a:r>
              <a:rPr lang="ko-KR" altLang="en-US"/>
              <a:t>시간 초과</a:t>
            </a:r>
            <a:r>
              <a:rPr lang="en-US" altLang="ko-KR"/>
              <a:t>!</a:t>
            </a:r>
          </a:p>
          <a:p>
            <a:r>
              <a:rPr lang="ko-KR" altLang="en-US"/>
              <a:t>왜</a:t>
            </a:r>
            <a:r>
              <a:rPr lang="en-US" altLang="ko-KR"/>
              <a:t> </a:t>
            </a:r>
            <a:r>
              <a:rPr lang="ko-KR" altLang="en-US"/>
              <a:t>시간 초과가 일어날까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 ) Skewed binary tree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719DEA-9B29-627A-745B-71FAACCBEB45}"/>
              </a:ext>
            </a:extLst>
          </p:cNvPr>
          <p:cNvSpPr/>
          <p:nvPr/>
        </p:nvSpPr>
        <p:spPr>
          <a:xfrm>
            <a:off x="4353377" y="3517040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840FCE-EC48-FE1B-8AD8-6BB946C1E2A3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4067944" y="3824236"/>
            <a:ext cx="285433" cy="48621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F651C3FF-A218-D768-4BA2-2CBE96D51B8F}"/>
              </a:ext>
            </a:extLst>
          </p:cNvPr>
          <p:cNvSpPr/>
          <p:nvPr/>
        </p:nvSpPr>
        <p:spPr>
          <a:xfrm>
            <a:off x="3849321" y="4310449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F859192-52F8-87D1-BFF7-74314B232F6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568308" y="4734108"/>
            <a:ext cx="285433" cy="48621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4186662-C8E1-EE5E-EE50-0FE4983A9E65}"/>
              </a:ext>
            </a:extLst>
          </p:cNvPr>
          <p:cNvSpPr/>
          <p:nvPr/>
        </p:nvSpPr>
        <p:spPr>
          <a:xfrm>
            <a:off x="3349685" y="5220321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F5AA76-1EED-DC61-2016-37D212DE13E3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090791" y="5711174"/>
            <a:ext cx="285433" cy="48621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E2601F7-AF5E-8AF5-523A-8026DE752544}"/>
              </a:ext>
            </a:extLst>
          </p:cNvPr>
          <p:cNvSpPr/>
          <p:nvPr/>
        </p:nvSpPr>
        <p:spPr>
          <a:xfrm>
            <a:off x="2872168" y="6197387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BA88D4-FF58-C112-6059-80D960EBD15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270343" y="7327818"/>
            <a:ext cx="218623" cy="31378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72B17A0-5A3E-D987-38DC-5E531B1E3120}"/>
              </a:ext>
            </a:extLst>
          </p:cNvPr>
          <p:cNvSpPr/>
          <p:nvPr/>
        </p:nvSpPr>
        <p:spPr>
          <a:xfrm>
            <a:off x="2051720" y="7641604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CE8A956-C6C4-5CCF-A178-97589BE6084A}"/>
              </a:ext>
            </a:extLst>
          </p:cNvPr>
          <p:cNvSpPr/>
          <p:nvPr/>
        </p:nvSpPr>
        <p:spPr>
          <a:xfrm>
            <a:off x="2488966" y="7102161"/>
            <a:ext cx="1466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5DEC246-D084-67E9-009C-F93F75921A9D}"/>
              </a:ext>
            </a:extLst>
          </p:cNvPr>
          <p:cNvSpPr/>
          <p:nvPr/>
        </p:nvSpPr>
        <p:spPr>
          <a:xfrm>
            <a:off x="2627784" y="6876504"/>
            <a:ext cx="1466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69F15BC-30D1-CC6D-B9B9-13685750FF91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2752929" y="6623232"/>
            <a:ext cx="164186" cy="27436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왼쪽 중괄호 56">
            <a:extLst>
              <a:ext uri="{FF2B5EF4-FFF2-40B4-BE49-F238E27FC236}">
                <a16:creationId xmlns:a16="http://schemas.microsoft.com/office/drawing/2014/main" id="{DBA3B4A4-F6DE-E4C5-3B91-4DDDF216323B}"/>
              </a:ext>
            </a:extLst>
          </p:cNvPr>
          <p:cNvSpPr/>
          <p:nvPr/>
        </p:nvSpPr>
        <p:spPr>
          <a:xfrm>
            <a:off x="1509639" y="3362245"/>
            <a:ext cx="406811" cy="46576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72019-18BB-CE32-8EDB-C47DB75B31F6}"/>
              </a:ext>
            </a:extLst>
          </p:cNvPr>
          <p:cNvSpPr txBox="1"/>
          <p:nvPr/>
        </p:nvSpPr>
        <p:spPr>
          <a:xfrm>
            <a:off x="721672" y="5076304"/>
            <a:ext cx="97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= 20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479738A-BC65-A2FC-E2D8-3F3DC5D738BF}"/>
                  </a:ext>
                </a:extLst>
              </p:cNvPr>
              <p:cNvSpPr txBox="1"/>
              <p:nvPr/>
            </p:nvSpPr>
            <p:spPr>
              <a:xfrm>
                <a:off x="5331349" y="4357685"/>
                <a:ext cx="3168352" cy="179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FBT </a:t>
                </a:r>
                <a:r>
                  <a:rPr lang="ko-KR" altLang="en-US"/>
                  <a:t>노드 개수 </a:t>
                </a:r>
                <a:r>
                  <a:rPr lang="en-US" altLang="ko-KR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altLang="ko-KR" b="0"/>
              </a:p>
              <a:p>
                <a:endParaRPr lang="en-US" altLang="ko-KR"/>
              </a:p>
              <a:p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ko-KR" altLang="en-US"/>
                      <m:t> 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ko-KR" b="0"/>
              </a:p>
              <a:p>
                <a:br>
                  <a:rPr lang="en-US" altLang="ko-KR"/>
                </a:br>
                <a:r>
                  <a:rPr lang="en-US" altLang="ko-KR"/>
                  <a:t>Time Limit Exceeded!</a:t>
                </a:r>
                <a:endParaRPr lang="en-US" altLang="ko-KR" b="0"/>
              </a:p>
              <a:p>
                <a:endParaRPr lang="en-US" altLang="ko-KR" b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479738A-BC65-A2FC-E2D8-3F3DC5D7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49" y="4357685"/>
                <a:ext cx="3168352" cy="1794017"/>
              </a:xfrm>
              <a:prstGeom prst="rect">
                <a:avLst/>
              </a:prstGeom>
              <a:blipFill>
                <a:blip r:embed="rId2"/>
                <a:stretch>
                  <a:fillRect l="-1734" t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67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Iteration #2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DBF18A7-0C75-EC0A-1D05-D39ACF15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5984"/>
            <a:ext cx="8229600" cy="54646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핵심 </a:t>
            </a:r>
            <a:r>
              <a:rPr lang="en-US" altLang="ko-KR"/>
              <a:t>Idea: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Binary Tree =&gt; FBT </a:t>
            </a:r>
            <a:r>
              <a:rPr lang="ko-KR" altLang="en-US"/>
              <a:t>처럼</a:t>
            </a:r>
            <a:r>
              <a:rPr lang="en-US" altLang="ko-KR"/>
              <a:t>, </a:t>
            </a:r>
            <a:r>
              <a:rPr lang="ko-KR" altLang="en-US"/>
              <a:t>그러나 </a:t>
            </a:r>
            <a:r>
              <a:rPr lang="en-US" altLang="ko-KR"/>
              <a:t>Null</a:t>
            </a:r>
            <a:r>
              <a:rPr lang="ko-KR" altLang="en-US"/>
              <a:t>이 아닌 </a:t>
            </a:r>
            <a:r>
              <a:rPr lang="en-US" altLang="ko-KR"/>
              <a:t>Node</a:t>
            </a:r>
            <a:r>
              <a:rPr lang="ko-KR" altLang="en-US"/>
              <a:t>들만</a:t>
            </a:r>
            <a:r>
              <a:rPr lang="en-US" altLang="ko-KR"/>
              <a:t>!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필요한 </a:t>
            </a:r>
            <a:r>
              <a:rPr lang="en-US" altLang="ko-KR"/>
              <a:t>Node</a:t>
            </a:r>
            <a:r>
              <a:rPr lang="ko-KR" altLang="en-US"/>
              <a:t>들만 보되</a:t>
            </a:r>
            <a:r>
              <a:rPr lang="en-US" altLang="ko-KR"/>
              <a:t>, FBT</a:t>
            </a:r>
            <a:r>
              <a:rPr lang="ko-KR" altLang="en-US"/>
              <a:t>기준 몇 번째 노드인지를 계산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몇 번째 노드인지 계산하는 방법은</a:t>
            </a:r>
            <a:r>
              <a:rPr lang="en-US" altLang="ko-KR"/>
              <a:t>, Heap index</a:t>
            </a:r>
            <a:r>
              <a:rPr lang="ko-KR" altLang="en-US"/>
              <a:t>계산할때와 같음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1.</a:t>
            </a:r>
            <a:r>
              <a:rPr lang="ko-KR" altLang="en-US"/>
              <a:t>값 일치</a:t>
            </a:r>
            <a:r>
              <a:rPr lang="en-US" altLang="ko-KR"/>
              <a:t> 2. </a:t>
            </a:r>
            <a:r>
              <a:rPr lang="ko-KR" altLang="en-US"/>
              <a:t>몇 번째 노드인가</a:t>
            </a:r>
            <a:r>
              <a:rPr lang="en-US" altLang="ko-KR"/>
              <a:t>? -&gt; </a:t>
            </a:r>
            <a:r>
              <a:rPr lang="ko-KR" altLang="en-US"/>
              <a:t>대칭성을 사용해서 판단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CD0B49E-405F-85D5-A786-26A0B5D24EC8}"/>
              </a:ext>
            </a:extLst>
          </p:cNvPr>
          <p:cNvGrpSpPr/>
          <p:nvPr/>
        </p:nvGrpSpPr>
        <p:grpSpPr>
          <a:xfrm>
            <a:off x="988828" y="4865026"/>
            <a:ext cx="7164907" cy="3083774"/>
            <a:chOff x="988828" y="4865026"/>
            <a:chExt cx="7164907" cy="30837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15F8183-4C2B-86D3-7F77-CD1A633E6DD2}"/>
                </a:ext>
              </a:extLst>
            </p:cNvPr>
            <p:cNvGrpSpPr/>
            <p:nvPr/>
          </p:nvGrpSpPr>
          <p:grpSpPr>
            <a:xfrm>
              <a:off x="988828" y="4865026"/>
              <a:ext cx="6727444" cy="3083774"/>
              <a:chOff x="697118" y="2712812"/>
              <a:chExt cx="7474411" cy="3694813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BC41E92-D56F-B505-04BC-1E776E47BA00}"/>
                  </a:ext>
                </a:extLst>
              </p:cNvPr>
              <p:cNvSpPr/>
              <p:nvPr/>
            </p:nvSpPr>
            <p:spPr>
              <a:xfrm>
                <a:off x="4103984" y="2712812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5,1 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4896DB-ACAC-732D-0F61-803C11738171}"/>
                  </a:ext>
                </a:extLst>
              </p:cNvPr>
              <p:cNvCxnSpPr>
                <a:cxnSpLocks/>
                <a:stCxn id="15" idx="3"/>
                <a:endCxn id="18" idx="0"/>
              </p:cNvCxnSpPr>
              <p:nvPr/>
            </p:nvCxnSpPr>
            <p:spPr>
              <a:xfrm flipH="1">
                <a:off x="2147359" y="3582025"/>
                <a:ext cx="2098982" cy="247838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7631E12-3713-E7AE-81EA-7C35BB3AA6EC}"/>
                  </a:ext>
                </a:extLst>
              </p:cNvPr>
              <p:cNvCxnSpPr>
                <a:cxnSpLocks/>
                <a:stCxn id="15" idx="5"/>
                <a:endCxn id="21" idx="0"/>
              </p:cNvCxnSpPr>
              <p:nvPr/>
            </p:nvCxnSpPr>
            <p:spPr>
              <a:xfrm>
                <a:off x="4933699" y="3582025"/>
                <a:ext cx="2426436" cy="344303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EC2D9D4-6194-09A1-0524-F9D7A2C5F304}"/>
                  </a:ext>
                </a:extLst>
              </p:cNvPr>
              <p:cNvSpPr/>
              <p:nvPr/>
            </p:nvSpPr>
            <p:spPr>
              <a:xfrm>
                <a:off x="1661323" y="3829863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2,2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BC0DE1E-E303-D013-0D2B-43D18EB23E0D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H="1">
                <a:off x="1183154" y="4691220"/>
                <a:ext cx="620526" cy="698059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C39B25C-D1EF-E8A6-9811-2A790F6CE5DA}"/>
                  </a:ext>
                </a:extLst>
              </p:cNvPr>
              <p:cNvSpPr/>
              <p:nvPr/>
            </p:nvSpPr>
            <p:spPr>
              <a:xfrm>
                <a:off x="697118" y="5389279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5,4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6CFECE-323B-3BEF-1E26-241CEB0B7474}"/>
                  </a:ext>
                </a:extLst>
              </p:cNvPr>
              <p:cNvSpPr/>
              <p:nvPr/>
            </p:nvSpPr>
            <p:spPr>
              <a:xfrm>
                <a:off x="6874099" y="3926328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2,3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C7EAFB-737A-D006-42E5-B619C4D145D2}"/>
                  </a:ext>
                </a:extLst>
              </p:cNvPr>
              <p:cNvCxnSpPr>
                <a:cxnSpLocks/>
                <a:stCxn id="21" idx="5"/>
                <a:endCxn id="39" idx="0"/>
              </p:cNvCxnSpPr>
              <p:nvPr/>
            </p:nvCxnSpPr>
            <p:spPr>
              <a:xfrm>
                <a:off x="7703814" y="4795540"/>
                <a:ext cx="467715" cy="530723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7844AB8-35DC-A210-D050-EAF563E2A43C}"/>
                </a:ext>
              </a:extLst>
            </p:cNvPr>
            <p:cNvSpPr/>
            <p:nvPr/>
          </p:nvSpPr>
          <p:spPr>
            <a:xfrm>
              <a:off x="7278809" y="7046271"/>
              <a:ext cx="874926" cy="84993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5,7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6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Level oreder traverse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8283150-77FC-8534-A162-39EE9F5B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836" y="6156424"/>
            <a:ext cx="8555816" cy="138625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16B75C-C143-7482-76B7-8D2AE598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8" y="2456518"/>
            <a:ext cx="8689304" cy="336736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5708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FBT </a:t>
            </a:r>
            <a:r>
              <a:rPr lang="ko-KR" altLang="en-US" b="1"/>
              <a:t>일때 </a:t>
            </a:r>
            <a:r>
              <a:rPr lang="en-US" altLang="ko-KR" b="1"/>
              <a:t>index </a:t>
            </a:r>
            <a:r>
              <a:rPr lang="ko-KR" altLang="en-US" b="1"/>
              <a:t>값 계산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00B8B5-C2C6-D6F3-29AF-562901F15577}"/>
              </a:ext>
            </a:extLst>
          </p:cNvPr>
          <p:cNvGrpSpPr/>
          <p:nvPr/>
        </p:nvGrpSpPr>
        <p:grpSpPr>
          <a:xfrm>
            <a:off x="107504" y="2806463"/>
            <a:ext cx="5017031" cy="3186116"/>
            <a:chOff x="988828" y="4841291"/>
            <a:chExt cx="5017031" cy="318611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D4F3985-9C06-968E-0F23-2F88E9C59300}"/>
                </a:ext>
              </a:extLst>
            </p:cNvPr>
            <p:cNvGrpSpPr/>
            <p:nvPr/>
          </p:nvGrpSpPr>
          <p:grpSpPr>
            <a:xfrm>
              <a:off x="988828" y="4841291"/>
              <a:ext cx="4579568" cy="3107509"/>
              <a:chOff x="697118" y="2684374"/>
              <a:chExt cx="5088050" cy="372325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ADC8D77-4F5F-68EF-7887-AA461BED949E}"/>
                  </a:ext>
                </a:extLst>
              </p:cNvPr>
              <p:cNvSpPr/>
              <p:nvPr/>
            </p:nvSpPr>
            <p:spPr>
              <a:xfrm>
                <a:off x="3097215" y="2684374"/>
                <a:ext cx="972071" cy="101834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 1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07BF821-C05C-308D-BB7A-4E345F227BB7}"/>
                  </a:ext>
                </a:extLst>
              </p:cNvPr>
              <p:cNvCxnSpPr>
                <a:cxnSpLocks/>
                <a:stCxn id="27" idx="3"/>
                <a:endCxn id="30" idx="0"/>
              </p:cNvCxnSpPr>
              <p:nvPr/>
            </p:nvCxnSpPr>
            <p:spPr>
              <a:xfrm flipH="1">
                <a:off x="2147360" y="3553586"/>
                <a:ext cx="1092212" cy="276277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9B1CA60-5A60-9B80-9C87-28A53E394168}"/>
                  </a:ext>
                </a:extLst>
              </p:cNvPr>
              <p:cNvCxnSpPr>
                <a:cxnSpLocks/>
                <a:stCxn id="27" idx="5"/>
                <a:endCxn id="33" idx="0"/>
              </p:cNvCxnSpPr>
              <p:nvPr/>
            </p:nvCxnSpPr>
            <p:spPr>
              <a:xfrm>
                <a:off x="3926930" y="3553586"/>
                <a:ext cx="1096379" cy="276277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2A7BDB2-BC19-FDDC-FEFC-D411B712E51F}"/>
                  </a:ext>
                </a:extLst>
              </p:cNvPr>
              <p:cNvSpPr/>
              <p:nvPr/>
            </p:nvSpPr>
            <p:spPr>
              <a:xfrm>
                <a:off x="1661323" y="3829863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2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6463A892-54C4-79DE-55E6-18A80A3831B0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 flipH="1">
                <a:off x="1183154" y="4691220"/>
                <a:ext cx="620526" cy="698059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0C64383-E730-A578-F26F-8A03B0F72D2A}"/>
                  </a:ext>
                </a:extLst>
              </p:cNvPr>
              <p:cNvSpPr/>
              <p:nvPr/>
            </p:nvSpPr>
            <p:spPr>
              <a:xfrm>
                <a:off x="697118" y="5389279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4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EE4041E-8E2E-92A9-038A-4F61388589C4}"/>
                  </a:ext>
                </a:extLst>
              </p:cNvPr>
              <p:cNvSpPr/>
              <p:nvPr/>
            </p:nvSpPr>
            <p:spPr>
              <a:xfrm>
                <a:off x="4537274" y="3829863"/>
                <a:ext cx="972071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3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FB266CEC-E523-B287-B26C-3CB717DE0ABE}"/>
                  </a:ext>
                </a:extLst>
              </p:cNvPr>
              <p:cNvCxnSpPr>
                <a:cxnSpLocks/>
                <a:stCxn id="33" idx="5"/>
                <a:endCxn id="26" idx="0"/>
              </p:cNvCxnSpPr>
              <p:nvPr/>
            </p:nvCxnSpPr>
            <p:spPr>
              <a:xfrm>
                <a:off x="5366989" y="4699075"/>
                <a:ext cx="418179" cy="784388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5E8676-FD38-D244-4E2F-B79BD19D593F}"/>
                </a:ext>
              </a:extLst>
            </p:cNvPr>
            <p:cNvSpPr/>
            <p:nvPr/>
          </p:nvSpPr>
          <p:spPr>
            <a:xfrm>
              <a:off x="5130933" y="7177473"/>
              <a:ext cx="874926" cy="84993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7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7889382D-EF48-05EB-336E-BD5723690282}"/>
              </a:ext>
            </a:extLst>
          </p:cNvPr>
          <p:cNvSpPr/>
          <p:nvPr/>
        </p:nvSpPr>
        <p:spPr>
          <a:xfrm>
            <a:off x="1718264" y="5142645"/>
            <a:ext cx="874926" cy="84993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168401B-CC25-95F5-DA62-C54370048D7E}"/>
              </a:ext>
            </a:extLst>
          </p:cNvPr>
          <p:cNvCxnSpPr>
            <a:cxnSpLocks/>
            <a:stCxn id="30" idx="5"/>
            <a:endCxn id="35" idx="0"/>
          </p:cNvCxnSpPr>
          <p:nvPr/>
        </p:nvCxnSpPr>
        <p:spPr>
          <a:xfrm>
            <a:off x="1722146" y="4487978"/>
            <a:ext cx="433581" cy="65466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25A390B-065F-CBE8-37B7-0E0E1F90A80C}"/>
              </a:ext>
            </a:extLst>
          </p:cNvPr>
          <p:cNvSpPr/>
          <p:nvPr/>
        </p:nvSpPr>
        <p:spPr>
          <a:xfrm>
            <a:off x="2998295" y="5130582"/>
            <a:ext cx="874926" cy="84993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6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629B54-8825-D032-902F-761CB06FB9EB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>
          <a:xfrm flipH="1">
            <a:off x="3435758" y="4487977"/>
            <a:ext cx="256260" cy="64260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921A8F-C8D3-A471-128A-6B93CC0ADB97}"/>
                  </a:ext>
                </a:extLst>
              </p:cNvPr>
              <p:cNvSpPr txBox="1"/>
              <p:nvPr/>
            </p:nvSpPr>
            <p:spPr>
              <a:xfrm>
                <a:off x="4392717" y="3046764"/>
                <a:ext cx="52551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 → [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921A8F-C8D3-A471-128A-6B93CC0A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7" y="3046764"/>
                <a:ext cx="5255110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2AB5E03-458D-AF5E-FE10-45D9279EDC3E}"/>
                  </a:ext>
                </a:extLst>
              </p:cNvPr>
              <p:cNvSpPr txBox="1"/>
              <p:nvPr/>
            </p:nvSpPr>
            <p:spPr>
              <a:xfrm>
                <a:off x="4402487" y="4002815"/>
                <a:ext cx="52551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 → [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2AB5E03-458D-AF5E-FE10-45D9279ED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87" y="4002815"/>
                <a:ext cx="5255110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92CE4EC-E19A-4673-AFDA-95DBA984A146}"/>
                  </a:ext>
                </a:extLst>
              </p:cNvPr>
              <p:cNvSpPr txBox="1"/>
              <p:nvPr/>
            </p:nvSpPr>
            <p:spPr>
              <a:xfrm>
                <a:off x="4392717" y="5304339"/>
                <a:ext cx="52551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 → [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92CE4EC-E19A-4673-AFDA-95DBA984A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7" y="5304339"/>
                <a:ext cx="5255110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DAFB7D-4F82-3A84-C8A2-E8975BFA7A57}"/>
                  </a:ext>
                </a:extLst>
              </p:cNvPr>
              <p:cNvSpPr txBox="1"/>
              <p:nvPr/>
            </p:nvSpPr>
            <p:spPr>
              <a:xfrm>
                <a:off x="1622054" y="6912708"/>
                <a:ext cx="52551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→ [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DAFB7D-4F82-3A84-C8A2-E8975BFA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4" y="6912708"/>
                <a:ext cx="5255110" cy="374590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A50E75-D305-D03E-AAC1-5E4D53669440}"/>
                  </a:ext>
                </a:extLst>
              </p:cNvPr>
              <p:cNvSpPr txBox="1"/>
              <p:nvPr/>
            </p:nvSpPr>
            <p:spPr>
              <a:xfrm>
                <a:off x="1619818" y="7474916"/>
                <a:ext cx="52551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맨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맨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오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른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A50E75-D305-D03E-AAC1-5E4D5366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18" y="7474916"/>
                <a:ext cx="5255110" cy="374590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397006-C535-E1C1-0609-B43559B74786}"/>
              </a:ext>
            </a:extLst>
          </p:cNvPr>
          <p:cNvSpPr txBox="1"/>
          <p:nvPr/>
        </p:nvSpPr>
        <p:spPr>
          <a:xfrm>
            <a:off x="1556850" y="32199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50FD55-1F55-07B1-2073-D231100C7701}"/>
              </a:ext>
            </a:extLst>
          </p:cNvPr>
          <p:cNvSpPr txBox="1"/>
          <p:nvPr/>
        </p:nvSpPr>
        <p:spPr>
          <a:xfrm>
            <a:off x="3203848" y="32340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*2+1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7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각 </a:t>
            </a:r>
            <a:r>
              <a:rPr lang="en-US" altLang="ko-KR" b="1"/>
              <a:t>depth</a:t>
            </a:r>
            <a:r>
              <a:rPr lang="ko-KR" altLang="en-US" b="1"/>
              <a:t>마다 끝 노드로부터 </a:t>
            </a:r>
            <a:br>
              <a:rPr lang="en-US" altLang="ko-KR" b="1"/>
            </a:br>
            <a:r>
              <a:rPr lang="ko-KR" altLang="en-US" b="1"/>
              <a:t>얼마나 떨어져 있는가 계산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05DFCCB-324B-8B75-BE1E-30D771F11805}"/>
                  </a:ext>
                </a:extLst>
              </p:cNvPr>
              <p:cNvSpPr/>
              <p:nvPr/>
            </p:nvSpPr>
            <p:spPr>
              <a:xfrm>
                <a:off x="2417176" y="3132088"/>
                <a:ext cx="1285314" cy="132936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onsolas" panose="020B0609020204030204" pitchFamily="49" charset="0"/>
                  </a:rPr>
                  <a:t>, i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05DFCCB-324B-8B75-BE1E-30D771F11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76" y="3132088"/>
                <a:ext cx="1285314" cy="13293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77E87FB-9ACA-DD5B-EC94-7BF7FC7304CC}"/>
                  </a:ext>
                </a:extLst>
              </p:cNvPr>
              <p:cNvSpPr/>
              <p:nvPr/>
            </p:nvSpPr>
            <p:spPr>
              <a:xfrm>
                <a:off x="5508104" y="3132088"/>
                <a:ext cx="1285314" cy="132936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>
                    <a:latin typeface="Consolas" panose="020B0609020204030204" pitchFamily="49" charset="0"/>
                  </a:rPr>
                  <a:t>, j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77E87FB-9ACA-DD5B-EC94-7BF7FC730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132088"/>
                <a:ext cx="1285314" cy="13293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AE3C42-7450-31F2-B985-1EB711A35D3F}"/>
              </a:ext>
            </a:extLst>
          </p:cNvPr>
          <p:cNvCxnSpPr/>
          <p:nvPr/>
        </p:nvCxnSpPr>
        <p:spPr>
          <a:xfrm>
            <a:off x="4552909" y="2267992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0D3C578-E219-59A8-2FFB-9E8C3A964E94}"/>
                  </a:ext>
                </a:extLst>
              </p:cNvPr>
              <p:cNvSpPr/>
              <p:nvPr/>
            </p:nvSpPr>
            <p:spPr>
              <a:xfrm>
                <a:off x="360836" y="3132088"/>
                <a:ext cx="1285314" cy="13293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latin typeface="Consolas" panose="020B0609020204030204" pitchFamily="49" charset="0"/>
                  </a:rPr>
                  <a:t>?,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b="1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0D3C578-E219-59A8-2FFB-9E8C3A964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6" y="3132088"/>
                <a:ext cx="1285314" cy="13293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638D6A0-D3CE-2F07-35B6-DD7146F992B9}"/>
                  </a:ext>
                </a:extLst>
              </p:cNvPr>
              <p:cNvSpPr/>
              <p:nvPr/>
            </p:nvSpPr>
            <p:spPr>
              <a:xfrm>
                <a:off x="7497850" y="3132088"/>
                <a:ext cx="1285314" cy="13293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>
                    <a:latin typeface="Consolas" panose="020B0609020204030204" pitchFamily="49" charset="0"/>
                  </a:rPr>
                  <a:t>?,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600" b="1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638D6A0-D3CE-2F07-35B6-DD7146F99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50" y="3132088"/>
                <a:ext cx="1285314" cy="13293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3EBC2B-E769-A637-E64F-A1B075561F25}"/>
                  </a:ext>
                </a:extLst>
              </p:cNvPr>
              <p:cNvSpPr txBox="1"/>
              <p:nvPr/>
            </p:nvSpPr>
            <p:spPr>
              <a:xfrm>
                <a:off x="1996962" y="6271338"/>
                <a:ext cx="5255110" cy="37459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맨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맨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오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른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3EBC2B-E769-A637-E64F-A1B07556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62" y="6271338"/>
                <a:ext cx="5255110" cy="37459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7BFE8C34-664D-15D5-5483-3DA871607576}"/>
              </a:ext>
            </a:extLst>
          </p:cNvPr>
          <p:cNvSpPr/>
          <p:nvPr/>
        </p:nvSpPr>
        <p:spPr>
          <a:xfrm rot="16200000">
            <a:off x="1814542" y="3816163"/>
            <a:ext cx="504054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3254148C-ED12-F213-40A8-AB949D88E29B}"/>
              </a:ext>
            </a:extLst>
          </p:cNvPr>
          <p:cNvSpPr/>
          <p:nvPr/>
        </p:nvSpPr>
        <p:spPr>
          <a:xfrm rot="16200000">
            <a:off x="6881541" y="3826564"/>
            <a:ext cx="504054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9B942-F836-1BEA-29B3-F88A4461FEDC}"/>
              </a:ext>
            </a:extLst>
          </p:cNvPr>
          <p:cNvSpPr txBox="1"/>
          <p:nvPr/>
        </p:nvSpPr>
        <p:spPr>
          <a:xfrm>
            <a:off x="1801781" y="3636144"/>
            <a:ext cx="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•••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915DE-36E6-A3E6-465A-D57851D951D9}"/>
              </a:ext>
            </a:extLst>
          </p:cNvPr>
          <p:cNvSpPr txBox="1"/>
          <p:nvPr/>
        </p:nvSpPr>
        <p:spPr>
          <a:xfrm>
            <a:off x="6899632" y="3625744"/>
            <a:ext cx="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•••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D9AC49-7DEF-BD27-41D5-E3A644BFF955}"/>
                  </a:ext>
                </a:extLst>
              </p:cNvPr>
              <p:cNvSpPr txBox="1"/>
              <p:nvPr/>
            </p:nvSpPr>
            <p:spPr>
              <a:xfrm>
                <a:off x="1996962" y="7030438"/>
                <a:ext cx="5255110" cy="37452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D9AC49-7DEF-BD27-41D5-E3A644BF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62" y="7030438"/>
                <a:ext cx="5255110" cy="374526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B7D998-7B87-0D6D-A9F2-5E345534A74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003493" y="2470820"/>
            <a:ext cx="604476" cy="6612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6CF40B-DF4C-153C-A0F7-3DDEDEBDA21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596336" y="2267992"/>
            <a:ext cx="544171" cy="86409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8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D58BFD4-64FC-EEEF-1E28-158259CF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5984"/>
            <a:ext cx="5533826" cy="27363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5BE754-D6B7-33BA-58F6-EAAE534E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05" y="3492128"/>
            <a:ext cx="4839680" cy="3709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7235-0030-E3C9-82D1-61720C854C91}"/>
              </a:ext>
            </a:extLst>
          </p:cNvPr>
          <p:cNvSpPr txBox="1"/>
          <p:nvPr/>
        </p:nvSpPr>
        <p:spPr>
          <a:xfrm>
            <a:off x="1115616" y="6372448"/>
            <a:ext cx="225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order traverse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9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3814D1D-1543-2B66-8137-99C8B791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1" y="4422215"/>
            <a:ext cx="8086034" cy="375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AE4A2B-F466-DA55-BFEA-27B36B48E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374624"/>
            <a:ext cx="4896544" cy="32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Summary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5304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2800" b="1"/>
              <a:t>문제 </a:t>
            </a:r>
            <a:r>
              <a:rPr lang="en-US" altLang="ko-KR" sz="2800" b="1"/>
              <a:t>9.2:</a:t>
            </a:r>
            <a:r>
              <a:rPr lang="ko-KR" altLang="en-US" sz="2400" b="1"/>
              <a:t>이진 트리가 대칭인지 알아보기</a:t>
            </a:r>
            <a:endParaRPr lang="en-US" altLang="ko-KR" sz="2400" b="1"/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Recursion </a:t>
            </a: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Iteration #1 – FBT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를 진짜로 만들었음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(TLE)</a:t>
            </a: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Iteration #2 – 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필요한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들에 대해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FBT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기준으로 몇 번째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인지 계산하였음</a:t>
            </a:r>
            <a:endParaRPr lang="en-US" altLang="ko-KR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60000"/>
              </a:lnSpc>
              <a:spcAft>
                <a:spcPts val="130"/>
              </a:spcAft>
            </a:pP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를 이용한 </a:t>
            </a: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Level order traversal</a:t>
            </a:r>
          </a:p>
          <a:p>
            <a:pPr lvl="1">
              <a:lnSpc>
                <a:spcPct val="160000"/>
              </a:lnSpc>
              <a:spcAft>
                <a:spcPts val="130"/>
              </a:spcAft>
            </a:pP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Full Binary Tree depth, 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각 </a:t>
            </a: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당 </a:t>
            </a: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갯수</a:t>
            </a: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등 정의 사용</a:t>
            </a:r>
            <a:endParaRPr lang="en-US" altLang="ko-KR" sz="1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60000"/>
              </a:lnSpc>
              <a:spcAft>
                <a:spcPts val="130"/>
              </a:spcAft>
            </a:pP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수식을 이용하여 논리적 전개</a:t>
            </a:r>
            <a:endParaRPr lang="en-US" altLang="ko-KR" sz="1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사실 재귀의 정의를 그대로 사용해서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Queue 2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개로 풀이가능</a:t>
            </a:r>
            <a:endParaRPr lang="en-US" altLang="ko-KR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9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CA8-7996-0B9A-082F-82BFC09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800" b="1"/>
              <a:t>Chapter 9 </a:t>
            </a:r>
            <a:br>
              <a:rPr lang="en-US" altLang="ko-KR" sz="4800" b="1"/>
            </a:b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181053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2D3A5-3EAF-DDD2-5B24-66304177A4B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4F6A-9220-33F8-EB8F-0A750FF6131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923A4-7684-A011-17A6-222F443B372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51C3-BE03-BF5A-A5CF-27EF1273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9.2 </a:t>
            </a:r>
            <a:r>
              <a:rPr lang="ko-KR" altLang="en-US" sz="3600" b="1"/>
              <a:t>이진 트리가 대칭인지 알아보기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746" y="2261450"/>
            <a:ext cx="8387646" cy="187987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E7080E-FBFE-AE3F-8236-8D6D6266A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570" y="4444541"/>
            <a:ext cx="8261998" cy="351865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95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9.2 </a:t>
            </a:r>
            <a:r>
              <a:rPr lang="ko-KR" altLang="en-US" sz="3600" b="1"/>
              <a:t>이진 트리가 대칭인지 알아보기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E7080E-FBFE-AE3F-8236-8D6D6266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9049" y="2195984"/>
            <a:ext cx="5625902" cy="5472608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4564B-D0F0-1530-748B-ED84AC0DA29D}"/>
              </a:ext>
            </a:extLst>
          </p:cNvPr>
          <p:cNvCxnSpPr/>
          <p:nvPr/>
        </p:nvCxnSpPr>
        <p:spPr>
          <a:xfrm>
            <a:off x="4788024" y="2340000"/>
            <a:ext cx="0" cy="56166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4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C336C47-7C14-7D2A-3635-F45EB717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951" y="4905882"/>
            <a:ext cx="8590186" cy="3042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D4B49-7768-F7FF-4A0F-A8022386A96A}"/>
              </a:ext>
            </a:extLst>
          </p:cNvPr>
          <p:cNvSpPr txBox="1"/>
          <p:nvPr/>
        </p:nvSpPr>
        <p:spPr>
          <a:xfrm>
            <a:off x="179512" y="4516810"/>
            <a:ext cx="499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Recursion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074D6-C890-D056-B928-03D38B048A0B}"/>
              </a:ext>
            </a:extLst>
          </p:cNvPr>
          <p:cNvGrpSpPr/>
          <p:nvPr/>
        </p:nvGrpSpPr>
        <p:grpSpPr>
          <a:xfrm>
            <a:off x="3440598" y="1959302"/>
            <a:ext cx="2152865" cy="1167337"/>
            <a:chOff x="3534990" y="2712812"/>
            <a:chExt cx="2152865" cy="11673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4C992B-35FC-8E39-2CF9-C8D576A37277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55C5920-2864-FA87-65B5-AC22218722EC}"/>
                </a:ext>
              </a:extLst>
            </p:cNvPr>
            <p:cNvCxnSpPr>
              <a:cxnSpLocks/>
              <a:stCxn id="7" idx="3"/>
              <a:endCxn id="23" idx="0"/>
            </p:cNvCxnSpPr>
            <p:nvPr/>
          </p:nvCxnSpPr>
          <p:spPr>
            <a:xfrm flipH="1">
              <a:off x="3534990" y="3582025"/>
              <a:ext cx="711351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9041280-D077-8CA7-1ED7-57B7466DDDD0}"/>
                </a:ext>
              </a:extLst>
            </p:cNvPr>
            <p:cNvCxnSpPr>
              <a:cxnSpLocks/>
              <a:stCxn id="7" idx="5"/>
              <a:endCxn id="27" idx="0"/>
            </p:cNvCxnSpPr>
            <p:nvPr/>
          </p:nvCxnSpPr>
          <p:spPr>
            <a:xfrm>
              <a:off x="4933699" y="3582025"/>
              <a:ext cx="754156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9FFEAAC-33B4-D414-F3DB-CA12183154C9}"/>
              </a:ext>
            </a:extLst>
          </p:cNvPr>
          <p:cNvSpPr/>
          <p:nvPr/>
        </p:nvSpPr>
        <p:spPr>
          <a:xfrm>
            <a:off x="2576502" y="3126639"/>
            <a:ext cx="1728192" cy="144649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F0843B1-4AF6-64B0-5993-F37633C06C5E}"/>
              </a:ext>
            </a:extLst>
          </p:cNvPr>
          <p:cNvSpPr/>
          <p:nvPr/>
        </p:nvSpPr>
        <p:spPr>
          <a:xfrm>
            <a:off x="4729367" y="3126639"/>
            <a:ext cx="1728192" cy="144649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2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값이</a:t>
            </a:r>
            <a:r>
              <a:rPr lang="en-US" altLang="ko-KR" b="1"/>
              <a:t> </a:t>
            </a:r>
            <a:r>
              <a:rPr lang="ko-KR" altLang="en-US" b="1"/>
              <a:t>달라도 </a:t>
            </a:r>
            <a:r>
              <a:rPr lang="en-US" altLang="ko-KR" b="1"/>
              <a:t>True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53486A5-7C44-F42E-7511-E5B010B21870}"/>
              </a:ext>
            </a:extLst>
          </p:cNvPr>
          <p:cNvGrpSpPr/>
          <p:nvPr/>
        </p:nvGrpSpPr>
        <p:grpSpPr>
          <a:xfrm>
            <a:off x="569849" y="4177379"/>
            <a:ext cx="8004301" cy="3806178"/>
            <a:chOff x="697118" y="2712812"/>
            <a:chExt cx="8004301" cy="380617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6745C1D-F107-26EA-C8AA-536F1C1D925C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25FC90-3DB8-3612-F222-E1F6FCB3D0FF}"/>
                </a:ext>
              </a:extLst>
            </p:cNvPr>
            <p:cNvCxnSpPr>
              <a:cxnSpLocks/>
              <a:stCxn id="3" idx="3"/>
              <a:endCxn id="54" idx="0"/>
            </p:cNvCxnSpPr>
            <p:nvPr/>
          </p:nvCxnSpPr>
          <p:spPr>
            <a:xfrm flipH="1">
              <a:off x="2147359" y="3582025"/>
              <a:ext cx="2098982" cy="24783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3B8ECCB-4D9E-507D-AFCC-A68840FB59C6}"/>
                </a:ext>
              </a:extLst>
            </p:cNvPr>
            <p:cNvCxnSpPr>
              <a:cxnSpLocks/>
              <a:stCxn id="3" idx="5"/>
              <a:endCxn id="85" idx="0"/>
            </p:cNvCxnSpPr>
            <p:nvPr/>
          </p:nvCxnSpPr>
          <p:spPr>
            <a:xfrm>
              <a:off x="4933699" y="3582025"/>
              <a:ext cx="2426436" cy="3443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ED95E44-CC3D-81BC-8F85-D632E7ED40D6}"/>
                </a:ext>
              </a:extLst>
            </p:cNvPr>
            <p:cNvSpPr/>
            <p:nvPr/>
          </p:nvSpPr>
          <p:spPr>
            <a:xfrm>
              <a:off x="1661323" y="3829863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BC422FC-1CB2-26CD-3AC9-9572E8F84028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1183154" y="4691220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C4AE0F5-D994-BABD-0F39-FCDF91DA15A7}"/>
                </a:ext>
              </a:extLst>
            </p:cNvPr>
            <p:cNvCxnSpPr>
              <a:cxnSpLocks/>
              <a:stCxn id="54" idx="5"/>
              <a:endCxn id="81" idx="0"/>
            </p:cNvCxnSpPr>
            <p:nvPr/>
          </p:nvCxnSpPr>
          <p:spPr>
            <a:xfrm>
              <a:off x="2491038" y="4699076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DDC4726-3C3B-AD29-5E91-A63B8AA4BE6A}"/>
                </a:ext>
              </a:extLst>
            </p:cNvPr>
            <p:cNvSpPr/>
            <p:nvPr/>
          </p:nvSpPr>
          <p:spPr>
            <a:xfrm>
              <a:off x="697118" y="53892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8C864BA-73E8-6CC0-BFDC-120B1058AED9}"/>
                </a:ext>
              </a:extLst>
            </p:cNvPr>
            <p:cNvSpPr/>
            <p:nvPr/>
          </p:nvSpPr>
          <p:spPr>
            <a:xfrm>
              <a:off x="2516571" y="54041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1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C9A9B7C-AE45-27E7-30C8-4F10F1FAB660}"/>
                </a:ext>
              </a:extLst>
            </p:cNvPr>
            <p:cNvSpPr/>
            <p:nvPr/>
          </p:nvSpPr>
          <p:spPr>
            <a:xfrm>
              <a:off x="6874099" y="3926328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3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3AC8B559-B409-BD34-E42A-ACEBEC3532E1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6395930" y="4787685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2D0BF1C-6E98-EBA0-E49D-7518B3F93FA5}"/>
                </a:ext>
              </a:extLst>
            </p:cNvPr>
            <p:cNvCxnSpPr>
              <a:cxnSpLocks/>
              <a:stCxn id="85" idx="5"/>
              <a:endCxn id="89" idx="0"/>
            </p:cNvCxnSpPr>
            <p:nvPr/>
          </p:nvCxnSpPr>
          <p:spPr>
            <a:xfrm>
              <a:off x="7703814" y="4795541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4480FB4-E8D7-84AB-6714-B815170B308F}"/>
                </a:ext>
              </a:extLst>
            </p:cNvPr>
            <p:cNvSpPr/>
            <p:nvPr/>
          </p:nvSpPr>
          <p:spPr>
            <a:xfrm>
              <a:off x="5909894" y="5485744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4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D9CEB7A-4C5E-A379-0143-8FEFDE19ED3D}"/>
                </a:ext>
              </a:extLst>
            </p:cNvPr>
            <p:cNvSpPr/>
            <p:nvPr/>
          </p:nvSpPr>
          <p:spPr>
            <a:xfrm>
              <a:off x="7729347" y="5500644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3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85C20C3-C24F-5F34-D82F-17C8DB2D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0678" y="1979050"/>
            <a:ext cx="5087626" cy="18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6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트리 한쪽만 대칭이어도 </a:t>
            </a:r>
            <a:r>
              <a:rPr lang="en-US" altLang="ko-KR" b="1"/>
              <a:t>True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53486A5-7C44-F42E-7511-E5B010B21870}"/>
              </a:ext>
            </a:extLst>
          </p:cNvPr>
          <p:cNvGrpSpPr/>
          <p:nvPr/>
        </p:nvGrpSpPr>
        <p:grpSpPr>
          <a:xfrm>
            <a:off x="569849" y="4177379"/>
            <a:ext cx="7149053" cy="3709713"/>
            <a:chOff x="697118" y="2712812"/>
            <a:chExt cx="7149053" cy="370971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6745C1D-F107-26EA-C8AA-536F1C1D925C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25FC90-3DB8-3612-F222-E1F6FCB3D0FF}"/>
                </a:ext>
              </a:extLst>
            </p:cNvPr>
            <p:cNvCxnSpPr>
              <a:cxnSpLocks/>
              <a:stCxn id="3" idx="3"/>
              <a:endCxn id="54" idx="0"/>
            </p:cNvCxnSpPr>
            <p:nvPr/>
          </p:nvCxnSpPr>
          <p:spPr>
            <a:xfrm flipH="1">
              <a:off x="2147359" y="3582025"/>
              <a:ext cx="2098982" cy="24783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3B8ECCB-4D9E-507D-AFCC-A68840FB59C6}"/>
                </a:ext>
              </a:extLst>
            </p:cNvPr>
            <p:cNvCxnSpPr>
              <a:cxnSpLocks/>
              <a:stCxn id="3" idx="5"/>
              <a:endCxn id="85" idx="0"/>
            </p:cNvCxnSpPr>
            <p:nvPr/>
          </p:nvCxnSpPr>
          <p:spPr>
            <a:xfrm>
              <a:off x="4933699" y="3582025"/>
              <a:ext cx="2426436" cy="3443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ED95E44-CC3D-81BC-8F85-D632E7ED40D6}"/>
                </a:ext>
              </a:extLst>
            </p:cNvPr>
            <p:cNvSpPr/>
            <p:nvPr/>
          </p:nvSpPr>
          <p:spPr>
            <a:xfrm>
              <a:off x="1661323" y="3829863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BC422FC-1CB2-26CD-3AC9-9572E8F84028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1183154" y="4691220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C4AE0F5-D994-BABD-0F39-FCDF91DA15A7}"/>
                </a:ext>
              </a:extLst>
            </p:cNvPr>
            <p:cNvCxnSpPr>
              <a:cxnSpLocks/>
              <a:stCxn id="54" idx="5"/>
              <a:endCxn id="81" idx="0"/>
            </p:cNvCxnSpPr>
            <p:nvPr/>
          </p:nvCxnSpPr>
          <p:spPr>
            <a:xfrm>
              <a:off x="2491038" y="4699076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DDC4726-3C3B-AD29-5E91-A63B8AA4BE6A}"/>
                </a:ext>
              </a:extLst>
            </p:cNvPr>
            <p:cNvSpPr/>
            <p:nvPr/>
          </p:nvSpPr>
          <p:spPr>
            <a:xfrm>
              <a:off x="697118" y="53892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8C864BA-73E8-6CC0-BFDC-120B1058AED9}"/>
                </a:ext>
              </a:extLst>
            </p:cNvPr>
            <p:cNvSpPr/>
            <p:nvPr/>
          </p:nvSpPr>
          <p:spPr>
            <a:xfrm>
              <a:off x="2516571" y="54041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1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C9A9B7C-AE45-27E7-30C8-4F10F1FAB660}"/>
                </a:ext>
              </a:extLst>
            </p:cNvPr>
            <p:cNvSpPr/>
            <p:nvPr/>
          </p:nvSpPr>
          <p:spPr>
            <a:xfrm>
              <a:off x="6874099" y="3926328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3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85C20C3-C24F-5F34-D82F-17C8DB2D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0678" y="1979050"/>
            <a:ext cx="5087626" cy="18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2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결론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85C20C3-C24F-5F34-D82F-17C8DB2D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672" y="4420383"/>
            <a:ext cx="7515698" cy="2662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5B782-A1C4-1E53-F049-67903C1CFA32}"/>
              </a:ext>
            </a:extLst>
          </p:cNvPr>
          <p:cNvSpPr txBox="1"/>
          <p:nvPr/>
        </p:nvSpPr>
        <p:spPr>
          <a:xfrm>
            <a:off x="457200" y="2484016"/>
            <a:ext cx="8429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해당 코드는 결론적으로</a:t>
            </a:r>
            <a:r>
              <a:rPr lang="en-US" altLang="ko-KR" sz="3200"/>
              <a:t>,</a:t>
            </a:r>
          </a:p>
          <a:p>
            <a:r>
              <a:rPr lang="en-US" altLang="ko-KR" sz="3200"/>
              <a:t>Child node</a:t>
            </a:r>
            <a:r>
              <a:rPr lang="ko-KR" altLang="en-US" sz="3200"/>
              <a:t>가 </a:t>
            </a:r>
            <a:r>
              <a:rPr lang="en-US" altLang="ko-KR" sz="3200"/>
              <a:t>0</a:t>
            </a:r>
            <a:r>
              <a:rPr lang="ko-KR" altLang="en-US" sz="3200"/>
              <a:t>개 또는 </a:t>
            </a:r>
            <a:r>
              <a:rPr lang="en-US" altLang="ko-KR" sz="3200"/>
              <a:t>2</a:t>
            </a:r>
            <a:r>
              <a:rPr lang="ko-KR" altLang="en-US" sz="3200"/>
              <a:t>개라면 </a:t>
            </a:r>
            <a:r>
              <a:rPr lang="en-US" altLang="ko-KR" sz="3200"/>
              <a:t>True</a:t>
            </a:r>
            <a:r>
              <a:rPr lang="ko-KR" altLang="en-US" sz="3200"/>
              <a:t>를 반환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51E66B-DD35-4E91-A3EA-1D5F81CA453B}"/>
              </a:ext>
            </a:extLst>
          </p:cNvPr>
          <p:cNvGrpSpPr/>
          <p:nvPr/>
        </p:nvGrpSpPr>
        <p:grpSpPr>
          <a:xfrm>
            <a:off x="1187624" y="3901965"/>
            <a:ext cx="5832648" cy="3982651"/>
            <a:chOff x="1115616" y="3901965"/>
            <a:chExt cx="5832648" cy="398265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BD47C39-703C-CEF7-8A26-DB121D0AD7F4}"/>
                </a:ext>
              </a:extLst>
            </p:cNvPr>
            <p:cNvCxnSpPr/>
            <p:nvPr/>
          </p:nvCxnSpPr>
          <p:spPr>
            <a:xfrm flipH="1">
              <a:off x="1115616" y="3924176"/>
              <a:ext cx="5832648" cy="396044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1BCB639-5002-9E29-CB33-FB47937685B0}"/>
                </a:ext>
              </a:extLst>
            </p:cNvPr>
            <p:cNvCxnSpPr>
              <a:cxnSpLocks/>
            </p:cNvCxnSpPr>
            <p:nvPr/>
          </p:nvCxnSpPr>
          <p:spPr>
            <a:xfrm>
              <a:off x="1907704" y="3901965"/>
              <a:ext cx="4464496" cy="391064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40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6745C1D-F107-26EA-C8AA-536F1C1D925C}"/>
              </a:ext>
            </a:extLst>
          </p:cNvPr>
          <p:cNvSpPr/>
          <p:nvPr/>
        </p:nvSpPr>
        <p:spPr>
          <a:xfrm>
            <a:off x="3509900" y="2501905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25FC90-3DB8-3612-F222-E1F6FCB3D0FF}"/>
              </a:ext>
            </a:extLst>
          </p:cNvPr>
          <p:cNvCxnSpPr>
            <a:cxnSpLocks/>
            <a:stCxn id="3" idx="3"/>
            <a:endCxn id="27" idx="0"/>
          </p:cNvCxnSpPr>
          <p:nvPr/>
        </p:nvCxnSpPr>
        <p:spPr>
          <a:xfrm flipH="1">
            <a:off x="2480525" y="3731158"/>
            <a:ext cx="1345735" cy="66191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B8ECCB-4D9E-507D-AFCC-A68840FB59C6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5353780" y="3731158"/>
            <a:ext cx="1754328" cy="66191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017D79-1394-67B6-4DC5-88A3A02B8EEC}"/>
              </a:ext>
            </a:extLst>
          </p:cNvPr>
          <p:cNvCxnSpPr>
            <a:cxnSpLocks/>
            <a:stCxn id="27" idx="1"/>
            <a:endCxn id="7" idx="0"/>
          </p:cNvCxnSpPr>
          <p:nvPr/>
        </p:nvCxnSpPr>
        <p:spPr>
          <a:xfrm flipH="1">
            <a:off x="1079612" y="5058722"/>
            <a:ext cx="725846" cy="14826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969E84-609E-E57D-0216-EC84EBDF5B79}"/>
              </a:ext>
            </a:extLst>
          </p:cNvPr>
          <p:cNvCxnSpPr>
            <a:cxnSpLocks/>
            <a:stCxn id="27" idx="3"/>
            <a:endCxn id="13" idx="0"/>
          </p:cNvCxnSpPr>
          <p:nvPr/>
        </p:nvCxnSpPr>
        <p:spPr>
          <a:xfrm>
            <a:off x="3155591" y="5058722"/>
            <a:ext cx="508633" cy="149158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06F4A3-899C-A5E0-6CCC-7978B139D10A}"/>
              </a:ext>
            </a:extLst>
          </p:cNvPr>
          <p:cNvSpPr/>
          <p:nvPr/>
        </p:nvSpPr>
        <p:spPr>
          <a:xfrm>
            <a:off x="395536" y="6541394"/>
            <a:ext cx="1368152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F40F5CF-D47F-0DF8-4B17-C7847B9BF6F4}"/>
              </a:ext>
            </a:extLst>
          </p:cNvPr>
          <p:cNvSpPr/>
          <p:nvPr/>
        </p:nvSpPr>
        <p:spPr>
          <a:xfrm>
            <a:off x="2976904" y="6550310"/>
            <a:ext cx="1374640" cy="133130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4D8F7117-ACDD-A300-7C85-F810E69F1F07}"/>
              </a:ext>
            </a:extLst>
          </p:cNvPr>
          <p:cNvSpPr/>
          <p:nvPr/>
        </p:nvSpPr>
        <p:spPr>
          <a:xfrm>
            <a:off x="1805458" y="4393068"/>
            <a:ext cx="1350133" cy="133130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98D486-AC8C-FD6F-FD4F-04935617DF0C}"/>
              </a:ext>
            </a:extLst>
          </p:cNvPr>
          <p:cNvCxnSpPr>
            <a:cxnSpLocks/>
            <a:stCxn id="40" idx="1"/>
            <a:endCxn id="39" idx="0"/>
          </p:cNvCxnSpPr>
          <p:nvPr/>
        </p:nvCxnSpPr>
        <p:spPr>
          <a:xfrm flipH="1">
            <a:off x="5796136" y="5058722"/>
            <a:ext cx="636905" cy="151001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66695FB-3B8B-DB5C-1C31-CE86A0B8D361}"/>
              </a:ext>
            </a:extLst>
          </p:cNvPr>
          <p:cNvCxnSpPr>
            <a:cxnSpLocks/>
            <a:stCxn id="40" idx="3"/>
            <a:endCxn id="38" idx="0"/>
          </p:cNvCxnSpPr>
          <p:nvPr/>
        </p:nvCxnSpPr>
        <p:spPr>
          <a:xfrm>
            <a:off x="7783174" y="5058722"/>
            <a:ext cx="508633" cy="151001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25807B-5B6C-958E-71E4-49FFB0A048C0}"/>
              </a:ext>
            </a:extLst>
          </p:cNvPr>
          <p:cNvSpPr/>
          <p:nvPr/>
        </p:nvSpPr>
        <p:spPr>
          <a:xfrm>
            <a:off x="7607731" y="6568733"/>
            <a:ext cx="1368152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A495F9E2-1CD7-7C9F-930B-E11B52F29613}"/>
              </a:ext>
            </a:extLst>
          </p:cNvPr>
          <p:cNvSpPr/>
          <p:nvPr/>
        </p:nvSpPr>
        <p:spPr>
          <a:xfrm>
            <a:off x="5108816" y="6568733"/>
            <a:ext cx="1374640" cy="133130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F3670737-B554-F48B-4B68-2DBCACC7D655}"/>
              </a:ext>
            </a:extLst>
          </p:cNvPr>
          <p:cNvSpPr/>
          <p:nvPr/>
        </p:nvSpPr>
        <p:spPr>
          <a:xfrm>
            <a:off x="6433041" y="4393068"/>
            <a:ext cx="1350133" cy="133130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5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456</Words>
  <Application>Microsoft Office PowerPoint</Application>
  <PresentationFormat>사용자 지정</PresentationFormat>
  <Paragraphs>152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noto</vt:lpstr>
      <vt:lpstr>맑은 고딕</vt:lpstr>
      <vt:lpstr>맑은 고딕</vt:lpstr>
      <vt:lpstr>Arial</vt:lpstr>
      <vt:lpstr>Cambria Math</vt:lpstr>
      <vt:lpstr>Consolas</vt:lpstr>
      <vt:lpstr>Courier New</vt:lpstr>
      <vt:lpstr>Verdana</vt:lpstr>
      <vt:lpstr>Wingdings</vt:lpstr>
      <vt:lpstr>Office 테마</vt:lpstr>
      <vt:lpstr>고 급 문 제 해 결</vt:lpstr>
      <vt:lpstr>Chapter 9  Binary Tree</vt:lpstr>
      <vt:lpstr>9.2 이진 트리가 대칭인지 알아보기</vt:lpstr>
      <vt:lpstr>9.2 이진 트리가 대칭인지 알아보기</vt:lpstr>
      <vt:lpstr>Recursion</vt:lpstr>
      <vt:lpstr>값이 달라도 True</vt:lpstr>
      <vt:lpstr>트리 한쪽만 대칭이어도 True</vt:lpstr>
      <vt:lpstr>결론</vt:lpstr>
      <vt:lpstr>Recursion</vt:lpstr>
      <vt:lpstr>Iteration #1</vt:lpstr>
      <vt:lpstr>Code</vt:lpstr>
      <vt:lpstr>문제점 – 시간 초과</vt:lpstr>
      <vt:lpstr>Iteration #2</vt:lpstr>
      <vt:lpstr>Level oreder traverse</vt:lpstr>
      <vt:lpstr>FBT 일때 index 값 계산</vt:lpstr>
      <vt:lpstr>각 depth마다 끝 노드로부터  얼마나 떨어져 있는가 계산</vt:lpstr>
      <vt:lpstr>Code</vt:lpstr>
      <vt:lpstr>Code</vt:lpstr>
      <vt:lpstr>Summary</vt:lpstr>
      <vt:lpstr>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한 재성</cp:lastModifiedBy>
  <cp:revision>156</cp:revision>
  <dcterms:created xsi:type="dcterms:W3CDTF">2020-09-15T14:10:48Z</dcterms:created>
  <dcterms:modified xsi:type="dcterms:W3CDTF">2023-04-27T18:32:12Z</dcterms:modified>
</cp:coreProperties>
</file>