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4" r:id="rId3"/>
    <p:sldId id="280" r:id="rId4"/>
    <p:sldId id="319" r:id="rId5"/>
    <p:sldId id="330" r:id="rId6"/>
    <p:sldId id="334" r:id="rId7"/>
    <p:sldId id="331" r:id="rId8"/>
    <p:sldId id="332" r:id="rId9"/>
    <p:sldId id="333" r:id="rId10"/>
    <p:sldId id="336" r:id="rId11"/>
    <p:sldId id="337" r:id="rId12"/>
    <p:sldId id="338" r:id="rId13"/>
    <p:sldId id="339" r:id="rId14"/>
    <p:sldId id="340" r:id="rId15"/>
    <p:sldId id="271" r:id="rId16"/>
    <p:sldId id="267" r:id="rId17"/>
  </p:sldIdLst>
  <p:sldSz cx="9144000" cy="82804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0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승지 이" initials="승이" lastIdx="1" clrIdx="0">
    <p:extLst>
      <p:ext uri="{19B8F6BF-5375-455C-9EA6-DF929625EA0E}">
        <p15:presenceInfo xmlns:p15="http://schemas.microsoft.com/office/powerpoint/2012/main" userId="3c5267573338ee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14" autoAdjust="0"/>
  </p:normalViewPr>
  <p:slideViewPr>
    <p:cSldViewPr>
      <p:cViewPr varScale="1">
        <p:scale>
          <a:sx n="71" d="100"/>
          <a:sy n="71" d="100"/>
        </p:scale>
        <p:origin x="1786" y="58"/>
      </p:cViewPr>
      <p:guideLst>
        <p:guide orient="horz" pos="26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C52CC-4FD6-4825-9204-1DA5888EA8D9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725613" y="1143000"/>
            <a:ext cx="340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8FE04-A514-41A3-AEB9-77021340D2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29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자</a:t>
            </a:r>
            <a:r>
              <a:rPr lang="en-US" altLang="ko-KR"/>
              <a:t>! </a:t>
            </a:r>
            <a:r>
              <a:rPr lang="ko-KR" altLang="en-US"/>
              <a:t>우선 첫 번째 문제점</a:t>
            </a:r>
            <a:r>
              <a:rPr lang="en-US" altLang="ko-KR"/>
              <a:t>. </a:t>
            </a:r>
            <a:r>
              <a:rPr lang="ko-KR" altLang="en-US"/>
              <a:t>바로 전 세계적 노인 인구의 증가입니다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8203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2572294"/>
            <a:ext cx="7772400" cy="1774919"/>
          </a:xfrm>
          <a:solidFill>
            <a:srgbClr val="002060"/>
          </a:solidFill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692227"/>
            <a:ext cx="6400800" cy="21161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ff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331600"/>
            <a:ext cx="8229600" cy="1380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932096"/>
            <a:ext cx="8229600" cy="546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7674707"/>
            <a:ext cx="21336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D08E-6557-4890-8289-6374203525BE}" type="datetimeFigureOut">
              <a:rPr lang="ko-KR" altLang="en-US" smtClean="0"/>
              <a:pPr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7674707"/>
            <a:ext cx="28956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7674707"/>
            <a:ext cx="21336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CD2B9-BA7D-478C-AA8A-375C1240E1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unique-paths-ii/" TargetMode="External"/><Relationship Id="rId2" Type="http://schemas.openxmlformats.org/officeDocument/2006/relationships/hyperlink" Target="https://leetcode.com/problems/unique-path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4282" y="971848"/>
            <a:ext cx="8712968" cy="1752600"/>
          </a:xfrm>
        </p:spPr>
        <p:txBody>
          <a:bodyPr/>
          <a:lstStyle/>
          <a:p>
            <a:r>
              <a:rPr lang="ko-KR" altLang="en-US" b="1" dirty="0"/>
              <a:t>고 급 문 제 해 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5980" y="3856870"/>
            <a:ext cx="6672040" cy="24658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altLang="ko-KR" sz="3600" b="1"/>
              <a:t>&lt;</a:t>
            </a:r>
            <a:r>
              <a:rPr lang="ko-KR" altLang="en-US" sz="3600" b="1"/>
              <a:t>문제 </a:t>
            </a:r>
            <a:r>
              <a:rPr lang="en-US" altLang="ko-KR" sz="3600" b="1"/>
              <a:t>16.3&gt;</a:t>
            </a:r>
          </a:p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altLang="ko-KR" sz="3600" b="1"/>
              <a:t>2</a:t>
            </a:r>
            <a:r>
              <a:rPr lang="ko-KR" altLang="en-US" sz="3600" b="1"/>
              <a:t>차원 배열 순회 방법 개수</a:t>
            </a:r>
            <a:endParaRPr lang="en-US" altLang="ko-KR" sz="3600" b="1"/>
          </a:p>
        </p:txBody>
      </p:sp>
      <p:sp>
        <p:nvSpPr>
          <p:cNvPr id="5" name="TextBox 4"/>
          <p:cNvSpPr txBox="1"/>
          <p:nvPr/>
        </p:nvSpPr>
        <p:spPr>
          <a:xfrm>
            <a:off x="6667621" y="7081406"/>
            <a:ext cx="222528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2018117543 </a:t>
            </a:r>
            <a:r>
              <a:rPr lang="ko-KR" altLang="en-US" dirty="0"/>
              <a:t>한재성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6" name="TextBox 5"/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/>
              <a:t>응용</a:t>
            </a:r>
            <a:r>
              <a:rPr lang="en-US" altLang="ko-KR" sz="3600" b="1"/>
              <a:t> 3. </a:t>
            </a:r>
            <a:r>
              <a:rPr lang="ko-KR" altLang="en-US" sz="3600" b="1"/>
              <a:t>물고기 잡기</a:t>
            </a:r>
            <a:endParaRPr lang="ko-KR" altLang="en-US" sz="3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E62B611-57A4-5858-0811-4A472868D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85" y="2916064"/>
            <a:ext cx="8537830" cy="3337892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D80C90-5AC4-96E0-FF2E-E174BE304BE9}"/>
              </a:ext>
            </a:extLst>
          </p:cNvPr>
          <p:cNvSpPr txBox="1"/>
          <p:nvPr/>
        </p:nvSpPr>
        <p:spPr>
          <a:xfrm>
            <a:off x="2051720" y="6972691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차이점</a:t>
            </a:r>
            <a:r>
              <a:rPr lang="en-US" altLang="ko-KR" sz="2400"/>
              <a:t>: </a:t>
            </a:r>
            <a:r>
              <a:rPr lang="ko-KR" altLang="en-US" sz="2400"/>
              <a:t>모든 경로 </a:t>
            </a:r>
            <a:r>
              <a:rPr lang="en-US" altLang="ko-KR" sz="2400"/>
              <a:t>vs </a:t>
            </a:r>
            <a:r>
              <a:rPr lang="ko-KR" altLang="en-US" sz="2400"/>
              <a:t>한</a:t>
            </a:r>
            <a:r>
              <a:rPr lang="en-US" altLang="ko-KR" sz="2400"/>
              <a:t> </a:t>
            </a:r>
            <a:r>
              <a:rPr lang="ko-KR" altLang="en-US" sz="2400"/>
              <a:t>최적 경로의 값</a:t>
            </a:r>
          </a:p>
        </p:txBody>
      </p:sp>
    </p:spTree>
    <p:extLst>
      <p:ext uri="{BB962C8B-B14F-4D97-AF65-F5344CB8AC3E}">
        <p14:creationId xmlns:p14="http://schemas.microsoft.com/office/powerpoint/2010/main" val="3456042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/>
              <a:t>Idea</a:t>
            </a:r>
            <a:endParaRPr lang="ko-KR" altLang="en-US" sz="3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31FA25-1702-8B69-519C-1AD60F5DA3D8}"/>
              </a:ext>
            </a:extLst>
          </p:cNvPr>
          <p:cNvSpPr/>
          <p:nvPr/>
        </p:nvSpPr>
        <p:spPr>
          <a:xfrm>
            <a:off x="2051720" y="2267992"/>
            <a:ext cx="4752528" cy="4608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BA66953-9BC8-7E35-6FA2-EAA8C2B76118}"/>
              </a:ext>
            </a:extLst>
          </p:cNvPr>
          <p:cNvSpPr/>
          <p:nvPr/>
        </p:nvSpPr>
        <p:spPr>
          <a:xfrm>
            <a:off x="5940152" y="5904396"/>
            <a:ext cx="79208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C5133795-F988-144F-7CDE-6FD2265D3A30}"/>
              </a:ext>
            </a:extLst>
          </p:cNvPr>
          <p:cNvSpPr/>
          <p:nvPr/>
        </p:nvSpPr>
        <p:spPr>
          <a:xfrm>
            <a:off x="2584042" y="2640098"/>
            <a:ext cx="3139026" cy="3212062"/>
          </a:xfrm>
          <a:custGeom>
            <a:avLst/>
            <a:gdLst>
              <a:gd name="connsiteX0" fmla="*/ 105370 w 3139026"/>
              <a:gd name="connsiteY0" fmla="*/ 60071 h 3212062"/>
              <a:gd name="connsiteX1" fmla="*/ 804617 w 3139026"/>
              <a:gd name="connsiteY1" fmla="*/ 6283 h 3212062"/>
              <a:gd name="connsiteX2" fmla="*/ 847647 w 3139026"/>
              <a:gd name="connsiteY2" fmla="*/ 189163 h 3212062"/>
              <a:gd name="connsiteX3" fmla="*/ 266734 w 3139026"/>
              <a:gd name="connsiteY3" fmla="*/ 780834 h 3212062"/>
              <a:gd name="connsiteX4" fmla="*/ 8551 w 3139026"/>
              <a:gd name="connsiteY4" fmla="*/ 1383262 h 3212062"/>
              <a:gd name="connsiteX5" fmla="*/ 557191 w 3139026"/>
              <a:gd name="connsiteY5" fmla="*/ 1307958 h 3212062"/>
              <a:gd name="connsiteX6" fmla="*/ 1482349 w 3139026"/>
              <a:gd name="connsiteY6" fmla="*/ 458104 h 3212062"/>
              <a:gd name="connsiteX7" fmla="*/ 2289172 w 3139026"/>
              <a:gd name="connsiteY7" fmla="*/ 232194 h 3212062"/>
              <a:gd name="connsiteX8" fmla="*/ 1977200 w 3139026"/>
              <a:gd name="connsiteY8" fmla="*/ 952956 h 3212062"/>
              <a:gd name="connsiteX9" fmla="*/ 557191 w 3139026"/>
              <a:gd name="connsiteY9" fmla="*/ 2168570 h 3212062"/>
              <a:gd name="connsiteX10" fmla="*/ 417342 w 3139026"/>
              <a:gd name="connsiteY10" fmla="*/ 2824787 h 3212062"/>
              <a:gd name="connsiteX11" fmla="*/ 1234923 w 3139026"/>
              <a:gd name="connsiteY11" fmla="*/ 2588118 h 3212062"/>
              <a:gd name="connsiteX12" fmla="*/ 2030989 w 3139026"/>
              <a:gd name="connsiteY12" fmla="*/ 1878114 h 3212062"/>
              <a:gd name="connsiteX13" fmla="*/ 2590386 w 3139026"/>
              <a:gd name="connsiteY13" fmla="*/ 1555384 h 3212062"/>
              <a:gd name="connsiteX14" fmla="*/ 2913116 w 3139026"/>
              <a:gd name="connsiteY14" fmla="*/ 1749022 h 3212062"/>
              <a:gd name="connsiteX15" fmla="*/ 2784024 w 3139026"/>
              <a:gd name="connsiteY15" fmla="*/ 2136297 h 3212062"/>
              <a:gd name="connsiteX16" fmla="*/ 2493567 w 3139026"/>
              <a:gd name="connsiteY16" fmla="*/ 2588118 h 3212062"/>
              <a:gd name="connsiteX17" fmla="*/ 2385991 w 3139026"/>
              <a:gd name="connsiteY17" fmla="*/ 2900090 h 3212062"/>
              <a:gd name="connsiteX18" fmla="*/ 2396749 w 3139026"/>
              <a:gd name="connsiteY18" fmla="*/ 2964636 h 3212062"/>
              <a:gd name="connsiteX19" fmla="*/ 2482810 w 3139026"/>
              <a:gd name="connsiteY19" fmla="*/ 3007667 h 3212062"/>
              <a:gd name="connsiteX20" fmla="*/ 2601144 w 3139026"/>
              <a:gd name="connsiteY20" fmla="*/ 3007667 h 3212062"/>
              <a:gd name="connsiteX21" fmla="*/ 2816297 w 3139026"/>
              <a:gd name="connsiteY21" fmla="*/ 3039940 h 3212062"/>
              <a:gd name="connsiteX22" fmla="*/ 2956146 w 3139026"/>
              <a:gd name="connsiteY22" fmla="*/ 3104486 h 3212062"/>
              <a:gd name="connsiteX23" fmla="*/ 3020692 w 3139026"/>
              <a:gd name="connsiteY23" fmla="*/ 3158274 h 3212062"/>
              <a:gd name="connsiteX24" fmla="*/ 3074480 w 3139026"/>
              <a:gd name="connsiteY24" fmla="*/ 3201304 h 3212062"/>
              <a:gd name="connsiteX25" fmla="*/ 3139026 w 3139026"/>
              <a:gd name="connsiteY25" fmla="*/ 3212062 h 3212062"/>
              <a:gd name="connsiteX26" fmla="*/ 3139026 w 3139026"/>
              <a:gd name="connsiteY26" fmla="*/ 3212062 h 321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139026" h="3212062">
                <a:moveTo>
                  <a:pt x="105370" y="60071"/>
                </a:moveTo>
                <a:cubicBezTo>
                  <a:pt x="393137" y="22419"/>
                  <a:pt x="680904" y="-15232"/>
                  <a:pt x="804617" y="6283"/>
                </a:cubicBezTo>
                <a:cubicBezTo>
                  <a:pt x="928330" y="27798"/>
                  <a:pt x="937294" y="60071"/>
                  <a:pt x="847647" y="189163"/>
                </a:cubicBezTo>
                <a:cubicBezTo>
                  <a:pt x="758000" y="318255"/>
                  <a:pt x="406583" y="581818"/>
                  <a:pt x="266734" y="780834"/>
                </a:cubicBezTo>
                <a:cubicBezTo>
                  <a:pt x="126885" y="979850"/>
                  <a:pt x="-39858" y="1295408"/>
                  <a:pt x="8551" y="1383262"/>
                </a:cubicBezTo>
                <a:cubicBezTo>
                  <a:pt x="56960" y="1471116"/>
                  <a:pt x="311558" y="1462151"/>
                  <a:pt x="557191" y="1307958"/>
                </a:cubicBezTo>
                <a:cubicBezTo>
                  <a:pt x="802824" y="1153765"/>
                  <a:pt x="1193686" y="637398"/>
                  <a:pt x="1482349" y="458104"/>
                </a:cubicBezTo>
                <a:cubicBezTo>
                  <a:pt x="1771012" y="278810"/>
                  <a:pt x="2206697" y="149719"/>
                  <a:pt x="2289172" y="232194"/>
                </a:cubicBezTo>
                <a:cubicBezTo>
                  <a:pt x="2371647" y="314669"/>
                  <a:pt x="2265863" y="630227"/>
                  <a:pt x="1977200" y="952956"/>
                </a:cubicBezTo>
                <a:cubicBezTo>
                  <a:pt x="1688537" y="1275685"/>
                  <a:pt x="817167" y="1856598"/>
                  <a:pt x="557191" y="2168570"/>
                </a:cubicBezTo>
                <a:cubicBezTo>
                  <a:pt x="297215" y="2480542"/>
                  <a:pt x="304387" y="2754862"/>
                  <a:pt x="417342" y="2824787"/>
                </a:cubicBezTo>
                <a:cubicBezTo>
                  <a:pt x="530297" y="2894712"/>
                  <a:pt x="965982" y="2745897"/>
                  <a:pt x="1234923" y="2588118"/>
                </a:cubicBezTo>
                <a:cubicBezTo>
                  <a:pt x="1503864" y="2430339"/>
                  <a:pt x="1805078" y="2050236"/>
                  <a:pt x="2030989" y="1878114"/>
                </a:cubicBezTo>
                <a:cubicBezTo>
                  <a:pt x="2256900" y="1705992"/>
                  <a:pt x="2443365" y="1576899"/>
                  <a:pt x="2590386" y="1555384"/>
                </a:cubicBezTo>
                <a:cubicBezTo>
                  <a:pt x="2737407" y="1533869"/>
                  <a:pt x="2880843" y="1652203"/>
                  <a:pt x="2913116" y="1749022"/>
                </a:cubicBezTo>
                <a:cubicBezTo>
                  <a:pt x="2945389" y="1845841"/>
                  <a:pt x="2853949" y="1996448"/>
                  <a:pt x="2784024" y="2136297"/>
                </a:cubicBezTo>
                <a:cubicBezTo>
                  <a:pt x="2714099" y="2276146"/>
                  <a:pt x="2559906" y="2460819"/>
                  <a:pt x="2493567" y="2588118"/>
                </a:cubicBezTo>
                <a:cubicBezTo>
                  <a:pt x="2427228" y="2715417"/>
                  <a:pt x="2402127" y="2837337"/>
                  <a:pt x="2385991" y="2900090"/>
                </a:cubicBezTo>
                <a:cubicBezTo>
                  <a:pt x="2369855" y="2962843"/>
                  <a:pt x="2380612" y="2946706"/>
                  <a:pt x="2396749" y="2964636"/>
                </a:cubicBezTo>
                <a:cubicBezTo>
                  <a:pt x="2412886" y="2982566"/>
                  <a:pt x="2448744" y="3000495"/>
                  <a:pt x="2482810" y="3007667"/>
                </a:cubicBezTo>
                <a:cubicBezTo>
                  <a:pt x="2516876" y="3014839"/>
                  <a:pt x="2545563" y="3002288"/>
                  <a:pt x="2601144" y="3007667"/>
                </a:cubicBezTo>
                <a:cubicBezTo>
                  <a:pt x="2656725" y="3013046"/>
                  <a:pt x="2757130" y="3023804"/>
                  <a:pt x="2816297" y="3039940"/>
                </a:cubicBezTo>
                <a:cubicBezTo>
                  <a:pt x="2875464" y="3056076"/>
                  <a:pt x="2922080" y="3084764"/>
                  <a:pt x="2956146" y="3104486"/>
                </a:cubicBezTo>
                <a:cubicBezTo>
                  <a:pt x="2990212" y="3124208"/>
                  <a:pt x="3000970" y="3142138"/>
                  <a:pt x="3020692" y="3158274"/>
                </a:cubicBezTo>
                <a:cubicBezTo>
                  <a:pt x="3040414" y="3174410"/>
                  <a:pt x="3054758" y="3192339"/>
                  <a:pt x="3074480" y="3201304"/>
                </a:cubicBezTo>
                <a:cubicBezTo>
                  <a:pt x="3094202" y="3210269"/>
                  <a:pt x="3139026" y="3212062"/>
                  <a:pt x="3139026" y="3212062"/>
                </a:cubicBezTo>
                <a:lnTo>
                  <a:pt x="3139026" y="321206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412AB8A-1658-E02E-FD30-16505102DF84}"/>
              </a:ext>
            </a:extLst>
          </p:cNvPr>
          <p:cNvSpPr/>
          <p:nvPr/>
        </p:nvSpPr>
        <p:spPr>
          <a:xfrm rot="1697435">
            <a:off x="5292080" y="5508352"/>
            <a:ext cx="576064" cy="715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75EF77-1151-AA61-3A0F-3A538E6FA9FD}"/>
                  </a:ext>
                </a:extLst>
              </p:cNvPr>
              <p:cNvSpPr txBox="1"/>
              <p:nvPr/>
            </p:nvSpPr>
            <p:spPr>
              <a:xfrm>
                <a:off x="2005307" y="7135937"/>
                <a:ext cx="4652254" cy="933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ko-KR" i="1">
                  <a:latin typeface="Cambria Math" panose="02040503050406030204" pitchFamily="18" charset="0"/>
                </a:endParaRPr>
              </a:p>
              <a:p>
                <a:r>
                  <a:rPr lang="en-US" altLang="ko-KR"/>
                  <a:t>=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까지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왔을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때의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최대로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많이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잡은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물고기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마</m:t>
                    </m:r>
                  </m:oMath>
                </a14:m>
                <a:r>
                  <a:rPr lang="ko-KR" altLang="en-US"/>
                  <a:t>리 수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75EF77-1151-AA61-3A0F-3A538E6FA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307" y="7135937"/>
                <a:ext cx="4652254" cy="933717"/>
              </a:xfrm>
              <a:prstGeom prst="rect">
                <a:avLst/>
              </a:prstGeom>
              <a:blipFill>
                <a:blip r:embed="rId2"/>
                <a:stretch>
                  <a:fillRect l="-1180" r="-131" b="-91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624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/>
              <a:t>Idea</a:t>
            </a:r>
            <a:endParaRPr lang="ko-KR" altLang="en-US" sz="3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31FA25-1702-8B69-519C-1AD60F5DA3D8}"/>
              </a:ext>
            </a:extLst>
          </p:cNvPr>
          <p:cNvSpPr/>
          <p:nvPr/>
        </p:nvSpPr>
        <p:spPr>
          <a:xfrm>
            <a:off x="2051720" y="2267992"/>
            <a:ext cx="4752528" cy="4608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BA66953-9BC8-7E35-6FA2-EAA8C2B76118}"/>
              </a:ext>
            </a:extLst>
          </p:cNvPr>
          <p:cNvSpPr/>
          <p:nvPr/>
        </p:nvSpPr>
        <p:spPr>
          <a:xfrm>
            <a:off x="5940152" y="5904396"/>
            <a:ext cx="79208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2C754C1-5786-3DA9-20C7-A442D3A9C1D7}"/>
              </a:ext>
            </a:extLst>
          </p:cNvPr>
          <p:cNvSpPr/>
          <p:nvPr/>
        </p:nvSpPr>
        <p:spPr>
          <a:xfrm>
            <a:off x="5940152" y="4860280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88D168F-E957-BB2B-EB22-DACF543369F1}"/>
              </a:ext>
            </a:extLst>
          </p:cNvPr>
          <p:cNvSpPr/>
          <p:nvPr/>
        </p:nvSpPr>
        <p:spPr>
          <a:xfrm>
            <a:off x="4932040" y="5936888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E721A8B8-8E14-4B7A-91BA-13732DF1F3B9}"/>
              </a:ext>
            </a:extLst>
          </p:cNvPr>
          <p:cNvSpPr/>
          <p:nvPr/>
        </p:nvSpPr>
        <p:spPr>
          <a:xfrm>
            <a:off x="6228184" y="5251926"/>
            <a:ext cx="360040" cy="104411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ED6C1672-FB16-051C-A2DC-B56A6BB13364}"/>
              </a:ext>
            </a:extLst>
          </p:cNvPr>
          <p:cNvSpPr/>
          <p:nvPr/>
        </p:nvSpPr>
        <p:spPr>
          <a:xfrm rot="16200000">
            <a:off x="5544108" y="5820078"/>
            <a:ext cx="360040" cy="104411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913FDB-8CF7-CFD4-03AE-598434C3C05C}"/>
                  </a:ext>
                </a:extLst>
              </p:cNvPr>
              <p:cNvSpPr txBox="1"/>
              <p:nvPr/>
            </p:nvSpPr>
            <p:spPr>
              <a:xfrm>
                <a:off x="4680380" y="6954203"/>
                <a:ext cx="12954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ko-KR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913FDB-8CF7-CFD4-03AE-598434C3C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380" y="6954203"/>
                <a:ext cx="1295407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1F8CCC-2008-D65D-B00B-813EEBD7927C}"/>
                  </a:ext>
                </a:extLst>
              </p:cNvPr>
              <p:cNvSpPr txBox="1"/>
              <p:nvPr/>
            </p:nvSpPr>
            <p:spPr>
              <a:xfrm>
                <a:off x="6588224" y="5025812"/>
                <a:ext cx="17281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ko-KR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1F8CCC-2008-D65D-B00B-813EEBD7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5025812"/>
                <a:ext cx="1728192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CDE293E-05FD-0C98-69BC-76BFFA63D5BD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6616241" y="6641948"/>
            <a:ext cx="836079" cy="7386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433997F-4DC0-A064-D83C-CAFE72B2D741}"/>
              </a:ext>
            </a:extLst>
          </p:cNvPr>
          <p:cNvSpPr txBox="1"/>
          <p:nvPr/>
        </p:nvSpPr>
        <p:spPr>
          <a:xfrm>
            <a:off x="6948264" y="75965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물고기 있으면 </a:t>
            </a:r>
            <a:r>
              <a:rPr lang="en-US" altLang="ko-KR"/>
              <a:t>+1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75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/>
              <a:t>code</a:t>
            </a:r>
            <a:endParaRPr lang="ko-KR" altLang="en-US" sz="3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5D3630-52EE-D242-1BA0-38361B4E6B1A}"/>
                  </a:ext>
                </a:extLst>
              </p:cNvPr>
              <p:cNvSpPr txBox="1"/>
              <p:nvPr/>
            </p:nvSpPr>
            <p:spPr>
              <a:xfrm>
                <a:off x="1475656" y="2091918"/>
                <a:ext cx="6624736" cy="944169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𝑓𝑖𝑠h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5D3630-52EE-D242-1BA0-38361B4E6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091918"/>
                <a:ext cx="6624736" cy="9441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84C1E714-B604-27E9-8589-73BF1C016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276104"/>
            <a:ext cx="53054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12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/>
              <a:t>결과</a:t>
            </a:r>
            <a:endParaRPr lang="ko-KR" altLang="en-US" sz="3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F711508-861E-B6F3-FA6F-DB5F5D028894}"/>
              </a:ext>
            </a:extLst>
          </p:cNvPr>
          <p:cNvSpPr txBox="1"/>
          <p:nvPr/>
        </p:nvSpPr>
        <p:spPr>
          <a:xfrm>
            <a:off x="756747" y="3204096"/>
            <a:ext cx="3384376" cy="34778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4400"/>
              <a:t>[0, 0, 1, 2, 2]</a:t>
            </a:r>
          </a:p>
          <a:p>
            <a:r>
              <a:rPr lang="ko-KR" altLang="en-US" sz="4400"/>
              <a:t>[0, 1, 2, 2, 3] </a:t>
            </a:r>
          </a:p>
          <a:p>
            <a:r>
              <a:rPr lang="ko-KR" altLang="en-US" sz="4400"/>
              <a:t>[0, 2, 3, 4, 5]</a:t>
            </a:r>
          </a:p>
          <a:p>
            <a:r>
              <a:rPr lang="ko-KR" altLang="en-US" sz="4400"/>
              <a:t>[1, 2, 4, 4, 6] </a:t>
            </a:r>
          </a:p>
          <a:p>
            <a:r>
              <a:rPr lang="ko-KR" altLang="en-US" sz="4400"/>
              <a:t>[2, 3, 5, 5, 7]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7C290C-56A5-C96E-D336-7C7870247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428" y="3323783"/>
            <a:ext cx="3552825" cy="323850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EE7FC114-C115-B7EF-ABEB-2CC4752231DD}"/>
              </a:ext>
            </a:extLst>
          </p:cNvPr>
          <p:cNvSpPr/>
          <p:nvPr/>
        </p:nvSpPr>
        <p:spPr>
          <a:xfrm>
            <a:off x="5432612" y="3726148"/>
            <a:ext cx="2538804" cy="2599348"/>
          </a:xfrm>
          <a:custGeom>
            <a:avLst/>
            <a:gdLst>
              <a:gd name="connsiteX0" fmla="*/ 0 w 2538804"/>
              <a:gd name="connsiteY0" fmla="*/ 103574 h 2599348"/>
              <a:gd name="connsiteX1" fmla="*/ 1323190 w 2538804"/>
              <a:gd name="connsiteY1" fmla="*/ 114332 h 2599348"/>
              <a:gd name="connsiteX2" fmla="*/ 1290917 w 2538804"/>
              <a:gd name="connsiteY2" fmla="*/ 1265400 h 2599348"/>
              <a:gd name="connsiteX3" fmla="*/ 2334409 w 2538804"/>
              <a:gd name="connsiteY3" fmla="*/ 1136308 h 2599348"/>
              <a:gd name="connsiteX4" fmla="*/ 2377440 w 2538804"/>
              <a:gd name="connsiteY4" fmla="*/ 2222831 h 2599348"/>
              <a:gd name="connsiteX5" fmla="*/ 2538804 w 2538804"/>
              <a:gd name="connsiteY5" fmla="*/ 2599348 h 259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8804" h="2599348">
                <a:moveTo>
                  <a:pt x="0" y="103574"/>
                </a:moveTo>
                <a:cubicBezTo>
                  <a:pt x="554018" y="12134"/>
                  <a:pt x="1108037" y="-79306"/>
                  <a:pt x="1323190" y="114332"/>
                </a:cubicBezTo>
                <a:cubicBezTo>
                  <a:pt x="1538343" y="307970"/>
                  <a:pt x="1122381" y="1095071"/>
                  <a:pt x="1290917" y="1265400"/>
                </a:cubicBezTo>
                <a:cubicBezTo>
                  <a:pt x="1459453" y="1435729"/>
                  <a:pt x="2153322" y="976736"/>
                  <a:pt x="2334409" y="1136308"/>
                </a:cubicBezTo>
                <a:cubicBezTo>
                  <a:pt x="2515496" y="1295880"/>
                  <a:pt x="2343374" y="1978991"/>
                  <a:pt x="2377440" y="2222831"/>
                </a:cubicBezTo>
                <a:cubicBezTo>
                  <a:pt x="2411506" y="2466671"/>
                  <a:pt x="2475155" y="2533009"/>
                  <a:pt x="2538804" y="259934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762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83059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Summary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32096"/>
            <a:ext cx="8291264" cy="530444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ko-KR" altLang="en-US" sz="2800" b="1"/>
              <a:t>문제 </a:t>
            </a:r>
            <a:r>
              <a:rPr lang="en-US" altLang="ko-KR" sz="2800" b="1"/>
              <a:t>16.3 : 2</a:t>
            </a:r>
            <a:r>
              <a:rPr lang="ko-KR" altLang="en-US" sz="2800" b="1"/>
              <a:t>차원 배열 순회 방법 개수</a:t>
            </a:r>
            <a:endParaRPr lang="en-US" altLang="ko-KR" sz="2800" b="1"/>
          </a:p>
          <a:p>
            <a:pPr lvl="1">
              <a:lnSpc>
                <a:spcPct val="150000"/>
              </a:lnSpc>
              <a:spcAft>
                <a:spcPts val="130"/>
              </a:spcAft>
            </a:pPr>
            <a:r>
              <a:rPr lang="ko-KR" altLang="en-US" sz="2400" b="1"/>
              <a:t>기본 문제</a:t>
            </a:r>
            <a:endParaRPr lang="en-US" altLang="ko-KR" sz="2400" b="1"/>
          </a:p>
          <a:p>
            <a:pPr lvl="2">
              <a:lnSpc>
                <a:spcPct val="150000"/>
              </a:lnSpc>
              <a:spcAft>
                <a:spcPts val="130"/>
              </a:spcAft>
            </a:pPr>
            <a:r>
              <a:rPr lang="en-US" altLang="ko-KR" sz="2200" b="1">
                <a:hlinkClick r:id="rId2"/>
              </a:rPr>
              <a:t>https://leetcode.com/problems/unique-paths/</a:t>
            </a:r>
            <a:endParaRPr lang="en-US" altLang="ko-KR" sz="2200" b="1"/>
          </a:p>
          <a:p>
            <a:pPr lvl="1">
              <a:lnSpc>
                <a:spcPct val="150000"/>
              </a:lnSpc>
              <a:spcAft>
                <a:spcPts val="130"/>
              </a:spcAft>
            </a:pPr>
            <a:r>
              <a:rPr lang="ko-KR" altLang="en-US" sz="2400" b="1"/>
              <a:t>응용 </a:t>
            </a:r>
            <a:r>
              <a:rPr lang="en-US" altLang="ko-KR" sz="2400" b="1"/>
              <a:t>1.</a:t>
            </a:r>
            <a:r>
              <a:rPr lang="ko-KR" altLang="en-US" sz="2400" b="1"/>
              <a:t>공간 복잡도 줄이기</a:t>
            </a:r>
            <a:endParaRPr lang="en-US" altLang="ko-KR" sz="2400" b="1"/>
          </a:p>
          <a:p>
            <a:pPr lvl="1">
              <a:lnSpc>
                <a:spcPct val="150000"/>
              </a:lnSpc>
              <a:spcAft>
                <a:spcPts val="130"/>
              </a:spcAft>
            </a:pPr>
            <a:r>
              <a:rPr lang="ko-KR" altLang="en-US" sz="2400" b="1"/>
              <a:t>응용 </a:t>
            </a:r>
            <a:r>
              <a:rPr lang="en-US" altLang="ko-KR" sz="2400" b="1"/>
              <a:t>2.</a:t>
            </a:r>
            <a:r>
              <a:rPr lang="ko-KR" altLang="en-US" sz="2400" b="1"/>
              <a:t>장애물</a:t>
            </a:r>
            <a:endParaRPr lang="en-US" altLang="ko-KR" sz="2400" b="1"/>
          </a:p>
          <a:p>
            <a:pPr lvl="2">
              <a:lnSpc>
                <a:spcPct val="150000"/>
              </a:lnSpc>
              <a:spcAft>
                <a:spcPts val="130"/>
              </a:spcAft>
            </a:pPr>
            <a:r>
              <a:rPr lang="en-US" altLang="ko-KR" sz="2200" b="1">
                <a:hlinkClick r:id="rId3"/>
              </a:rPr>
              <a:t>https://leetcode.com/problems/unique-paths-ii/</a:t>
            </a:r>
            <a:endParaRPr lang="en-US" altLang="ko-KR" sz="2200" b="1"/>
          </a:p>
          <a:p>
            <a:pPr lvl="1">
              <a:lnSpc>
                <a:spcPct val="150000"/>
              </a:lnSpc>
              <a:spcAft>
                <a:spcPts val="130"/>
              </a:spcAft>
            </a:pPr>
            <a:r>
              <a:rPr lang="ko-KR" altLang="en-US" sz="2400" b="1"/>
              <a:t>응용 </a:t>
            </a:r>
            <a:r>
              <a:rPr lang="en-US" altLang="ko-KR" sz="2400" b="1"/>
              <a:t>3.</a:t>
            </a:r>
            <a:r>
              <a:rPr lang="ko-KR" altLang="en-US" sz="2400" b="1"/>
              <a:t>물고기</a:t>
            </a:r>
            <a:endParaRPr lang="en-US" altLang="ko-KR" sz="2400" b="1"/>
          </a:p>
          <a:p>
            <a:pPr lvl="1">
              <a:lnSpc>
                <a:spcPct val="150000"/>
              </a:lnSpc>
              <a:spcAft>
                <a:spcPts val="130"/>
              </a:spcAft>
            </a:pPr>
            <a:endParaRPr lang="en-US" altLang="ko-KR" sz="17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B1D6AF8-1A10-9D6B-F6DC-E175BAE06D9B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E4F1E0-FF89-3303-F99A-4E77AA2C537C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C56316-3EBD-EA69-3893-069CDDEC736A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4199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들어 주셔서 감사합니다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32097"/>
            <a:ext cx="8229600" cy="4584368"/>
          </a:xfrm>
        </p:spPr>
        <p:txBody>
          <a:bodyPr>
            <a:normAutofit/>
          </a:bodyPr>
          <a:lstStyle/>
          <a:p>
            <a:pPr algn="ctr"/>
            <a:endParaRPr lang="en-US" altLang="ko-KR" sz="4000" dirty="0"/>
          </a:p>
          <a:p>
            <a:pPr algn="ctr"/>
            <a:endParaRPr lang="en-US" altLang="ko-KR" sz="4000" dirty="0"/>
          </a:p>
          <a:p>
            <a:pPr marL="0" indent="0" algn="ctr">
              <a:buNone/>
            </a:pPr>
            <a:endParaRPr lang="en-US" altLang="ko-KR" sz="40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A12D3A5-3EAF-DDD2-5B24-66304177A4B4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9F4F6A-9220-33F8-EB8F-0A750FF6131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B923A4-7684-A011-17A6-222F443B3722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1D1F51C3-BE03-BF5A-A5CF-27EF1273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13505" y="2916064"/>
            <a:ext cx="3916990" cy="391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48CA8-7996-0B9A-082F-82BFC098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0378"/>
            <a:ext cx="8229600" cy="27996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altLang="ko-KR" sz="4800" b="1"/>
              <a:t>Chapter 9 </a:t>
            </a:r>
            <a:br>
              <a:rPr lang="en-US" altLang="ko-KR" sz="4800" b="1"/>
            </a:br>
            <a:r>
              <a:rPr lang="en-US" altLang="ko-KR" sz="4800" b="1">
                <a:latin typeface="Courier New" panose="02070309020205020404" pitchFamily="49" charset="0"/>
                <a:cs typeface="Courier New" panose="02070309020205020404" pitchFamily="49" charset="0"/>
              </a:rPr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181053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altLang="ko-KR" sz="3600" b="1"/>
              <a:t>16.3 - 2</a:t>
            </a:r>
            <a:r>
              <a:rPr lang="ko-KR" altLang="en-US" sz="3600" b="1"/>
              <a:t>차원 배열 순회 방법 개수</a:t>
            </a:r>
            <a:endParaRPr lang="en-US" altLang="ko-KR" sz="3600" b="1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136768-AAFD-F64A-91F2-36879F383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2772048"/>
            <a:ext cx="8387646" cy="1157548"/>
          </a:xfrm>
          <a:prstGeom prst="rect">
            <a:avLst/>
          </a:prstGeom>
          <a:ln>
            <a:solidFill>
              <a:srgbClr val="00B0F0"/>
            </a:solidFill>
          </a:ln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6E7080E-FBFE-AE3F-8236-8D6D6266A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5694" y="4500240"/>
            <a:ext cx="4212611" cy="3518654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5959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/>
              <a:t>Idea</a:t>
            </a:r>
            <a:endParaRPr lang="ko-KR" altLang="en-US" sz="3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300BC98-53E2-65B6-7333-1502C9ED1BE9}"/>
              </a:ext>
            </a:extLst>
          </p:cNvPr>
          <p:cNvGrpSpPr/>
          <p:nvPr/>
        </p:nvGrpSpPr>
        <p:grpSpPr>
          <a:xfrm>
            <a:off x="1781761" y="2772048"/>
            <a:ext cx="5580478" cy="4661186"/>
            <a:chOff x="360836" y="2772048"/>
            <a:chExt cx="5580478" cy="466118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6AB9334-264D-EBBC-58CB-9745E0D53740}"/>
                </a:ext>
              </a:extLst>
            </p:cNvPr>
            <p:cNvGrpSpPr/>
            <p:nvPr/>
          </p:nvGrpSpPr>
          <p:grpSpPr>
            <a:xfrm>
              <a:off x="360836" y="2772048"/>
              <a:ext cx="5580478" cy="4661186"/>
              <a:chOff x="458942" y="2556024"/>
              <a:chExt cx="5580478" cy="4661186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30B0A7CF-30B3-F071-06CB-0D48CFB8FF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58942" y="2556024"/>
                <a:ext cx="5580478" cy="4661186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EA2F69-EF0D-6A22-8558-2982A013365B}"/>
                  </a:ext>
                </a:extLst>
              </p:cNvPr>
              <p:cNvSpPr txBox="1"/>
              <p:nvPr/>
            </p:nvSpPr>
            <p:spPr>
              <a:xfrm>
                <a:off x="1547664" y="3636144"/>
                <a:ext cx="4176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 1        1       1       1         1      1 </a:t>
                </a:r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75E4AF-2114-C650-518D-8EF69C3A94AA}"/>
                  </a:ext>
                </a:extLst>
              </p:cNvPr>
              <p:cNvSpPr txBox="1"/>
              <p:nvPr/>
            </p:nvSpPr>
            <p:spPr>
              <a:xfrm>
                <a:off x="941983" y="4284216"/>
                <a:ext cx="461665" cy="122413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ko-KR"/>
                  <a:t>  1      1</a:t>
                </a:r>
                <a:endParaRPr lang="ko-KR" altLang="en-US"/>
              </a:p>
            </p:txBody>
          </p:sp>
        </p:grp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1D3C478E-B332-4565-0790-73E015D614F6}"/>
                </a:ext>
              </a:extLst>
            </p:cNvPr>
            <p:cNvSpPr/>
            <p:nvPr/>
          </p:nvSpPr>
          <p:spPr>
            <a:xfrm>
              <a:off x="1763688" y="4572248"/>
              <a:ext cx="3744416" cy="369332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624214FE-3CF8-E282-35CE-B829D8C9ADF3}"/>
                </a:ext>
              </a:extLst>
            </p:cNvPr>
            <p:cNvSpPr/>
            <p:nvPr/>
          </p:nvSpPr>
          <p:spPr>
            <a:xfrm>
              <a:off x="1751220" y="5273369"/>
              <a:ext cx="3744416" cy="369332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714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/>
              <a:t>Code</a:t>
            </a:r>
            <a:endParaRPr lang="ko-KR" altLang="en-US" sz="3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05E39104-1EAF-68DA-FBF1-A33FB1BF7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443" y="2628032"/>
            <a:ext cx="8394592" cy="4402228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7098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/>
              <a:t>응용 </a:t>
            </a:r>
            <a:r>
              <a:rPr lang="en-US" altLang="ko-KR" sz="3600" b="1"/>
              <a:t>1. </a:t>
            </a:r>
            <a:r>
              <a:rPr lang="ko-KR" altLang="en-US" sz="3600" b="1"/>
              <a:t>공간 복잡도 줄이기</a:t>
            </a:r>
            <a:endParaRPr lang="ko-KR" altLang="en-US" sz="3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282D6EC-BB9B-0451-EA01-00B961C847FF}"/>
              </a:ext>
            </a:extLst>
          </p:cNvPr>
          <p:cNvGrpSpPr/>
          <p:nvPr/>
        </p:nvGrpSpPr>
        <p:grpSpPr>
          <a:xfrm>
            <a:off x="284018" y="2628032"/>
            <a:ext cx="4258816" cy="4104456"/>
            <a:chOff x="360836" y="2772048"/>
            <a:chExt cx="5580478" cy="466118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9527EF3-4498-6AA8-FEC2-76867FA4A13E}"/>
                </a:ext>
              </a:extLst>
            </p:cNvPr>
            <p:cNvGrpSpPr/>
            <p:nvPr/>
          </p:nvGrpSpPr>
          <p:grpSpPr>
            <a:xfrm>
              <a:off x="360836" y="2772048"/>
              <a:ext cx="5580478" cy="4661186"/>
              <a:chOff x="458942" y="2556024"/>
              <a:chExt cx="5580478" cy="4661186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AA9FC088-29B2-FC8E-649E-2FDEAEFB5A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58942" y="2556024"/>
                <a:ext cx="5580478" cy="4661186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BCF676-61F1-8F58-5CFF-6E46F248B90B}"/>
                  </a:ext>
                </a:extLst>
              </p:cNvPr>
              <p:cNvSpPr txBox="1"/>
              <p:nvPr/>
            </p:nvSpPr>
            <p:spPr>
              <a:xfrm>
                <a:off x="1547664" y="3636144"/>
                <a:ext cx="4176464" cy="419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 1     1     1     1     1     1</a:t>
                </a:r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94B370-1B4C-38C4-321A-880882FAEE29}"/>
                  </a:ext>
                </a:extLst>
              </p:cNvPr>
              <p:cNvSpPr txBox="1"/>
              <p:nvPr/>
            </p:nvSpPr>
            <p:spPr>
              <a:xfrm>
                <a:off x="941983" y="4284216"/>
                <a:ext cx="461665" cy="122413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ko-KR"/>
                  <a:t>  1      1</a:t>
                </a:r>
                <a:endParaRPr lang="ko-KR" altLang="en-US"/>
              </a:p>
            </p:txBody>
          </p:sp>
        </p:grp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11BD4EAD-8C73-1164-9784-A8D916D3CE15}"/>
                </a:ext>
              </a:extLst>
            </p:cNvPr>
            <p:cNvSpPr/>
            <p:nvPr/>
          </p:nvSpPr>
          <p:spPr>
            <a:xfrm>
              <a:off x="1763688" y="4572248"/>
              <a:ext cx="3744416" cy="369332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A14D11D0-86B1-797F-BC15-3ECFD26EDBF1}"/>
                </a:ext>
              </a:extLst>
            </p:cNvPr>
            <p:cNvSpPr/>
            <p:nvPr/>
          </p:nvSpPr>
          <p:spPr>
            <a:xfrm>
              <a:off x="1751220" y="5273369"/>
              <a:ext cx="3744416" cy="369332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F7D221A-6D78-DC4A-115B-03D724949C33}"/>
              </a:ext>
            </a:extLst>
          </p:cNvPr>
          <p:cNvGrpSpPr/>
          <p:nvPr/>
        </p:nvGrpSpPr>
        <p:grpSpPr>
          <a:xfrm>
            <a:off x="4642340" y="2628032"/>
            <a:ext cx="4258816" cy="4104456"/>
            <a:chOff x="458942" y="2556024"/>
            <a:chExt cx="5580478" cy="4661186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BF1B7D7-839A-82CF-26EB-C34326FD2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58942" y="2556024"/>
              <a:ext cx="5580478" cy="4661186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75C6B37-7407-7523-E7FF-042427806D58}"/>
                </a:ext>
              </a:extLst>
            </p:cNvPr>
            <p:cNvSpPr txBox="1"/>
            <p:nvPr/>
          </p:nvSpPr>
          <p:spPr>
            <a:xfrm>
              <a:off x="1547664" y="3636144"/>
              <a:ext cx="4176464" cy="419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 1     1     1     1     1     1</a:t>
              </a:r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913B6D5-BA13-FF57-4729-46D7E9597E13}"/>
                </a:ext>
              </a:extLst>
            </p:cNvPr>
            <p:cNvSpPr txBox="1"/>
            <p:nvPr/>
          </p:nvSpPr>
          <p:spPr>
            <a:xfrm>
              <a:off x="941983" y="4284216"/>
              <a:ext cx="461665" cy="122413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/>
                <a:t>  1      1</a:t>
              </a:r>
              <a:endParaRPr lang="ko-KR" altLang="en-US"/>
            </a:p>
          </p:txBody>
        </p:sp>
      </p:grp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52D909F1-BF3B-0FDA-0037-CB755B10B3C8}"/>
              </a:ext>
            </a:extLst>
          </p:cNvPr>
          <p:cNvSpPr/>
          <p:nvPr/>
        </p:nvSpPr>
        <p:spPr>
          <a:xfrm>
            <a:off x="5498474" y="4213217"/>
            <a:ext cx="466939" cy="942598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CF517A29-CD1B-E0B6-2A92-90702844DDD9}"/>
              </a:ext>
            </a:extLst>
          </p:cNvPr>
          <p:cNvSpPr/>
          <p:nvPr/>
        </p:nvSpPr>
        <p:spPr>
          <a:xfrm>
            <a:off x="6100582" y="4213217"/>
            <a:ext cx="466939" cy="942598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CE4873BA-2D97-EED1-E0DF-968241AEF3C9}"/>
              </a:ext>
            </a:extLst>
          </p:cNvPr>
          <p:cNvSpPr/>
          <p:nvPr/>
        </p:nvSpPr>
        <p:spPr>
          <a:xfrm>
            <a:off x="6665291" y="4208961"/>
            <a:ext cx="466939" cy="942598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4B95061B-1F4E-D88B-05A6-AF7C73E76FD1}"/>
              </a:ext>
            </a:extLst>
          </p:cNvPr>
          <p:cNvSpPr/>
          <p:nvPr/>
        </p:nvSpPr>
        <p:spPr>
          <a:xfrm>
            <a:off x="7218514" y="4208961"/>
            <a:ext cx="466939" cy="942598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683CAE4D-ACD9-CB20-E739-820443D4E954}"/>
              </a:ext>
            </a:extLst>
          </p:cNvPr>
          <p:cNvSpPr/>
          <p:nvPr/>
        </p:nvSpPr>
        <p:spPr>
          <a:xfrm>
            <a:off x="7771737" y="4230889"/>
            <a:ext cx="466939" cy="942598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52EF5357-E668-BB51-8E47-F49C34CCC24B}"/>
              </a:ext>
            </a:extLst>
          </p:cNvPr>
          <p:cNvSpPr/>
          <p:nvPr/>
        </p:nvSpPr>
        <p:spPr>
          <a:xfrm>
            <a:off x="8299273" y="4208961"/>
            <a:ext cx="466939" cy="942598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6BD6608-4C5D-52AE-830C-DFC17820CB99}"/>
                  </a:ext>
                </a:extLst>
              </p:cNvPr>
              <p:cNvSpPr txBox="1"/>
              <p:nvPr/>
            </p:nvSpPr>
            <p:spPr>
              <a:xfrm>
                <a:off x="2708553" y="7371854"/>
                <a:ext cx="3599768" cy="276999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𝑆𝑝𝑎𝑐𝑒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𝑐𝑜𝑚𝑝𝑙𝑒𝑥𝑖𝑡𝑦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6BD6608-4C5D-52AE-830C-DFC17820C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553" y="7371854"/>
                <a:ext cx="3599768" cy="276999"/>
              </a:xfrm>
              <a:prstGeom prst="rect">
                <a:avLst/>
              </a:prstGeom>
              <a:blipFill>
                <a:blip r:embed="rId3"/>
                <a:stretch>
                  <a:fillRect l="-1180" r="-1349" b="-33333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830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/>
              <a:t>응용</a:t>
            </a:r>
            <a:r>
              <a:rPr lang="en-US" altLang="ko-KR" sz="3600" b="1"/>
              <a:t> 2. </a:t>
            </a:r>
            <a:r>
              <a:rPr lang="ko-KR" altLang="en-US" sz="3600" b="1"/>
              <a:t>장애물</a:t>
            </a:r>
            <a:endParaRPr lang="ko-KR" altLang="en-US" sz="3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B39ED34-5E1C-FBA9-A437-8A37821B0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097" y="2484016"/>
            <a:ext cx="4896546" cy="497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31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/>
              <a:t>Idea</a:t>
            </a:r>
            <a:endParaRPr lang="ko-KR" altLang="en-US" sz="3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EA447E1-125C-1A18-6D9B-0E86DD9C2E0D}"/>
              </a:ext>
            </a:extLst>
          </p:cNvPr>
          <p:cNvSpPr/>
          <p:nvPr/>
        </p:nvSpPr>
        <p:spPr>
          <a:xfrm>
            <a:off x="1475656" y="2051968"/>
            <a:ext cx="6192688" cy="5896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곱하기 기호 26">
            <a:extLst>
              <a:ext uri="{FF2B5EF4-FFF2-40B4-BE49-F238E27FC236}">
                <a16:creationId xmlns:a16="http://schemas.microsoft.com/office/drawing/2014/main" id="{7AA92206-E8D1-49B5-09F0-F44332606DA9}"/>
              </a:ext>
            </a:extLst>
          </p:cNvPr>
          <p:cNvSpPr/>
          <p:nvPr/>
        </p:nvSpPr>
        <p:spPr>
          <a:xfrm>
            <a:off x="4583817" y="2017141"/>
            <a:ext cx="1008112" cy="122413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곱하기 기호 27">
            <a:extLst>
              <a:ext uri="{FF2B5EF4-FFF2-40B4-BE49-F238E27FC236}">
                <a16:creationId xmlns:a16="http://schemas.microsoft.com/office/drawing/2014/main" id="{4A3FD03A-7E2E-692C-1050-C4CB9D260FED}"/>
              </a:ext>
            </a:extLst>
          </p:cNvPr>
          <p:cNvSpPr/>
          <p:nvPr/>
        </p:nvSpPr>
        <p:spPr>
          <a:xfrm>
            <a:off x="1403648" y="4716264"/>
            <a:ext cx="1008112" cy="122413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C52308-9837-B30E-F1AC-218211345643}"/>
              </a:ext>
            </a:extLst>
          </p:cNvPr>
          <p:cNvSpPr txBox="1"/>
          <p:nvPr/>
        </p:nvSpPr>
        <p:spPr>
          <a:xfrm>
            <a:off x="1639563" y="2267992"/>
            <a:ext cx="2868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/>
              <a:t>1 …     1</a:t>
            </a:r>
            <a:endParaRPr lang="ko-KR" altLang="en-US" sz="48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434E84-D850-A249-C052-9D95C400E30D}"/>
              </a:ext>
            </a:extLst>
          </p:cNvPr>
          <p:cNvSpPr txBox="1"/>
          <p:nvPr/>
        </p:nvSpPr>
        <p:spPr>
          <a:xfrm rot="5400000">
            <a:off x="562009" y="3282288"/>
            <a:ext cx="2868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/>
              <a:t>        …1</a:t>
            </a:r>
            <a:endParaRPr lang="ko-KR" altLang="en-US" sz="48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A7B296-5BFD-2DB0-1CA8-1650001336D6}"/>
              </a:ext>
            </a:extLst>
          </p:cNvPr>
          <p:cNvSpPr txBox="1"/>
          <p:nvPr/>
        </p:nvSpPr>
        <p:spPr>
          <a:xfrm>
            <a:off x="5519921" y="2213710"/>
            <a:ext cx="1984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/>
              <a:t>0 …  0</a:t>
            </a:r>
            <a:endParaRPr lang="ko-KR" altLang="en-US" sz="48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E680EF-BCB6-6667-5F6C-96776FB50708}"/>
              </a:ext>
            </a:extLst>
          </p:cNvPr>
          <p:cNvSpPr txBox="1"/>
          <p:nvPr/>
        </p:nvSpPr>
        <p:spPr>
          <a:xfrm rot="5400000">
            <a:off x="456902" y="6177594"/>
            <a:ext cx="2868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/>
              <a:t>    0 … 0</a:t>
            </a:r>
            <a:endParaRPr lang="ko-KR" altLang="en-US" sz="4800"/>
          </a:p>
        </p:txBody>
      </p:sp>
      <p:sp>
        <p:nvSpPr>
          <p:cNvPr id="36" name="곱하기 기호 35">
            <a:extLst>
              <a:ext uri="{FF2B5EF4-FFF2-40B4-BE49-F238E27FC236}">
                <a16:creationId xmlns:a16="http://schemas.microsoft.com/office/drawing/2014/main" id="{F828F728-63F5-E9D5-AB58-239A4D9BAF3C}"/>
              </a:ext>
            </a:extLst>
          </p:cNvPr>
          <p:cNvSpPr/>
          <p:nvPr/>
        </p:nvSpPr>
        <p:spPr>
          <a:xfrm>
            <a:off x="4628096" y="5651191"/>
            <a:ext cx="1008112" cy="122413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8CE0F92-F593-A9D1-35D2-789A4A4FAA41}"/>
              </a:ext>
            </a:extLst>
          </p:cNvPr>
          <p:cNvCxnSpPr/>
          <p:nvPr/>
        </p:nvCxnSpPr>
        <p:spPr>
          <a:xfrm flipH="1">
            <a:off x="5087873" y="5436344"/>
            <a:ext cx="852279" cy="8269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F67004-B733-B6F8-E345-D051ABAAC146}"/>
              </a:ext>
            </a:extLst>
          </p:cNvPr>
          <p:cNvSpPr txBox="1"/>
          <p:nvPr/>
        </p:nvSpPr>
        <p:spPr>
          <a:xfrm>
            <a:off x="5951969" y="4820194"/>
            <a:ext cx="288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/>
              <a:t>0</a:t>
            </a:r>
            <a:endParaRPr lang="ko-KR" altLang="en-US" sz="4800"/>
          </a:p>
        </p:txBody>
      </p:sp>
    </p:spTree>
    <p:extLst>
      <p:ext uri="{BB962C8B-B14F-4D97-AF65-F5344CB8AC3E}">
        <p14:creationId xmlns:p14="http://schemas.microsoft.com/office/powerpoint/2010/main" val="3997744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9EE5-015E-AC32-2C73-E43F2EDB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/>
              <a:t>code</a:t>
            </a:r>
            <a:endParaRPr lang="ko-KR" altLang="en-US" sz="3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0994AE-B937-72A8-A33B-48A23F4EE961}"/>
              </a:ext>
            </a:extLst>
          </p:cNvPr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7B6CF-94DC-0A97-397B-96AA89A43080}"/>
                </a:ext>
              </a:extLst>
            </p:cNvPr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05F32-FA0C-5BA1-61F2-89B79D06A680}"/>
                </a:ext>
              </a:extLst>
            </p:cNvPr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B39ED34-5E1C-FBA9-A437-8A37821B0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8986" y="1907952"/>
            <a:ext cx="6886028" cy="61932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74737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337</Words>
  <Application>Microsoft Office PowerPoint</Application>
  <PresentationFormat>사용자 지정</PresentationFormat>
  <Paragraphs>83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noto</vt:lpstr>
      <vt:lpstr>Malgun Gothic</vt:lpstr>
      <vt:lpstr>Malgun Gothic</vt:lpstr>
      <vt:lpstr>Arial</vt:lpstr>
      <vt:lpstr>Cambria Math</vt:lpstr>
      <vt:lpstr>Courier New</vt:lpstr>
      <vt:lpstr>Verdana</vt:lpstr>
      <vt:lpstr>Wingdings</vt:lpstr>
      <vt:lpstr>Office 테마</vt:lpstr>
      <vt:lpstr>고 급 문 제 해 결</vt:lpstr>
      <vt:lpstr>Chapter 9  Dynamic Programming</vt:lpstr>
      <vt:lpstr>16.3 - 2차원 배열 순회 방법 개수</vt:lpstr>
      <vt:lpstr>Idea</vt:lpstr>
      <vt:lpstr>Code</vt:lpstr>
      <vt:lpstr>응용 1. 공간 복잡도 줄이기</vt:lpstr>
      <vt:lpstr>응용 2. 장애물</vt:lpstr>
      <vt:lpstr>Idea</vt:lpstr>
      <vt:lpstr>code</vt:lpstr>
      <vt:lpstr>응용 3. 물고기 잡기</vt:lpstr>
      <vt:lpstr>Idea</vt:lpstr>
      <vt:lpstr>Idea</vt:lpstr>
      <vt:lpstr>code</vt:lpstr>
      <vt:lpstr>결과</vt:lpstr>
      <vt:lpstr>Summary</vt:lpstr>
      <vt:lpstr>들어 주셔서 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한재성</dc:creator>
  <cp:lastModifiedBy>한 재성</cp:lastModifiedBy>
  <cp:revision>157</cp:revision>
  <dcterms:created xsi:type="dcterms:W3CDTF">2020-09-15T14:10:48Z</dcterms:created>
  <dcterms:modified xsi:type="dcterms:W3CDTF">2023-05-11T17:11:16Z</dcterms:modified>
</cp:coreProperties>
</file>