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0"/>
  </p:notesMasterIdLst>
  <p:handoutMasterIdLst>
    <p:handoutMasterId r:id="rId21"/>
  </p:handoutMasterIdLst>
  <p:sldIdLst>
    <p:sldId id="290" r:id="rId5"/>
    <p:sldId id="291" r:id="rId6"/>
    <p:sldId id="276" r:id="rId7"/>
    <p:sldId id="304" r:id="rId8"/>
    <p:sldId id="273" r:id="rId9"/>
    <p:sldId id="292" r:id="rId10"/>
    <p:sldId id="307" r:id="rId11"/>
    <p:sldId id="298" r:id="rId12"/>
    <p:sldId id="330" r:id="rId13"/>
    <p:sldId id="335" r:id="rId14"/>
    <p:sldId id="316" r:id="rId15"/>
    <p:sldId id="337" r:id="rId16"/>
    <p:sldId id="336" r:id="rId17"/>
    <p:sldId id="332" r:id="rId18"/>
    <p:sldId id="289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602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1BA52-A076-4112-84E3-37DA42B21B13}" type="datetime1">
              <a:rPr lang="ko-KR" altLang="en-US" smtClean="0">
                <a:latin typeface="+mj-ea"/>
                <a:ea typeface="+mj-ea"/>
              </a:rPr>
              <a:t>2023-05-18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31BA52-A076-4112-84E3-37DA42B21B13}" type="datetime1">
              <a:rPr lang="ko-KR" altLang="en-US" smtClean="0">
                <a:latin typeface="+mj-ea"/>
                <a:ea typeface="+mj-ea"/>
              </a:rPr>
              <a:pPr/>
              <a:t>2023-05-18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ABE9C73-6CDE-45E2-97F8-E3C5308FA232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81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76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2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8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44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7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3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7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4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FC5EE304-82B2-497E-9ABD-F35BC4BEAE6C}" type="datetime1">
              <a:rPr lang="ko-KR" altLang="en-US" noProof="0" smtClean="0">
                <a:latin typeface="+mj-ea"/>
              </a:rPr>
              <a:t>2023-05-18</a:t>
            </a:fld>
            <a:endParaRPr lang="ko-KR" altLang="en-US" noProof="0">
              <a:latin typeface="+mj-ea"/>
            </a:endParaRP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2EA4F62-3F1B-49BC-83D2-ABC6C06E785C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99E2A004-8E84-4ACA-91A8-B4854DE42B19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C52F7C87-E17F-497F-93BA-2D3FA66DE609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7623BC6-A76C-40E9-97C0-1649037E9691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A80F3769-2D22-497C-BEC8-06540061815C}" type="datetime1">
              <a:rPr lang="ko-KR" altLang="en-US" noProof="0" smtClean="0">
                <a:latin typeface="+mj-ea"/>
                <a:ea typeface="+mj-ea"/>
              </a:rPr>
              <a:t>2023-05-18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D546C-7FE7-45D7-9FA4-1D6D900A1BA8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ru-RU" noProof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D50E76B-59EF-486D-A159-EA6E3A2E3444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EC4F04-5FF0-4CFB-B484-814B9FE5054B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EFE55-6F03-415D-A1D6-97284C99A9AB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35D1B-58C7-4161-9E55-303259941C7B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FE9CA486-AA14-4520-8396-ABB9CA336009}" type="datetime1">
              <a:rPr lang="ko-KR" altLang="en-US" noProof="0" smtClean="0"/>
              <a:t>2023-05-18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2568FF2A-BAB2-4E82-B5A0-8D4B1EA7E0A7}" type="datetime1">
              <a:rPr lang="ko-KR" altLang="en-US" noProof="0" smtClean="0">
                <a:latin typeface="+mj-ea"/>
                <a:ea typeface="+mj-ea"/>
              </a:rPr>
              <a:t>2023-05-18</a:t>
            </a:fld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ko/photos/%EC%BD%94%EB%93%9C-%EC%BD%94%EB%94%A9-%ED%94%84%EB%A1%9C%EA%B7%B8%EB%9E%98%EB%B0%8D-255822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4" name="그림 3" descr="노트북을 가지고 있고 헤드폰을 착용하고 있는 남자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고급문제해결</a:t>
            </a:r>
            <a:endParaRPr lang="ko-KR" alt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-KR" sz="2400" b="1" dirty="0">
                <a:solidFill>
                  <a:schemeClr val="tx1"/>
                </a:solidFill>
              </a:rPr>
              <a:t>N</a:t>
            </a:r>
            <a:r>
              <a:rPr lang="ko-KR" altLang="en-US" sz="2400" b="1" dirty="0">
                <a:solidFill>
                  <a:schemeClr val="tx1"/>
                </a:solidFill>
              </a:rPr>
              <a:t>보다 작은 모든 소수 나열하기</a:t>
            </a:r>
            <a:endParaRPr lang="ko-KR" altLang="ru-RU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7DF4-537C-B861-4411-CD3915DE7B0A}"/>
              </a:ext>
            </a:extLst>
          </p:cNvPr>
          <p:cNvSpPr txBox="1"/>
          <p:nvPr/>
        </p:nvSpPr>
        <p:spPr>
          <a:xfrm>
            <a:off x="8578735" y="5771142"/>
            <a:ext cx="3125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2016117401</a:t>
            </a:r>
          </a:p>
          <a:p>
            <a:pPr algn="r"/>
            <a:r>
              <a:rPr lang="ko-KR" altLang="en-US" sz="2400" dirty="0"/>
              <a:t>김기훈</a:t>
            </a:r>
          </a:p>
        </p:txBody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26915" y="3122527"/>
            <a:ext cx="43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r>
              <a:rPr lang="ko-KR" altLang="en-US" dirty="0"/>
              <a:t>이라는 숫자를 넣고 돌린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BFCCD2D-0545-00A1-67F9-B2E369E1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59" y="2104681"/>
            <a:ext cx="4709531" cy="25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2123440" y="2736502"/>
            <a:ext cx="9225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어떤 </a:t>
            </a:r>
            <a:r>
              <a:rPr lang="en-US" altLang="ko-KR" sz="2800" dirty="0"/>
              <a:t>N</a:t>
            </a:r>
            <a:r>
              <a:rPr lang="ko-KR" altLang="en-US" sz="2800" dirty="0"/>
              <a:t>이 주어졌을 때 이 숫자의 소수 여부를 판별할 수 있을까</a:t>
            </a:r>
            <a:r>
              <a:rPr lang="en-US" altLang="ko-KR" sz="2800" dirty="0"/>
              <a:t>?</a:t>
            </a:r>
            <a:r>
              <a:rPr lang="ko-KR" altLang="en-US" sz="2800" dirty="0"/>
              <a:t>라는 문제로 확장이 가능합니다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Ex: 20</a:t>
            </a:r>
            <a:r>
              <a:rPr lang="ko-KR" altLang="en-US" sz="2800" dirty="0"/>
              <a:t>은 </a:t>
            </a:r>
            <a:r>
              <a:rPr lang="ko-KR" altLang="en-US" sz="2800" dirty="0" err="1"/>
              <a:t>소수아님</a:t>
            </a:r>
            <a:r>
              <a:rPr lang="ko-KR" altLang="en-US" sz="2800" dirty="0"/>
              <a:t> </a:t>
            </a:r>
            <a:r>
              <a:rPr lang="en-US" altLang="ko-KR" sz="2800" dirty="0"/>
              <a:t>23</a:t>
            </a:r>
            <a:r>
              <a:rPr lang="ko-KR" altLang="en-US" sz="2800" dirty="0"/>
              <a:t>은 소수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6910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응용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7061200" y="2736502"/>
            <a:ext cx="4287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 코드는 </a:t>
            </a:r>
            <a:r>
              <a:rPr lang="en-US" altLang="ko-KR" sz="2800" dirty="0"/>
              <a:t>n</a:t>
            </a:r>
            <a:r>
              <a:rPr lang="ko-KR" altLang="en-US" sz="2800" dirty="0"/>
              <a:t>이 주어졌을 때 </a:t>
            </a:r>
            <a:r>
              <a:rPr lang="en-US" altLang="ko-KR" sz="2800" dirty="0"/>
              <a:t>n</a:t>
            </a:r>
            <a:r>
              <a:rPr lang="ko-KR" altLang="en-US" sz="2800" dirty="0"/>
              <a:t>이 소수인지 아닌지 확인하는 코드</a:t>
            </a:r>
            <a:endParaRPr lang="en-US" altLang="ko-KR" sz="28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72E47AD-33F6-2702-0F64-C280A9ACA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958" y="1983651"/>
            <a:ext cx="5263360" cy="287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6926915" y="3122527"/>
            <a:ext cx="436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숫자를 넣고 체크해본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F7DEBC2D-FFB8-CA43-737F-38E3CA631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809" y="1676382"/>
            <a:ext cx="3365553" cy="41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BE494-AC20-4106-5AC8-83406C7D91CE}"/>
              </a:ext>
            </a:extLst>
          </p:cNvPr>
          <p:cNvSpPr txBox="1"/>
          <p:nvPr/>
        </p:nvSpPr>
        <p:spPr>
          <a:xfrm>
            <a:off x="2825825" y="2845528"/>
            <a:ext cx="6689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백준 </a:t>
            </a:r>
            <a:r>
              <a:rPr lang="en-US" altLang="ko-KR" sz="3600" dirty="0"/>
              <a:t>1929(</a:t>
            </a:r>
            <a:r>
              <a:rPr lang="ko-KR" altLang="en-US" sz="3600" dirty="0"/>
              <a:t>소수 구하기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백준 </a:t>
            </a:r>
            <a:r>
              <a:rPr lang="en-US" altLang="ko-KR" sz="3600" dirty="0"/>
              <a:t>1978(</a:t>
            </a:r>
            <a:r>
              <a:rPr lang="ko-KR" altLang="en-US" sz="3600" dirty="0"/>
              <a:t>소수 찾기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백준 </a:t>
            </a:r>
            <a:r>
              <a:rPr lang="en-US" altLang="ko-KR" sz="3600" dirty="0"/>
              <a:t>1016(</a:t>
            </a:r>
            <a:r>
              <a:rPr lang="ko-KR" altLang="en-US" sz="3600" dirty="0"/>
              <a:t>제곱 </a:t>
            </a:r>
            <a:r>
              <a:rPr lang="ko-KR" altLang="en-US" sz="3600" dirty="0" err="1"/>
              <a:t>ㄴㄴ수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455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8" name="직사각형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" name="그림 개체 틀 9" descr="테이블에 있는 노트북 및 노트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83000"/>
              </a:lnSpc>
            </a:pPr>
            <a:r>
              <a:rPr lang="ko-KR" altLang="en-US" sz="4400" cap="all" spc="-100" dirty="0"/>
              <a:t>감사합니다</a:t>
            </a:r>
            <a:r>
              <a:rPr lang="en-US" altLang="ko-KR" sz="4400" cap="all" spc="-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작업하는 사람 그룹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7E92-7141-C228-B668-D3292EB117FD}"/>
              </a:ext>
            </a:extLst>
          </p:cNvPr>
          <p:cNvSpPr txBox="1"/>
          <p:nvPr/>
        </p:nvSpPr>
        <p:spPr>
          <a:xfrm>
            <a:off x="283278" y="355543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2. </a:t>
            </a:r>
            <a:r>
              <a:rPr lang="ko-KR" altLang="en-US" sz="5400" dirty="0"/>
              <a:t>사전 지식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9C7BA-554A-86E4-D2D2-867DEAB613B0}"/>
              </a:ext>
            </a:extLst>
          </p:cNvPr>
          <p:cNvSpPr txBox="1"/>
          <p:nvPr/>
        </p:nvSpPr>
        <p:spPr>
          <a:xfrm>
            <a:off x="274965" y="2429406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1. </a:t>
            </a:r>
            <a:r>
              <a:rPr lang="ko-KR" altLang="en-US" sz="5400" dirty="0"/>
              <a:t>문제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9343C-40EE-BB97-54FB-2D5D8CFB3B32}"/>
              </a:ext>
            </a:extLst>
          </p:cNvPr>
          <p:cNvSpPr txBox="1"/>
          <p:nvPr/>
        </p:nvSpPr>
        <p:spPr>
          <a:xfrm>
            <a:off x="302029" y="4642464"/>
            <a:ext cx="1146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/>
              <a:t>3. </a:t>
            </a:r>
            <a:r>
              <a:rPr lang="ko-KR" altLang="en-US" sz="54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노트북으로 무언가를 보여주는 남자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설명</a:t>
            </a:r>
          </a:p>
        </p:txBody>
      </p:sp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D5B99-B20F-F7BA-818E-1BE3F397B45F}"/>
              </a:ext>
            </a:extLst>
          </p:cNvPr>
          <p:cNvSpPr txBox="1"/>
          <p:nvPr/>
        </p:nvSpPr>
        <p:spPr>
          <a:xfrm>
            <a:off x="6244981" y="2315611"/>
            <a:ext cx="4829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문제</a:t>
            </a:r>
            <a:endParaRPr lang="en-US" altLang="ko-KR" sz="2800" dirty="0"/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이 주어질 때 </a:t>
            </a:r>
            <a:r>
              <a:rPr lang="en-US" altLang="ko-KR" sz="2800" dirty="0"/>
              <a:t>N</a:t>
            </a:r>
            <a:r>
              <a:rPr lang="ko-KR" altLang="en-US" sz="2800" dirty="0"/>
              <a:t>보다 작은 소수를 구하는 문제</a:t>
            </a:r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5D423-0A46-5E63-0A16-12464292D5B0}"/>
              </a:ext>
            </a:extLst>
          </p:cNvPr>
          <p:cNvSpPr txBox="1"/>
          <p:nvPr/>
        </p:nvSpPr>
        <p:spPr>
          <a:xfrm>
            <a:off x="1117325" y="2449784"/>
            <a:ext cx="490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Ex: 15</a:t>
            </a:r>
            <a:r>
              <a:rPr lang="ko-KR" altLang="en-US" sz="3600" dirty="0"/>
              <a:t>가 주어진다면</a:t>
            </a:r>
            <a:endParaRPr lang="en-US" altLang="ko-KR" sz="3600" dirty="0"/>
          </a:p>
          <a:p>
            <a:r>
              <a:rPr lang="en-US" altLang="ko-KR" sz="3600" dirty="0"/>
              <a:t>{2,3,5,7,11,13}</a:t>
            </a:r>
          </a:p>
        </p:txBody>
      </p:sp>
    </p:spTree>
    <p:extLst>
      <p:ext uri="{BB962C8B-B14F-4D97-AF65-F5344CB8AC3E}">
        <p14:creationId xmlns:p14="http://schemas.microsoft.com/office/powerpoint/2010/main" val="53926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직사각형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6" name="그림 개체 틀 5" descr="젊은 남성이 글쓰기 중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ko-KR" altLang="en-US" sz="4800" dirty="0"/>
              <a:t>사전 지식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14419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소수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8692" y="2769198"/>
            <a:ext cx="5271495" cy="2758039"/>
          </a:xfrm>
        </p:spPr>
        <p:txBody>
          <a:bodyPr>
            <a:normAutofit/>
          </a:bodyPr>
          <a:lstStyle/>
          <a:p>
            <a:r>
              <a:rPr lang="ko-KR" altLang="en-US" dirty="0"/>
              <a:t>자기 자신과 </a:t>
            </a:r>
            <a:r>
              <a:rPr lang="en-US" altLang="ko-KR" dirty="0"/>
              <a:t>1</a:t>
            </a:r>
            <a:r>
              <a:rPr lang="ko-KR" altLang="en-US" dirty="0"/>
              <a:t>로만 나누어 지는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짝수는 </a:t>
            </a:r>
            <a:r>
              <a:rPr lang="en-US" altLang="ko-KR" dirty="0"/>
              <a:t>2</a:t>
            </a:r>
            <a:r>
              <a:rPr lang="ko-KR" altLang="en-US" dirty="0"/>
              <a:t>만 존재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226530-421D-8861-674E-9AF9B5A25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159" y="2104681"/>
            <a:ext cx="4709531" cy="25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28599" y="238125"/>
            <a:ext cx="7696201" cy="638175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800" dirty="0"/>
              <a:t>문제 풀이</a:t>
            </a:r>
          </a:p>
        </p:txBody>
      </p:sp>
    </p:spTree>
    <p:extLst>
      <p:ext uri="{BB962C8B-B14F-4D97-AF65-F5344CB8AC3E}">
        <p14:creationId xmlns:p14="http://schemas.microsoft.com/office/powerpoint/2010/main" val="7858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64364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01A4A-7D0A-C380-EC5F-E514902EB8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3E410A-DE4D-F781-6520-9255C9C51460}"/>
              </a:ext>
            </a:extLst>
          </p:cNvPr>
          <p:cNvSpPr txBox="1"/>
          <p:nvPr/>
        </p:nvSpPr>
        <p:spPr>
          <a:xfrm>
            <a:off x="6461760" y="2103120"/>
            <a:ext cx="466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에라토스테네스의</a:t>
            </a:r>
            <a:r>
              <a:rPr lang="ko-KR" altLang="en-US" dirty="0"/>
              <a:t> 체라는 알고리즘이 존재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수들을 </a:t>
            </a:r>
            <a:r>
              <a:rPr lang="ko-KR" altLang="en-US" dirty="0" err="1"/>
              <a:t>나열시킵니다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부터 시작해서 </a:t>
            </a:r>
            <a:r>
              <a:rPr lang="en-US" altLang="ko-KR" dirty="0"/>
              <a:t>2</a:t>
            </a:r>
            <a:r>
              <a:rPr lang="ko-KR" altLang="en-US" dirty="0"/>
              <a:t>의 배수들을 </a:t>
            </a:r>
            <a:r>
              <a:rPr lang="en-US" altLang="ko-KR" dirty="0"/>
              <a:t>X</a:t>
            </a:r>
            <a:r>
              <a:rPr lang="ko-KR" altLang="en-US" dirty="0"/>
              <a:t>표시 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X</a:t>
            </a:r>
            <a:r>
              <a:rPr lang="ko-KR" altLang="en-US" dirty="0"/>
              <a:t>표시 되어 있지 않은 수를 차례로 선택해서 그 수의 배수들을 </a:t>
            </a:r>
            <a:r>
              <a:rPr lang="en-US" altLang="ko-KR" dirty="0"/>
              <a:t>X</a:t>
            </a:r>
            <a:r>
              <a:rPr lang="ko-KR" altLang="en-US" dirty="0"/>
              <a:t>표시합니다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반복합니다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X</a:t>
            </a:r>
            <a:r>
              <a:rPr lang="ko-KR" altLang="en-US" dirty="0"/>
              <a:t>가 되어 있지 않은 수들이 소수입니다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050" name="Picture 2" descr="에라토스테네스의 체">
            <a:extLst>
              <a:ext uri="{FF2B5EF4-FFF2-40B4-BE49-F238E27FC236}">
                <a16:creationId xmlns:a16="http://schemas.microsoft.com/office/drawing/2014/main" id="{2B8355A2-76EC-3AD5-8E8E-C0E008E8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37" y="1775550"/>
            <a:ext cx="42386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 descr="몇 가지 문서에 대해 논의하는 사람들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8" y="231113"/>
            <a:ext cx="11725200" cy="636265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" y="264364"/>
            <a:ext cx="11576213" cy="137160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문제 풀이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868846-0F96-28BD-4FB2-40D40F6CF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79" y="1910941"/>
            <a:ext cx="5233702" cy="3597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F8F64C-A25C-8319-D199-4E71234CE771}"/>
              </a:ext>
            </a:extLst>
          </p:cNvPr>
          <p:cNvSpPr txBox="1"/>
          <p:nvPr/>
        </p:nvSpPr>
        <p:spPr>
          <a:xfrm>
            <a:off x="7061200" y="2296160"/>
            <a:ext cx="386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소수 코드를 보면 </a:t>
            </a:r>
            <a:r>
              <a:rPr lang="en-US" altLang="ko-KR" dirty="0"/>
              <a:t>sqrt(n)</a:t>
            </a:r>
            <a:r>
              <a:rPr lang="ko-KR" altLang="en-US" dirty="0"/>
              <a:t>이라는 부분이 있습니다</a:t>
            </a:r>
            <a:r>
              <a:rPr lang="en-US" altLang="ko-KR" dirty="0"/>
              <a:t>. </a:t>
            </a:r>
            <a:r>
              <a:rPr lang="ko-KR" altLang="en-US" dirty="0"/>
              <a:t>이는 수가 소수가 아닐 경우 필히 </a:t>
            </a:r>
            <a:r>
              <a:rPr lang="en-US" altLang="ko-KR" dirty="0"/>
              <a:t>sqrt(n)</a:t>
            </a:r>
            <a:r>
              <a:rPr lang="ko-KR" altLang="en-US" dirty="0"/>
              <a:t>보다 작은 수로 나누어 지기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라는 숫자가 있으면 </a:t>
            </a:r>
            <a:r>
              <a:rPr lang="en-US" altLang="ko-KR" dirty="0"/>
              <a:t>3*5</a:t>
            </a:r>
            <a:r>
              <a:rPr lang="ko-KR" altLang="en-US" dirty="0"/>
              <a:t>인데 </a:t>
            </a:r>
            <a:r>
              <a:rPr lang="en-US" altLang="ko-KR" dirty="0"/>
              <a:t>sqrt(15)</a:t>
            </a:r>
            <a:r>
              <a:rPr lang="ko-KR" altLang="en-US" dirty="0"/>
              <a:t>하면 </a:t>
            </a:r>
            <a:r>
              <a:rPr lang="en-US" altLang="ko-KR" dirty="0"/>
              <a:t>3</a:t>
            </a:r>
            <a:r>
              <a:rPr lang="ko-KR" altLang="en-US" dirty="0"/>
              <a:t>까지 해서 나누어지니 합성수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 = 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ko-KR" altLang="en-US" dirty="0"/>
              <a:t>인 이유는 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ko-KR" altLang="en-US" dirty="0"/>
              <a:t>전에 값들은 이미 다 판별되었기 때문입니다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640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9_TF89747358_Win32" id="{1DFC39E9-F28B-4BC9-A506-1E86572F64EC}" vid="{03E0EB42-CB88-4388-BBC0-745FB62325F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5E4A76-0180-4CD0-B081-82F74A33613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교육 과정 프레젠테이션</Template>
  <TotalTime>1032</TotalTime>
  <Words>285</Words>
  <Application>Microsoft Office PowerPoint</Application>
  <PresentationFormat>와이드스크린</PresentationFormat>
  <Paragraphs>69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Garamond</vt:lpstr>
      <vt:lpstr>SavonVTI</vt:lpstr>
      <vt:lpstr>고급문제해결</vt:lpstr>
      <vt:lpstr>목차</vt:lpstr>
      <vt:lpstr>문제 설명</vt:lpstr>
      <vt:lpstr>1. 문제 설명</vt:lpstr>
      <vt:lpstr>사전 지식</vt:lpstr>
      <vt:lpstr>소수</vt:lpstr>
      <vt:lpstr>문제 풀이</vt:lpstr>
      <vt:lpstr>3. 문제 풀이</vt:lpstr>
      <vt:lpstr>3. 문제 풀이</vt:lpstr>
      <vt:lpstr>3. 문제 풀이</vt:lpstr>
      <vt:lpstr>3. 응용</vt:lpstr>
      <vt:lpstr>3. 응용</vt:lpstr>
      <vt:lpstr>3. 문제 풀이</vt:lpstr>
      <vt:lpstr>3. 문제 풀이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고급문제해결</dc:title>
  <dc:creator>김기훈</dc:creator>
  <cp:lastModifiedBy>김기훈</cp:lastModifiedBy>
  <cp:revision>29</cp:revision>
  <dcterms:created xsi:type="dcterms:W3CDTF">2023-03-16T04:42:59Z</dcterms:created>
  <dcterms:modified xsi:type="dcterms:W3CDTF">2023-05-18T12:13:17Z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