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37"/>
  </p:notesMasterIdLst>
  <p:handoutMasterIdLst>
    <p:handoutMasterId r:id="rId38"/>
  </p:handoutMasterIdLst>
  <p:sldIdLst>
    <p:sldId id="290" r:id="rId5"/>
    <p:sldId id="291" r:id="rId6"/>
    <p:sldId id="273" r:id="rId7"/>
    <p:sldId id="292" r:id="rId8"/>
    <p:sldId id="276" r:id="rId9"/>
    <p:sldId id="298" r:id="rId10"/>
    <p:sldId id="299" r:id="rId11"/>
    <p:sldId id="307" r:id="rId12"/>
    <p:sldId id="304" r:id="rId13"/>
    <p:sldId id="308" r:id="rId14"/>
    <p:sldId id="309" r:id="rId15"/>
    <p:sldId id="311" r:id="rId16"/>
    <p:sldId id="310" r:id="rId17"/>
    <p:sldId id="315" r:id="rId18"/>
    <p:sldId id="316" r:id="rId19"/>
    <p:sldId id="317" r:id="rId20"/>
    <p:sldId id="318" r:id="rId21"/>
    <p:sldId id="319" r:id="rId22"/>
    <p:sldId id="320" r:id="rId23"/>
    <p:sldId id="322" r:id="rId24"/>
    <p:sldId id="321" r:id="rId25"/>
    <p:sldId id="323" r:id="rId26"/>
    <p:sldId id="326" r:id="rId27"/>
    <p:sldId id="325" r:id="rId28"/>
    <p:sldId id="327" r:id="rId29"/>
    <p:sldId id="329" r:id="rId30"/>
    <p:sldId id="330" r:id="rId31"/>
    <p:sldId id="328" r:id="rId32"/>
    <p:sldId id="314" r:id="rId33"/>
    <p:sldId id="331" r:id="rId34"/>
    <p:sldId id="332" r:id="rId35"/>
    <p:sldId id="289" r:id="rId3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602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1BA52-A076-4112-84E3-37DA42B21B13}" type="datetime1">
              <a:rPr lang="ko-KR" altLang="en-US" smtClean="0">
                <a:latin typeface="+mj-ea"/>
                <a:ea typeface="+mj-ea"/>
              </a:rPr>
              <a:t>2023-03-23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31BA52-A076-4112-84E3-37DA42B21B13}" type="datetime1">
              <a:rPr lang="ko-KR" altLang="en-US" smtClean="0">
                <a:latin typeface="+mj-ea"/>
                <a:ea typeface="+mj-ea"/>
              </a:rPr>
              <a:pPr/>
              <a:t>2023-03-23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ABE9C73-6CDE-45E2-97F8-E3C5308FA232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8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96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56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8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68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02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19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1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84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5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77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01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59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74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95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00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581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87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0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88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03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71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8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86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0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FC5EE304-82B2-497E-9ABD-F35BC4BEAE6C}" type="datetime1">
              <a:rPr lang="ko-KR" altLang="en-US" noProof="0" smtClean="0">
                <a:latin typeface="+mj-ea"/>
              </a:rPr>
              <a:t>2023-03-23</a:t>
            </a:fld>
            <a:endParaRPr lang="ko-KR" altLang="en-US" noProof="0">
              <a:latin typeface="+mj-ea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2EA4F62-3F1B-49BC-83D2-ABC6C06E785C}" type="datetime1">
              <a:rPr lang="ko-KR" altLang="en-US" noProof="0" smtClean="0"/>
              <a:t>2023-03-23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99E2A004-8E84-4ACA-91A8-B4854DE42B19}" type="datetime1">
              <a:rPr lang="ko-KR" altLang="en-US" noProof="0" smtClean="0"/>
              <a:t>2023-03-23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C52F7C87-E17F-497F-93BA-2D3FA66DE609}" type="datetime1">
              <a:rPr lang="ko-KR" altLang="en-US" noProof="0" smtClean="0"/>
              <a:t>2023-03-23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7623BC6-A76C-40E9-97C0-1649037E9691}" type="datetime1">
              <a:rPr lang="ko-KR" altLang="en-US" noProof="0" smtClean="0"/>
              <a:t>2023-03-23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A80F3769-2D22-497C-BEC8-06540061815C}" type="datetime1">
              <a:rPr lang="ko-KR" altLang="en-US" noProof="0" smtClean="0">
                <a:latin typeface="+mj-ea"/>
                <a:ea typeface="+mj-ea"/>
              </a:rPr>
              <a:t>2023-03-23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D546C-7FE7-45D7-9FA4-1D6D900A1BA8}" type="datetime1">
              <a:rPr lang="ko-KR" altLang="en-US" noProof="0" smtClean="0"/>
              <a:t>2023-03-23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D50E76B-59EF-486D-A159-EA6E3A2E3444}" type="datetime1">
              <a:rPr lang="ko-KR" altLang="en-US" noProof="0" smtClean="0"/>
              <a:t>2023-03-23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C4F04-5FF0-4CFB-B484-814B9FE5054B}" type="datetime1">
              <a:rPr lang="ko-KR" altLang="en-US" noProof="0" smtClean="0"/>
              <a:t>2023-03-23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EFE55-6F03-415D-A1D6-97284C99A9AB}" type="datetime1">
              <a:rPr lang="ko-KR" altLang="en-US" noProof="0" smtClean="0"/>
              <a:t>2023-03-23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35D1B-58C7-4161-9E55-303259941C7B}" type="datetime1">
              <a:rPr lang="ko-KR" altLang="en-US" noProof="0" smtClean="0"/>
              <a:t>2023-03-23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FE9CA486-AA14-4520-8396-ABB9CA336009}" type="datetime1">
              <a:rPr lang="ko-KR" altLang="en-US" noProof="0" smtClean="0"/>
              <a:t>2023-03-23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568FF2A-BAB2-4E82-B5A0-8D4B1EA7E0A7}" type="datetime1">
              <a:rPr lang="ko-KR" altLang="en-US" noProof="0" smtClean="0">
                <a:latin typeface="+mj-ea"/>
                <a:ea typeface="+mj-ea"/>
              </a:rPr>
              <a:t>2023-03-23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4" name="그림 3" descr="노트북을 가지고 있고 헤드폰을 착용하고 있는 남자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고급문제해결</a:t>
            </a:r>
            <a:endParaRPr lang="ko-KR" alt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sz="2400" b="1" dirty="0">
                <a:solidFill>
                  <a:schemeClr val="tx1"/>
                </a:solidFill>
              </a:rPr>
              <a:t>이진 트리의 균형 잡혀 있는지 확인하기</a:t>
            </a:r>
            <a:endParaRPr lang="ko-KR" alt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B7DF4-537C-B861-4411-CD3915DE7B0A}"/>
              </a:ext>
            </a:extLst>
          </p:cNvPr>
          <p:cNvSpPr txBox="1"/>
          <p:nvPr/>
        </p:nvSpPr>
        <p:spPr>
          <a:xfrm>
            <a:off x="8578735" y="5771142"/>
            <a:ext cx="312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2016117401</a:t>
            </a:r>
          </a:p>
          <a:p>
            <a:pPr algn="r"/>
            <a:r>
              <a:rPr lang="ko-KR" altLang="en-US" sz="2400" dirty="0"/>
              <a:t>김기훈</a:t>
            </a: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F415B-CAB4-743D-56FA-FC92EEFFCBC0}"/>
              </a:ext>
            </a:extLst>
          </p:cNvPr>
          <p:cNvSpPr txBox="1"/>
          <p:nvPr/>
        </p:nvSpPr>
        <p:spPr>
          <a:xfrm>
            <a:off x="6984819" y="3391284"/>
            <a:ext cx="46634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</a:t>
            </a:r>
            <a:r>
              <a:rPr lang="en-US" altLang="ko-KR" dirty="0" err="1"/>
              <a:t>leftResult</a:t>
            </a:r>
            <a:r>
              <a:rPr lang="ko-KR" altLang="en-US" dirty="0"/>
              <a:t>변수를 생성하여 트리의 왼쪽 노드부터 재귀적으로 접근하는 코드입니다</a:t>
            </a:r>
            <a:r>
              <a:rPr lang="en-US" altLang="ko-KR" dirty="0"/>
              <a:t>. If</a:t>
            </a:r>
            <a:r>
              <a:rPr lang="ko-KR" altLang="en-US" dirty="0"/>
              <a:t>문은 </a:t>
            </a:r>
            <a:r>
              <a:rPr lang="en-US" altLang="ko-KR" dirty="0" err="1"/>
              <a:t>leftResult</a:t>
            </a:r>
            <a:r>
              <a:rPr lang="ko-KR" altLang="en-US" dirty="0"/>
              <a:t>변수가 </a:t>
            </a:r>
            <a:r>
              <a:rPr lang="en-US" altLang="ko-KR" dirty="0"/>
              <a:t>false</a:t>
            </a:r>
            <a:r>
              <a:rPr lang="ko-KR" altLang="en-US" dirty="0"/>
              <a:t>일 때 즉 균형 잡히지 않은 경우 </a:t>
            </a:r>
            <a:r>
              <a:rPr lang="en-US" altLang="ko-KR" dirty="0"/>
              <a:t>return</a:t>
            </a:r>
            <a:r>
              <a:rPr lang="ko-KR" altLang="en-US" dirty="0"/>
              <a:t>을 하여 </a:t>
            </a:r>
            <a:r>
              <a:rPr lang="en-US" altLang="ko-KR" dirty="0" err="1"/>
              <a:t>leftResult</a:t>
            </a:r>
            <a:r>
              <a:rPr lang="ko-KR" altLang="en-US" dirty="0"/>
              <a:t>를 반환하는 부분입니다</a:t>
            </a:r>
            <a:r>
              <a:rPr lang="en-US" altLang="ko-KR" dirty="0"/>
              <a:t>. </a:t>
            </a:r>
            <a:r>
              <a:rPr lang="en-US" altLang="ko-KR" dirty="0" err="1"/>
              <a:t>rightResult</a:t>
            </a:r>
            <a:r>
              <a:rPr lang="ko-KR" altLang="en-US" dirty="0"/>
              <a:t>변수도 위와 같이 작동합니다</a:t>
            </a:r>
            <a:r>
              <a:rPr lang="en-US" altLang="ko-KR" dirty="0"/>
              <a:t>.    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A832F6E-160B-81FB-202F-78A37B19A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4" y="2145999"/>
            <a:ext cx="5764872" cy="32610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6C1BB7-1B4F-827E-2BF1-5225FC3BDF7E}"/>
              </a:ext>
            </a:extLst>
          </p:cNvPr>
          <p:cNvCxnSpPr>
            <a:cxnSpLocks/>
          </p:cNvCxnSpPr>
          <p:nvPr/>
        </p:nvCxnSpPr>
        <p:spPr>
          <a:xfrm>
            <a:off x="5638800" y="3852949"/>
            <a:ext cx="13355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F59BD7-94BB-F324-5305-018DBFB40AD7}"/>
              </a:ext>
            </a:extLst>
          </p:cNvPr>
          <p:cNvSpPr txBox="1"/>
          <p:nvPr/>
        </p:nvSpPr>
        <p:spPr>
          <a:xfrm>
            <a:off x="900546" y="3133896"/>
            <a:ext cx="4727813" cy="1413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2-1 </a:t>
            </a:r>
            <a:r>
              <a:rPr lang="ko-KR" altLang="en-US" sz="2400" dirty="0">
                <a:latin typeface="+mj-ea"/>
                <a:ea typeface="+mj-ea"/>
              </a:rPr>
              <a:t>코드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2BEEF-7F08-45BF-6E4A-9BB5B3BB8BD3}"/>
              </a:ext>
            </a:extLst>
          </p:cNvPr>
          <p:cNvSpPr txBox="1"/>
          <p:nvPr/>
        </p:nvSpPr>
        <p:spPr>
          <a:xfrm>
            <a:off x="1717964" y="5639344"/>
            <a:ext cx="35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 균형여부 함수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30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F415B-CAB4-743D-56FA-FC92EEFFCBC0}"/>
              </a:ext>
            </a:extLst>
          </p:cNvPr>
          <p:cNvSpPr txBox="1"/>
          <p:nvPr/>
        </p:nvSpPr>
        <p:spPr>
          <a:xfrm>
            <a:off x="7209263" y="4244287"/>
            <a:ext cx="420549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</a:t>
            </a:r>
            <a:r>
              <a:rPr lang="en-US" altLang="ko-KR" dirty="0" err="1"/>
              <a:t>isbalanced</a:t>
            </a:r>
            <a:r>
              <a:rPr lang="ko-KR" altLang="en-US" dirty="0"/>
              <a:t>는 왼쪽 노드의 높이와 오른쪽 노드의 높이의 차의 절대값을 비교하여 </a:t>
            </a:r>
            <a:r>
              <a:rPr lang="en-US" altLang="ko-KR" dirty="0"/>
              <a:t>&lt;=1</a:t>
            </a:r>
            <a:r>
              <a:rPr lang="ko-KR" altLang="en-US" dirty="0"/>
              <a:t>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를 반환합니다</a:t>
            </a:r>
            <a:r>
              <a:rPr lang="en-US" altLang="ko-KR" dirty="0"/>
              <a:t>. Height</a:t>
            </a:r>
            <a:r>
              <a:rPr lang="ko-KR" altLang="en-US" dirty="0"/>
              <a:t>는 자식 </a:t>
            </a:r>
            <a:r>
              <a:rPr lang="ko-KR" altLang="en-US" dirty="0" err="1"/>
              <a:t>노드중</a:t>
            </a:r>
            <a:r>
              <a:rPr lang="ko-KR" altLang="en-US" dirty="0"/>
              <a:t> 가장 큰 </a:t>
            </a:r>
            <a:r>
              <a:rPr lang="en-US" altLang="ko-KR" dirty="0"/>
              <a:t>height</a:t>
            </a:r>
            <a:r>
              <a:rPr lang="ko-KR" altLang="en-US" dirty="0"/>
              <a:t>에서 </a:t>
            </a:r>
            <a:r>
              <a:rPr lang="en-US" altLang="ko-KR" dirty="0"/>
              <a:t>+1</a:t>
            </a:r>
            <a:r>
              <a:rPr lang="ko-KR" altLang="en-US" dirty="0"/>
              <a:t>을 해줍니다</a:t>
            </a:r>
            <a:r>
              <a:rPr lang="en-US" altLang="ko-KR" dirty="0"/>
              <a:t>. Return</a:t>
            </a:r>
            <a:r>
              <a:rPr lang="ko-KR" altLang="en-US" dirty="0"/>
              <a:t>을 해줍니다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A832F6E-160B-81FB-202F-78A37B19A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4" y="2145999"/>
            <a:ext cx="5764872" cy="32610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6C1BB7-1B4F-827E-2BF1-5225FC3BDF7E}"/>
              </a:ext>
            </a:extLst>
          </p:cNvPr>
          <p:cNvCxnSpPr>
            <a:cxnSpLocks/>
          </p:cNvCxnSpPr>
          <p:nvPr/>
        </p:nvCxnSpPr>
        <p:spPr>
          <a:xfrm>
            <a:off x="6420195" y="4973830"/>
            <a:ext cx="6650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F59BD7-94BB-F324-5305-018DBFB40AD7}"/>
              </a:ext>
            </a:extLst>
          </p:cNvPr>
          <p:cNvSpPr txBox="1"/>
          <p:nvPr/>
        </p:nvSpPr>
        <p:spPr>
          <a:xfrm>
            <a:off x="900546" y="4678728"/>
            <a:ext cx="5519649" cy="590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2-1 </a:t>
            </a:r>
            <a:r>
              <a:rPr lang="ko-KR" altLang="en-US" sz="2400" dirty="0">
                <a:latin typeface="+mj-ea"/>
                <a:ea typeface="+mj-ea"/>
              </a:rPr>
              <a:t>코드 설명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43A05-85AA-F3EF-82BA-C5DF1B65E297}"/>
              </a:ext>
            </a:extLst>
          </p:cNvPr>
          <p:cNvSpPr txBox="1"/>
          <p:nvPr/>
        </p:nvSpPr>
        <p:spPr>
          <a:xfrm>
            <a:off x="1717964" y="5639344"/>
            <a:ext cx="35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 균형여부 함수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5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3782291" y="1819690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0F68E-9C65-1E22-B502-758DF5253BD7}"/>
              </a:ext>
            </a:extLst>
          </p:cNvPr>
          <p:cNvSpPr txBox="1"/>
          <p:nvPr/>
        </p:nvSpPr>
        <p:spPr>
          <a:xfrm>
            <a:off x="2859578" y="5685905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3B778-A62C-D7A2-38B6-D646F388F8B2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2111433" y="3108163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19903A-8941-24DE-897B-837DBF61198B}"/>
              </a:ext>
            </a:extLst>
          </p:cNvPr>
          <p:cNvSpPr txBox="1"/>
          <p:nvPr/>
        </p:nvSpPr>
        <p:spPr>
          <a:xfrm>
            <a:off x="2859578" y="5685905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2DEB56-CC94-8F20-EF89-028F6060BF1C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88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1479665" y="4260638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0B772-85D2-F0E4-08A5-1875AC9850E9}"/>
              </a:ext>
            </a:extLst>
          </p:cNvPr>
          <p:cNvSpPr/>
          <p:nvPr/>
        </p:nvSpPr>
        <p:spPr>
          <a:xfrm>
            <a:off x="8098191" y="3313250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AC317-F435-ABC0-CAF2-CD0D4C59D073}"/>
              </a:ext>
            </a:extLst>
          </p:cNvPr>
          <p:cNvSpPr txBox="1"/>
          <p:nvPr/>
        </p:nvSpPr>
        <p:spPr>
          <a:xfrm>
            <a:off x="2859578" y="5685905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A8FE9-3BEE-C9D4-9565-F825BD9224DC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9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1103540" y="5012394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0B772-85D2-F0E4-08A5-1875AC9850E9}"/>
              </a:ext>
            </a:extLst>
          </p:cNvPr>
          <p:cNvSpPr/>
          <p:nvPr/>
        </p:nvSpPr>
        <p:spPr>
          <a:xfrm>
            <a:off x="8098191" y="3313250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C2129C-FDCE-4F2A-D4E7-0DB3FEBA1D97}"/>
              </a:ext>
            </a:extLst>
          </p:cNvPr>
          <p:cNvCxnSpPr/>
          <p:nvPr/>
        </p:nvCxnSpPr>
        <p:spPr>
          <a:xfrm flipH="1">
            <a:off x="1471353" y="4640475"/>
            <a:ext cx="133003" cy="338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9014DD-03D4-B1F9-11A6-5FB53E9D06C0}"/>
              </a:ext>
            </a:extLst>
          </p:cNvPr>
          <p:cNvSpPr/>
          <p:nvPr/>
        </p:nvSpPr>
        <p:spPr>
          <a:xfrm>
            <a:off x="8098190" y="2531182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Root-&gt;left-&gt;left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6DFFF-8E00-48F9-DCFF-EFE630616C76}"/>
              </a:ext>
            </a:extLst>
          </p:cNvPr>
          <p:cNvSpPr txBox="1"/>
          <p:nvPr/>
        </p:nvSpPr>
        <p:spPr>
          <a:xfrm>
            <a:off x="2859578" y="5685905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1FDA4-AA4F-09F3-D56C-D508FF743FD6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78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1479665" y="4260638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0B772-85D2-F0E4-08A5-1875AC9850E9}"/>
              </a:ext>
            </a:extLst>
          </p:cNvPr>
          <p:cNvSpPr/>
          <p:nvPr/>
        </p:nvSpPr>
        <p:spPr>
          <a:xfrm>
            <a:off x="8098191" y="3313250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130C33-EF4D-8150-7741-057C71DA9348}"/>
              </a:ext>
            </a:extLst>
          </p:cNvPr>
          <p:cNvSpPr/>
          <p:nvPr/>
        </p:nvSpPr>
        <p:spPr>
          <a:xfrm>
            <a:off x="9996264" y="3084021"/>
            <a:ext cx="1669263" cy="1207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isbalanced</a:t>
            </a:r>
            <a:r>
              <a:rPr lang="en-US" altLang="ko-KR" dirty="0">
                <a:solidFill>
                  <a:schemeClr val="tx1"/>
                </a:solidFill>
              </a:rPr>
              <a:t> 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= 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138A6-11EF-1038-8829-D32E665076F7}"/>
              </a:ext>
            </a:extLst>
          </p:cNvPr>
          <p:cNvSpPr txBox="1"/>
          <p:nvPr/>
        </p:nvSpPr>
        <p:spPr>
          <a:xfrm>
            <a:off x="2859578" y="5685905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8EF20-405D-02F3-3E78-DED17E61B386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09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1826351" y="4790923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0B772-85D2-F0E4-08A5-1875AC9850E9}"/>
              </a:ext>
            </a:extLst>
          </p:cNvPr>
          <p:cNvSpPr/>
          <p:nvPr/>
        </p:nvSpPr>
        <p:spPr>
          <a:xfrm>
            <a:off x="8098191" y="3313250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2DBF48B-4C1F-D57B-FC7E-50DAA31123CC}"/>
              </a:ext>
            </a:extLst>
          </p:cNvPr>
          <p:cNvCxnSpPr>
            <a:cxnSpLocks/>
          </p:cNvCxnSpPr>
          <p:nvPr/>
        </p:nvCxnSpPr>
        <p:spPr>
          <a:xfrm>
            <a:off x="1784787" y="4585247"/>
            <a:ext cx="157942" cy="288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26F883-CFC8-CF07-DAD8-26A8D2196FF4}"/>
              </a:ext>
            </a:extLst>
          </p:cNvPr>
          <p:cNvSpPr/>
          <p:nvPr/>
        </p:nvSpPr>
        <p:spPr>
          <a:xfrm>
            <a:off x="8098190" y="2555081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Root-&gt;left-&gt;left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-&gt;right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C9DCB-3823-3915-A729-D3934EEA9A90}"/>
              </a:ext>
            </a:extLst>
          </p:cNvPr>
          <p:cNvSpPr txBox="1"/>
          <p:nvPr/>
        </p:nvSpPr>
        <p:spPr>
          <a:xfrm>
            <a:off x="2859578" y="5685905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09496-ACAD-2443-40C0-5359BF3B14C0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CA0FE-62D1-FFE9-856C-A1831C589F90}"/>
              </a:ext>
            </a:extLst>
          </p:cNvPr>
          <p:cNvSpPr/>
          <p:nvPr/>
        </p:nvSpPr>
        <p:spPr>
          <a:xfrm>
            <a:off x="9996264" y="3084021"/>
            <a:ext cx="1669263" cy="1207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isbalanced</a:t>
            </a:r>
            <a:r>
              <a:rPr lang="en-US" altLang="ko-KR" dirty="0">
                <a:solidFill>
                  <a:schemeClr val="tx1"/>
                </a:solidFill>
              </a:rPr>
              <a:t> 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= -1</a:t>
            </a:r>
          </a:p>
        </p:txBody>
      </p:sp>
    </p:spTree>
    <p:extLst>
      <p:ext uri="{BB962C8B-B14F-4D97-AF65-F5344CB8AC3E}">
        <p14:creationId xmlns:p14="http://schemas.microsoft.com/office/powerpoint/2010/main" val="399556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1479665" y="4260638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0B772-85D2-F0E4-08A5-1875AC9850E9}"/>
              </a:ext>
            </a:extLst>
          </p:cNvPr>
          <p:cNvSpPr/>
          <p:nvPr/>
        </p:nvSpPr>
        <p:spPr>
          <a:xfrm>
            <a:off x="8098191" y="3313250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130C33-EF4D-8150-7741-057C71DA9348}"/>
              </a:ext>
            </a:extLst>
          </p:cNvPr>
          <p:cNvSpPr/>
          <p:nvPr/>
        </p:nvSpPr>
        <p:spPr>
          <a:xfrm>
            <a:off x="9965331" y="3064471"/>
            <a:ext cx="1805682" cy="1126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Isbalanced</a:t>
            </a:r>
            <a:r>
              <a:rPr lang="en-US" altLang="ko-KR" dirty="0">
                <a:solidFill>
                  <a:schemeClr val="tx1"/>
                </a:solidFill>
              </a:rPr>
              <a:t> = true height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이 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4D948-2BE4-508E-16CF-E27B9D1E836E}"/>
              </a:ext>
            </a:extLst>
          </p:cNvPr>
          <p:cNvSpPr txBox="1"/>
          <p:nvPr/>
        </p:nvSpPr>
        <p:spPr>
          <a:xfrm>
            <a:off x="1856185" y="6040599"/>
            <a:ext cx="862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 과정</a:t>
            </a:r>
            <a:r>
              <a:rPr lang="en-US" altLang="ko-KR" dirty="0"/>
              <a:t>: </a:t>
            </a:r>
            <a:r>
              <a:rPr lang="en-US" altLang="ko-KR" dirty="0" err="1"/>
              <a:t>isbalanced</a:t>
            </a:r>
            <a:r>
              <a:rPr lang="en-US" altLang="ko-KR" dirty="0"/>
              <a:t> = abs(-1-(-1))&lt;=1</a:t>
            </a:r>
            <a:r>
              <a:rPr lang="ko-KR" altLang="en-US" dirty="0"/>
              <a:t>이라 </a:t>
            </a:r>
            <a:r>
              <a:rPr lang="en-US" altLang="ko-KR" dirty="0"/>
              <a:t>true, height</a:t>
            </a:r>
            <a:r>
              <a:rPr lang="ko-KR" altLang="en-US" dirty="0"/>
              <a:t>는 </a:t>
            </a:r>
            <a:r>
              <a:rPr lang="en-US" altLang="ko-KR" dirty="0"/>
              <a:t>max(-1,-1)+1</a:t>
            </a:r>
            <a:r>
              <a:rPr lang="ko-KR" altLang="en-US" dirty="0"/>
              <a:t>이라 </a:t>
            </a:r>
            <a:r>
              <a:rPr lang="en-US" altLang="ko-KR" dirty="0"/>
              <a:t>0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DAC2E-79BB-8A9F-1BF3-E96F854CCBDB}"/>
              </a:ext>
            </a:extLst>
          </p:cNvPr>
          <p:cNvSpPr txBox="1"/>
          <p:nvPr/>
        </p:nvSpPr>
        <p:spPr>
          <a:xfrm>
            <a:off x="2859578" y="5685905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8B8F5-BD05-277D-9F18-2C539C040E53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707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2111432" y="3107625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130C33-EF4D-8150-7741-057C71DA9348}"/>
              </a:ext>
            </a:extLst>
          </p:cNvPr>
          <p:cNvSpPr/>
          <p:nvPr/>
        </p:nvSpPr>
        <p:spPr>
          <a:xfrm>
            <a:off x="9986357" y="3786044"/>
            <a:ext cx="2205643" cy="1126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노드에서 </a:t>
            </a:r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 err="1">
                <a:solidFill>
                  <a:schemeClr val="tx1"/>
                </a:solidFill>
              </a:rPr>
              <a:t>Isbalanced</a:t>
            </a:r>
            <a:r>
              <a:rPr lang="en-US" altLang="ko-KR" dirty="0">
                <a:solidFill>
                  <a:schemeClr val="tx1"/>
                </a:solidFill>
              </a:rPr>
              <a:t> = true height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이 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C6974-6B67-F58C-D30C-B6720BBCE282}"/>
              </a:ext>
            </a:extLst>
          </p:cNvPr>
          <p:cNvSpPr txBox="1"/>
          <p:nvPr/>
        </p:nvSpPr>
        <p:spPr>
          <a:xfrm>
            <a:off x="2859578" y="5685905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B1B7D-5213-07C8-A62C-18DBC40B7F01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7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작업하는 사람 그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7E92-7141-C228-B668-D3292EB117FD}"/>
              </a:ext>
            </a:extLst>
          </p:cNvPr>
          <p:cNvSpPr txBox="1"/>
          <p:nvPr/>
        </p:nvSpPr>
        <p:spPr>
          <a:xfrm>
            <a:off x="374073" y="2319251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1. </a:t>
            </a:r>
            <a:r>
              <a:rPr lang="ko-KR" altLang="en-US" sz="5400" dirty="0"/>
              <a:t>사전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C7BA-554A-86E4-D2D2-867DEAB613B0}"/>
              </a:ext>
            </a:extLst>
          </p:cNvPr>
          <p:cNvSpPr txBox="1"/>
          <p:nvPr/>
        </p:nvSpPr>
        <p:spPr>
          <a:xfrm>
            <a:off x="374073" y="3682815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2. </a:t>
            </a:r>
            <a:r>
              <a:rPr lang="ko-KR" altLang="en-US" sz="54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2111432" y="3107625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1BE28-7B31-2BFE-0D9C-0598692E71EF}"/>
              </a:ext>
            </a:extLst>
          </p:cNvPr>
          <p:cNvSpPr txBox="1"/>
          <p:nvPr/>
        </p:nvSpPr>
        <p:spPr>
          <a:xfrm>
            <a:off x="6807084" y="3514578"/>
            <a:ext cx="4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과정들을 반복해서 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762F2A9-14FE-BCC3-A6CE-F39D565DA2D2}"/>
              </a:ext>
            </a:extLst>
          </p:cNvPr>
          <p:cNvCxnSpPr>
            <a:cxnSpLocks/>
          </p:cNvCxnSpPr>
          <p:nvPr/>
        </p:nvCxnSpPr>
        <p:spPr>
          <a:xfrm>
            <a:off x="2510443" y="3539311"/>
            <a:ext cx="440575" cy="725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8753AA-31D8-EE85-3B3D-680E4A262058}"/>
              </a:ext>
            </a:extLst>
          </p:cNvPr>
          <p:cNvCxnSpPr>
            <a:cxnSpLocks/>
          </p:cNvCxnSpPr>
          <p:nvPr/>
        </p:nvCxnSpPr>
        <p:spPr>
          <a:xfrm flipH="1">
            <a:off x="2491047" y="4543178"/>
            <a:ext cx="459971" cy="653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80B584-768E-C67B-6A5E-7FBBF9E953EB}"/>
              </a:ext>
            </a:extLst>
          </p:cNvPr>
          <p:cNvCxnSpPr>
            <a:cxnSpLocks/>
          </p:cNvCxnSpPr>
          <p:nvPr/>
        </p:nvCxnSpPr>
        <p:spPr>
          <a:xfrm flipH="1">
            <a:off x="1762298" y="5293233"/>
            <a:ext cx="459971" cy="653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B80727-A80E-0D33-6929-99DCF8EE82BE}"/>
              </a:ext>
            </a:extLst>
          </p:cNvPr>
          <p:cNvCxnSpPr>
            <a:cxnSpLocks/>
          </p:cNvCxnSpPr>
          <p:nvPr/>
        </p:nvCxnSpPr>
        <p:spPr>
          <a:xfrm>
            <a:off x="2440451" y="5348452"/>
            <a:ext cx="440575" cy="598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76C249-F4CE-3659-8A3C-A751A014A0C1}"/>
              </a:ext>
            </a:extLst>
          </p:cNvPr>
          <p:cNvCxnSpPr>
            <a:cxnSpLocks/>
          </p:cNvCxnSpPr>
          <p:nvPr/>
        </p:nvCxnSpPr>
        <p:spPr>
          <a:xfrm>
            <a:off x="3147430" y="4543178"/>
            <a:ext cx="440575" cy="598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543EDB-1586-0E48-DC7B-E09D633EAF13}"/>
              </a:ext>
            </a:extLst>
          </p:cNvPr>
          <p:cNvCxnSpPr>
            <a:cxnSpLocks/>
          </p:cNvCxnSpPr>
          <p:nvPr/>
        </p:nvCxnSpPr>
        <p:spPr>
          <a:xfrm flipV="1">
            <a:off x="1588396" y="5276216"/>
            <a:ext cx="523036" cy="643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E39596-8C4C-10FB-65BC-CE5355462E4C}"/>
              </a:ext>
            </a:extLst>
          </p:cNvPr>
          <p:cNvCxnSpPr>
            <a:cxnSpLocks/>
          </p:cNvCxnSpPr>
          <p:nvPr/>
        </p:nvCxnSpPr>
        <p:spPr>
          <a:xfrm flipV="1">
            <a:off x="2316801" y="4467743"/>
            <a:ext cx="523036" cy="643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25E1F5-BBD1-C9A3-A067-4BC173361E59}"/>
              </a:ext>
            </a:extLst>
          </p:cNvPr>
          <p:cNvCxnSpPr>
            <a:cxnSpLocks/>
          </p:cNvCxnSpPr>
          <p:nvPr/>
        </p:nvCxnSpPr>
        <p:spPr>
          <a:xfrm flipH="1" flipV="1">
            <a:off x="2596512" y="3465506"/>
            <a:ext cx="486650" cy="643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84A7280-4058-6630-8427-E95073458BC6}"/>
              </a:ext>
            </a:extLst>
          </p:cNvPr>
          <p:cNvCxnSpPr>
            <a:cxnSpLocks/>
          </p:cNvCxnSpPr>
          <p:nvPr/>
        </p:nvCxnSpPr>
        <p:spPr>
          <a:xfrm flipH="1" flipV="1">
            <a:off x="3248020" y="4395726"/>
            <a:ext cx="486650" cy="643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731220-477D-EDC5-935E-82D0D531F58A}"/>
              </a:ext>
            </a:extLst>
          </p:cNvPr>
          <p:cNvCxnSpPr>
            <a:cxnSpLocks/>
          </p:cNvCxnSpPr>
          <p:nvPr/>
        </p:nvCxnSpPr>
        <p:spPr>
          <a:xfrm flipH="1" flipV="1">
            <a:off x="2549406" y="5228908"/>
            <a:ext cx="486650" cy="643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4A0CEDC2-5425-7348-8F34-3FE4B871CE84}"/>
              </a:ext>
            </a:extLst>
          </p:cNvPr>
          <p:cNvSpPr/>
          <p:nvPr/>
        </p:nvSpPr>
        <p:spPr>
          <a:xfrm>
            <a:off x="1409339" y="5871921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006A091-1C85-361A-1992-74A77DD3BC4E}"/>
              </a:ext>
            </a:extLst>
          </p:cNvPr>
          <p:cNvSpPr/>
          <p:nvPr/>
        </p:nvSpPr>
        <p:spPr>
          <a:xfrm>
            <a:off x="2805565" y="5853524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3C6695A-405B-E0B2-1DD5-9DE3239E0739}"/>
              </a:ext>
            </a:extLst>
          </p:cNvPr>
          <p:cNvSpPr/>
          <p:nvPr/>
        </p:nvSpPr>
        <p:spPr>
          <a:xfrm>
            <a:off x="3555613" y="4980766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74EFE-4617-16B9-F22B-AD68C82D37B2}"/>
              </a:ext>
            </a:extLst>
          </p:cNvPr>
          <p:cNvSpPr txBox="1"/>
          <p:nvPr/>
        </p:nvSpPr>
        <p:spPr>
          <a:xfrm>
            <a:off x="2859578" y="5685905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20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2111432" y="3107625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130C33-EF4D-8150-7741-057C71DA9348}"/>
              </a:ext>
            </a:extLst>
          </p:cNvPr>
          <p:cNvSpPr/>
          <p:nvPr/>
        </p:nvSpPr>
        <p:spPr>
          <a:xfrm>
            <a:off x="10020026" y="3026113"/>
            <a:ext cx="1873780" cy="2494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노드에서 </a:t>
            </a:r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 err="1">
                <a:solidFill>
                  <a:schemeClr val="tx1"/>
                </a:solidFill>
              </a:rPr>
              <a:t>Isbalanced</a:t>
            </a:r>
            <a:r>
              <a:rPr lang="en-US" altLang="ko-KR" dirty="0">
                <a:solidFill>
                  <a:schemeClr val="tx1"/>
                </a:solidFill>
              </a:rPr>
              <a:t> = true height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이 되며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rightResult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 = 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이 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CF67F-3185-EBE5-7CA2-04358CAC66D9}"/>
              </a:ext>
            </a:extLst>
          </p:cNvPr>
          <p:cNvSpPr txBox="1"/>
          <p:nvPr/>
        </p:nvSpPr>
        <p:spPr>
          <a:xfrm>
            <a:off x="1856185" y="6048911"/>
            <a:ext cx="862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 과정</a:t>
            </a:r>
            <a:r>
              <a:rPr lang="en-US" altLang="ko-KR" dirty="0"/>
              <a:t>: </a:t>
            </a:r>
            <a:r>
              <a:rPr lang="en-US" altLang="ko-KR" dirty="0" err="1"/>
              <a:t>isbalanced</a:t>
            </a:r>
            <a:r>
              <a:rPr lang="en-US" altLang="ko-KR" dirty="0"/>
              <a:t> = abs(0-(1))&lt;=1</a:t>
            </a:r>
            <a:r>
              <a:rPr lang="ko-KR" altLang="en-US" dirty="0"/>
              <a:t>이라 </a:t>
            </a:r>
            <a:r>
              <a:rPr lang="en-US" altLang="ko-KR" dirty="0"/>
              <a:t>true, height</a:t>
            </a:r>
            <a:r>
              <a:rPr lang="ko-KR" altLang="en-US" dirty="0"/>
              <a:t>는 </a:t>
            </a:r>
            <a:r>
              <a:rPr lang="en-US" altLang="ko-KR" dirty="0"/>
              <a:t>max(0,1)+1</a:t>
            </a:r>
            <a:r>
              <a:rPr lang="ko-KR" altLang="en-US" dirty="0"/>
              <a:t>이라 </a:t>
            </a:r>
            <a:r>
              <a:rPr lang="en-US" altLang="ko-KR" dirty="0"/>
              <a:t>2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83719-4DED-B94C-9036-106FC0D62890}"/>
              </a:ext>
            </a:extLst>
          </p:cNvPr>
          <p:cNvSpPr txBox="1"/>
          <p:nvPr/>
        </p:nvSpPr>
        <p:spPr>
          <a:xfrm>
            <a:off x="2967646" y="5619401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F1C50-BE6E-F152-45C4-05D0240481A9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2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2111432" y="3107625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Root-&gt;left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130C33-EF4D-8150-7741-057C71DA9348}"/>
              </a:ext>
            </a:extLst>
          </p:cNvPr>
          <p:cNvSpPr/>
          <p:nvPr/>
        </p:nvSpPr>
        <p:spPr>
          <a:xfrm>
            <a:off x="10104329" y="3710268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Height=2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9FA78-357E-79F3-8C45-5A4F74345629}"/>
              </a:ext>
            </a:extLst>
          </p:cNvPr>
          <p:cNvSpPr txBox="1"/>
          <p:nvPr/>
        </p:nvSpPr>
        <p:spPr>
          <a:xfrm>
            <a:off x="2967646" y="5619401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34890-A14A-044D-D215-B8C85BF26A1B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2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3782290" y="1813807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130C33-EF4D-8150-7741-057C71DA9348}"/>
              </a:ext>
            </a:extLst>
          </p:cNvPr>
          <p:cNvSpPr/>
          <p:nvPr/>
        </p:nvSpPr>
        <p:spPr>
          <a:xfrm>
            <a:off x="10062332" y="4480560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Height=2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FA008-E71D-6587-63F5-F942F3F57067}"/>
              </a:ext>
            </a:extLst>
          </p:cNvPr>
          <p:cNvSpPr txBox="1"/>
          <p:nvPr/>
        </p:nvSpPr>
        <p:spPr>
          <a:xfrm>
            <a:off x="2967646" y="5619401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7425F-C474-F341-0B61-156ED75D15ED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30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5399759" y="3074373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Root-&gt;right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C8B2C-5346-9AF2-EF34-48D56F2B0891}"/>
              </a:ext>
            </a:extLst>
          </p:cNvPr>
          <p:cNvSpPr/>
          <p:nvPr/>
        </p:nvSpPr>
        <p:spPr>
          <a:xfrm>
            <a:off x="10069904" y="4778194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Height=2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EB633-ACF1-EBFB-3E41-202A2EC2A63C}"/>
              </a:ext>
            </a:extLst>
          </p:cNvPr>
          <p:cNvSpPr txBox="1"/>
          <p:nvPr/>
        </p:nvSpPr>
        <p:spPr>
          <a:xfrm>
            <a:off x="2967646" y="5619401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EEE00-DB8F-84A0-F46F-E20ABBB4B41C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4821059" y="3811672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Root-&gt;right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C8B2C-5346-9AF2-EF34-48D56F2B0891}"/>
              </a:ext>
            </a:extLst>
          </p:cNvPr>
          <p:cNvSpPr/>
          <p:nvPr/>
        </p:nvSpPr>
        <p:spPr>
          <a:xfrm>
            <a:off x="10069904" y="4778194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Height=2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9890E9-28ED-D77F-D037-5B4FE134B7C2}"/>
              </a:ext>
            </a:extLst>
          </p:cNvPr>
          <p:cNvCxnSpPr>
            <a:cxnSpLocks/>
          </p:cNvCxnSpPr>
          <p:nvPr/>
        </p:nvCxnSpPr>
        <p:spPr>
          <a:xfrm flipH="1">
            <a:off x="5178722" y="3444240"/>
            <a:ext cx="295851" cy="367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4162-4F78-478B-9CB1-C9247B527AE2}"/>
              </a:ext>
            </a:extLst>
          </p:cNvPr>
          <p:cNvSpPr/>
          <p:nvPr/>
        </p:nvSpPr>
        <p:spPr>
          <a:xfrm>
            <a:off x="8106504" y="3276516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Root-&gt;right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-&gt;left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ABD5EA-1BEB-664B-4108-F4B6511BFDDE}"/>
              </a:ext>
            </a:extLst>
          </p:cNvPr>
          <p:cNvSpPr/>
          <p:nvPr/>
        </p:nvSpPr>
        <p:spPr>
          <a:xfrm>
            <a:off x="10089298" y="3291840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Height=-1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CDD33-0099-1433-7E8B-A4317EEFE084}"/>
              </a:ext>
            </a:extLst>
          </p:cNvPr>
          <p:cNvSpPr txBox="1"/>
          <p:nvPr/>
        </p:nvSpPr>
        <p:spPr>
          <a:xfrm>
            <a:off x="2967646" y="5619401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74527-6EE9-1543-EF4C-12433EE998C2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02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5399759" y="3074373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Root-&gt;right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C8B2C-5346-9AF2-EF34-48D56F2B0891}"/>
              </a:ext>
            </a:extLst>
          </p:cNvPr>
          <p:cNvSpPr/>
          <p:nvPr/>
        </p:nvSpPr>
        <p:spPr>
          <a:xfrm>
            <a:off x="10069904" y="4778194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Height=2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4B089-6453-EF3A-A5A0-E16A95A436B4}"/>
              </a:ext>
            </a:extLst>
          </p:cNvPr>
          <p:cNvSpPr txBox="1"/>
          <p:nvPr/>
        </p:nvSpPr>
        <p:spPr>
          <a:xfrm>
            <a:off x="2967646" y="5619401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9A92-A529-EE40-7D94-5E158C44262D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0A8129-8EF7-849F-03CF-9285E74D2B2C}"/>
              </a:ext>
            </a:extLst>
          </p:cNvPr>
          <p:cNvSpPr/>
          <p:nvPr/>
        </p:nvSpPr>
        <p:spPr>
          <a:xfrm>
            <a:off x="10089298" y="3291840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Height=-1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9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5860526" y="3691460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Root-&gt;right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C8B2C-5346-9AF2-EF34-48D56F2B0891}"/>
              </a:ext>
            </a:extLst>
          </p:cNvPr>
          <p:cNvSpPr/>
          <p:nvPr/>
        </p:nvSpPr>
        <p:spPr>
          <a:xfrm>
            <a:off x="10069904" y="4778194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Height=2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9890E9-28ED-D77F-D037-5B4FE134B7C2}"/>
              </a:ext>
            </a:extLst>
          </p:cNvPr>
          <p:cNvCxnSpPr>
            <a:cxnSpLocks/>
          </p:cNvCxnSpPr>
          <p:nvPr/>
        </p:nvCxnSpPr>
        <p:spPr>
          <a:xfrm>
            <a:off x="5776285" y="3400476"/>
            <a:ext cx="233817" cy="356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E78CC1-2D0E-4F55-86BD-9047EDF3F367}"/>
              </a:ext>
            </a:extLst>
          </p:cNvPr>
          <p:cNvSpPr/>
          <p:nvPr/>
        </p:nvSpPr>
        <p:spPr>
          <a:xfrm>
            <a:off x="8106504" y="3276516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Root-&gt;right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-&gt;right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86BD2-A756-72DB-CB2C-5A81195561CB}"/>
              </a:ext>
            </a:extLst>
          </p:cNvPr>
          <p:cNvSpPr txBox="1"/>
          <p:nvPr/>
        </p:nvSpPr>
        <p:spPr>
          <a:xfrm>
            <a:off x="2967646" y="5619401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E1601-80F8-8FB5-4FFA-4FE8E39184A5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1B9CF2-7572-7278-238D-BDA1A7B7F054}"/>
              </a:ext>
            </a:extLst>
          </p:cNvPr>
          <p:cNvSpPr/>
          <p:nvPr/>
        </p:nvSpPr>
        <p:spPr>
          <a:xfrm>
            <a:off x="10089298" y="3291840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Height=-1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425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5399759" y="3074373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93F2C-1C6E-0BF2-A96A-85FE441279A7}"/>
              </a:ext>
            </a:extLst>
          </p:cNvPr>
          <p:cNvSpPr/>
          <p:nvPr/>
        </p:nvSpPr>
        <p:spPr>
          <a:xfrm>
            <a:off x="8106504" y="4058584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Root-&gt;right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C8B2C-5346-9AF2-EF34-48D56F2B0891}"/>
              </a:ext>
            </a:extLst>
          </p:cNvPr>
          <p:cNvSpPr/>
          <p:nvPr/>
        </p:nvSpPr>
        <p:spPr>
          <a:xfrm>
            <a:off x="10069904" y="4778194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Height=2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A8149-C759-3C5F-0B04-8311210480D0}"/>
              </a:ext>
            </a:extLst>
          </p:cNvPr>
          <p:cNvSpPr txBox="1"/>
          <p:nvPr/>
        </p:nvSpPr>
        <p:spPr>
          <a:xfrm>
            <a:off x="1856185" y="6040599"/>
            <a:ext cx="862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 과정</a:t>
            </a:r>
            <a:r>
              <a:rPr lang="en-US" altLang="ko-KR" dirty="0"/>
              <a:t>: </a:t>
            </a:r>
            <a:r>
              <a:rPr lang="en-US" altLang="ko-KR" dirty="0" err="1"/>
              <a:t>isbalanced</a:t>
            </a:r>
            <a:r>
              <a:rPr lang="en-US" altLang="ko-KR" dirty="0"/>
              <a:t> = abs(-1-(-1))&lt;=1</a:t>
            </a:r>
            <a:r>
              <a:rPr lang="ko-KR" altLang="en-US" dirty="0"/>
              <a:t>이라 </a:t>
            </a:r>
            <a:r>
              <a:rPr lang="en-US" altLang="ko-KR" dirty="0"/>
              <a:t>true, height</a:t>
            </a:r>
            <a:r>
              <a:rPr lang="ko-KR" altLang="en-US" dirty="0"/>
              <a:t>는 </a:t>
            </a:r>
            <a:r>
              <a:rPr lang="en-US" altLang="ko-KR" dirty="0"/>
              <a:t>max(-1,-1)+1</a:t>
            </a:r>
            <a:r>
              <a:rPr lang="ko-KR" altLang="en-US" dirty="0"/>
              <a:t>이라 </a:t>
            </a:r>
            <a:r>
              <a:rPr lang="en-US" altLang="ko-KR" dirty="0"/>
              <a:t>0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2B56AC-9246-1934-C759-B2CC42ECDFAB}"/>
              </a:ext>
            </a:extLst>
          </p:cNvPr>
          <p:cNvSpPr/>
          <p:nvPr/>
        </p:nvSpPr>
        <p:spPr>
          <a:xfrm>
            <a:off x="10010957" y="3291840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Height=-1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5C38A-35EE-2769-68B2-BF984BEEABB7}"/>
              </a:ext>
            </a:extLst>
          </p:cNvPr>
          <p:cNvSpPr txBox="1"/>
          <p:nvPr/>
        </p:nvSpPr>
        <p:spPr>
          <a:xfrm>
            <a:off x="2967646" y="5619401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4FD75-32FC-49BD-2E77-729E6A5474FA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40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3782291" y="1819690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F04C66-1D2E-0B88-6E3A-E0B7F5902AA4}"/>
              </a:ext>
            </a:extLst>
          </p:cNvPr>
          <p:cNvSpPr/>
          <p:nvPr/>
        </p:nvSpPr>
        <p:spPr>
          <a:xfrm>
            <a:off x="10069904" y="4778194"/>
            <a:ext cx="157622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leftResult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Height=2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20AA4B-8388-DA2F-5CB4-3014C2CC8F7E}"/>
              </a:ext>
            </a:extLst>
          </p:cNvPr>
          <p:cNvSpPr/>
          <p:nvPr/>
        </p:nvSpPr>
        <p:spPr>
          <a:xfrm>
            <a:off x="10069904" y="3300152"/>
            <a:ext cx="1559601" cy="135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rightResult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Height=0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3D408-328A-2804-1E8F-FDF4B36816F1}"/>
              </a:ext>
            </a:extLst>
          </p:cNvPr>
          <p:cNvSpPr txBox="1"/>
          <p:nvPr/>
        </p:nvSpPr>
        <p:spPr>
          <a:xfrm>
            <a:off x="2967646" y="5619401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42069-96D6-8E01-C6E2-31C67A612DD8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69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직사각형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6" name="그림 개체 틀 5" descr="젊은 남성이 글쓰기 중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ko-KR" altLang="en-US" sz="4800" dirty="0"/>
              <a:t>사전 지식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3782291" y="1819690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22072-BDAE-E655-CA14-AD7B71151404}"/>
              </a:ext>
            </a:extLst>
          </p:cNvPr>
          <p:cNvSpPr/>
          <p:nvPr/>
        </p:nvSpPr>
        <p:spPr>
          <a:xfrm>
            <a:off x="7954958" y="2103120"/>
            <a:ext cx="1970116" cy="3372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1184-A624-4A41-E33A-DC93F2542FD5}"/>
              </a:ext>
            </a:extLst>
          </p:cNvPr>
          <p:cNvSpPr/>
          <p:nvPr/>
        </p:nvSpPr>
        <p:spPr>
          <a:xfrm>
            <a:off x="8099788" y="4790923"/>
            <a:ext cx="1683649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F04C66-1D2E-0B88-6E3A-E0B7F5902AA4}"/>
              </a:ext>
            </a:extLst>
          </p:cNvPr>
          <p:cNvSpPr/>
          <p:nvPr/>
        </p:nvSpPr>
        <p:spPr>
          <a:xfrm>
            <a:off x="10069904" y="4450948"/>
            <a:ext cx="1692605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노드에서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Isblanced</a:t>
            </a:r>
            <a:r>
              <a:rPr lang="en-US" altLang="ko-KR" dirty="0">
                <a:solidFill>
                  <a:schemeClr val="tx1"/>
                </a:solidFill>
              </a:rPr>
              <a:t>=false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Height=3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F2AEA-1073-4761-3E3C-F0118DD387A6}"/>
              </a:ext>
            </a:extLst>
          </p:cNvPr>
          <p:cNvSpPr txBox="1"/>
          <p:nvPr/>
        </p:nvSpPr>
        <p:spPr>
          <a:xfrm>
            <a:off x="1856185" y="6040599"/>
            <a:ext cx="862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 과정</a:t>
            </a:r>
            <a:r>
              <a:rPr lang="en-US" altLang="ko-KR" dirty="0"/>
              <a:t>: </a:t>
            </a:r>
            <a:r>
              <a:rPr lang="en-US" altLang="ko-KR" dirty="0" err="1"/>
              <a:t>isbalanced</a:t>
            </a:r>
            <a:r>
              <a:rPr lang="en-US" altLang="ko-KR" dirty="0"/>
              <a:t> = abs(0-2)&lt;=1</a:t>
            </a:r>
            <a:r>
              <a:rPr lang="ko-KR" altLang="en-US" dirty="0"/>
              <a:t>이라 </a:t>
            </a:r>
            <a:r>
              <a:rPr lang="en-US" altLang="ko-KR" dirty="0"/>
              <a:t>false, height</a:t>
            </a:r>
            <a:r>
              <a:rPr lang="ko-KR" altLang="en-US" dirty="0"/>
              <a:t>는 </a:t>
            </a:r>
            <a:r>
              <a:rPr lang="en-US" altLang="ko-KR" dirty="0"/>
              <a:t>max(2,0)+1</a:t>
            </a:r>
            <a:r>
              <a:rPr lang="ko-KR" altLang="en-US" dirty="0"/>
              <a:t>이라 </a:t>
            </a:r>
            <a:r>
              <a:rPr lang="en-US" altLang="ko-KR" dirty="0"/>
              <a:t>3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571CC-1425-FFCF-45D7-FE08D6881123}"/>
              </a:ext>
            </a:extLst>
          </p:cNvPr>
          <p:cNvSpPr txBox="1"/>
          <p:nvPr/>
        </p:nvSpPr>
        <p:spPr>
          <a:xfrm>
            <a:off x="2967646" y="5619401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35431-1ADC-55A4-9B22-641B21055943}"/>
              </a:ext>
            </a:extLst>
          </p:cNvPr>
          <p:cNvSpPr txBox="1"/>
          <p:nvPr/>
        </p:nvSpPr>
        <p:spPr>
          <a:xfrm>
            <a:off x="8523316" y="5585922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447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</a:t>
            </a:r>
            <a:r>
              <a:rPr lang="ko-KR" altLang="en-US" sz="2400" dirty="0">
                <a:latin typeface="+mj-ea"/>
                <a:ea typeface="+mj-ea"/>
              </a:rPr>
              <a:t>예시 설명</a:t>
            </a: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0521305-9EDD-462E-D34D-75A61BB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8" y="1780555"/>
            <a:ext cx="4597605" cy="36948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D23870D-A7C6-1401-2DB0-CA03DA590045}"/>
              </a:ext>
            </a:extLst>
          </p:cNvPr>
          <p:cNvSpPr/>
          <p:nvPr/>
        </p:nvSpPr>
        <p:spPr>
          <a:xfrm>
            <a:off x="3782291" y="1819690"/>
            <a:ext cx="440575" cy="43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571CC-1425-FFCF-45D7-FE08D6881123}"/>
              </a:ext>
            </a:extLst>
          </p:cNvPr>
          <p:cNvSpPr txBox="1"/>
          <p:nvPr/>
        </p:nvSpPr>
        <p:spPr>
          <a:xfrm>
            <a:off x="2967646" y="5619401"/>
            <a:ext cx="191192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0E23C-AB28-CDEE-053D-75F22701EB40}"/>
              </a:ext>
            </a:extLst>
          </p:cNvPr>
          <p:cNvSpPr txBox="1"/>
          <p:nvPr/>
        </p:nvSpPr>
        <p:spPr>
          <a:xfrm>
            <a:off x="7125813" y="3199816"/>
            <a:ext cx="3499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이 문제는 </a:t>
            </a:r>
            <a:r>
              <a:rPr lang="ko-KR" altLang="en-US"/>
              <a:t>불균형 </a:t>
            </a:r>
            <a:r>
              <a:rPr lang="ko-KR" altLang="en-US" dirty="0" err="1"/>
              <a:t>이진트리라는</a:t>
            </a:r>
            <a:r>
              <a:rPr lang="ko-KR" altLang="en-US" dirty="0"/>
              <a:t>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592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108" name="직사각형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직선 연결선(S)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(S)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(S)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0" name="그림 개체 틀 9" descr="테이블에 있는 노트북 및 노트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ko-KR" altLang="en-US" sz="4400" cap="all" spc="-100" dirty="0"/>
              <a:t>감사합니다</a:t>
            </a:r>
            <a:r>
              <a:rPr lang="en-US" altLang="ko-KR" sz="4400" cap="all" spc="-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이진 트리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809" y="2769925"/>
            <a:ext cx="4663440" cy="2073882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이진 트리는 자식 노드가 왼쪽 노드</a:t>
            </a:r>
            <a:r>
              <a:rPr lang="en-US" altLang="ko-KR" dirty="0"/>
              <a:t>, </a:t>
            </a:r>
            <a:r>
              <a:rPr lang="ko-KR" altLang="en-US" dirty="0"/>
              <a:t>오른쪽 노드 최대 </a:t>
            </a:r>
            <a:r>
              <a:rPr lang="en-US" altLang="ko-KR" dirty="0"/>
              <a:t>2</a:t>
            </a:r>
            <a:r>
              <a:rPr lang="ko-KR" altLang="en-US" dirty="0"/>
              <a:t>개를 가질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이진 트리의 높이는 루트에서 가장 깊이가 깊은 곳에 있는 노드와의 높이 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노드의 높이는 본인의 자식 노드 중 가장 깊은 곳에 있는 노드에서 </a:t>
            </a:r>
            <a:r>
              <a:rPr lang="en-US" altLang="ko-KR" dirty="0"/>
              <a:t>+1</a:t>
            </a:r>
            <a:r>
              <a:rPr lang="ko-KR" altLang="en-US" dirty="0"/>
              <a:t>한 값입니다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50123882-AB98-EA93-E503-122412EBF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51" y="2014194"/>
            <a:ext cx="5041249" cy="2188964"/>
          </a:xfrm>
          <a:prstGeom prst="rect">
            <a:avLst/>
          </a:prstGeom>
        </p:spPr>
      </p:pic>
      <p:pic>
        <p:nvPicPr>
          <p:cNvPr id="10" name="그림 9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5F67FA94-901F-2704-8AAB-065C6E8B9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411" y="4797831"/>
            <a:ext cx="4079509" cy="979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76699D-2CBE-8B0A-C511-AA093066C6FF}"/>
              </a:ext>
            </a:extLst>
          </p:cNvPr>
          <p:cNvSpPr txBox="1"/>
          <p:nvPr/>
        </p:nvSpPr>
        <p:spPr>
          <a:xfrm>
            <a:off x="2693323" y="4250318"/>
            <a:ext cx="230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 형태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AD428-B071-91EB-2994-9294BCCFE658}"/>
              </a:ext>
            </a:extLst>
          </p:cNvPr>
          <p:cNvSpPr txBox="1"/>
          <p:nvPr/>
        </p:nvSpPr>
        <p:spPr>
          <a:xfrm>
            <a:off x="2527066" y="5824504"/>
            <a:ext cx="25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 클래스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노트북으로 무언가를 보여주는 남자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610003" y="3237190"/>
            <a:ext cx="43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이진 트리가 </a:t>
            </a:r>
            <a:r>
              <a:rPr lang="ko-KR" altLang="en-US" dirty="0" err="1"/>
              <a:t>균형잡혀</a:t>
            </a:r>
            <a:r>
              <a:rPr lang="ko-KR" altLang="en-US" dirty="0"/>
              <a:t> 있는지 없는지 확인하는 전체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D387AF4-4F0F-B214-DD42-7D2E2831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846" y="1469948"/>
            <a:ext cx="4361395" cy="195905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90721A8-576B-AB55-6F2F-50C166728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305" y="3416666"/>
            <a:ext cx="4361395" cy="2467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2626822" y="5993475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50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CF415B-CAB4-743D-56FA-FC92EEFFCBC0}"/>
              </a:ext>
            </a:extLst>
          </p:cNvPr>
          <p:cNvSpPr txBox="1"/>
          <p:nvPr/>
        </p:nvSpPr>
        <p:spPr>
          <a:xfrm>
            <a:off x="7319035" y="2211364"/>
            <a:ext cx="374243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이진 트리가 균형 잡혀 있는지 아닌지 확인하기 위해 만든 클래스입니다</a:t>
            </a:r>
            <a:r>
              <a:rPr lang="en-US" altLang="ko-KR" dirty="0"/>
              <a:t>. </a:t>
            </a:r>
            <a:r>
              <a:rPr lang="ko-KR" altLang="en-US" dirty="0"/>
              <a:t>이 부분에서 </a:t>
            </a:r>
            <a:r>
              <a:rPr lang="en-US" altLang="ko-KR" dirty="0"/>
              <a:t>balanced</a:t>
            </a:r>
            <a:r>
              <a:rPr lang="ko-KR" altLang="en-US" dirty="0"/>
              <a:t>변수는 균형의 여부</a:t>
            </a:r>
            <a:r>
              <a:rPr lang="en-US" altLang="ko-KR" dirty="0"/>
              <a:t>, Height</a:t>
            </a:r>
            <a:r>
              <a:rPr lang="ko-KR" altLang="en-US" dirty="0"/>
              <a:t>는 현재 노드의 높이를 나타냅니다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08FE1-4DDB-A7CD-8782-45DBF3C9DFBF}"/>
              </a:ext>
            </a:extLst>
          </p:cNvPr>
          <p:cNvSpPr txBox="1"/>
          <p:nvPr/>
        </p:nvSpPr>
        <p:spPr>
          <a:xfrm>
            <a:off x="1804071" y="4896102"/>
            <a:ext cx="384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 균형 여부 클래스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BA3FD2-4F0D-8463-D404-BD79DEF47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44" y="2044936"/>
            <a:ext cx="5788847" cy="26002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210276-6B1F-D92D-2BF6-306B0747D656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2-1 </a:t>
            </a:r>
            <a:r>
              <a:rPr lang="ko-KR" altLang="en-US" sz="2400" dirty="0">
                <a:latin typeface="+mj-ea"/>
                <a:ea typeface="+mj-ea"/>
              </a:rPr>
              <a:t>코드 설명</a:t>
            </a:r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82552231-AE03-F556-5686-4D8F9F0B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59BD7-94BB-F324-5305-018DBFB40AD7}"/>
              </a:ext>
            </a:extLst>
          </p:cNvPr>
          <p:cNvSpPr txBox="1"/>
          <p:nvPr/>
        </p:nvSpPr>
        <p:spPr>
          <a:xfrm>
            <a:off x="872835" y="2078189"/>
            <a:ext cx="5223165" cy="1695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6C1BB7-1B4F-827E-2BF1-5225FC3BDF7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96000" y="2926084"/>
            <a:ext cx="12230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9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CF415B-CAB4-743D-56FA-FC92EEFFCBC0}"/>
              </a:ext>
            </a:extLst>
          </p:cNvPr>
          <p:cNvSpPr txBox="1"/>
          <p:nvPr/>
        </p:nvSpPr>
        <p:spPr>
          <a:xfrm>
            <a:off x="7277471" y="3541938"/>
            <a:ext cx="374243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이진 트리의 균형 여부를 알려주는 함수입니다</a:t>
            </a:r>
            <a:r>
              <a:rPr lang="en-US" altLang="ko-KR" dirty="0"/>
              <a:t>.  </a:t>
            </a:r>
            <a:r>
              <a:rPr lang="ko-KR" altLang="en-US" dirty="0"/>
              <a:t>이진 트리의 </a:t>
            </a:r>
            <a:r>
              <a:rPr lang="en-US" altLang="ko-KR" dirty="0"/>
              <a:t>balanced</a:t>
            </a:r>
            <a:r>
              <a:rPr lang="ko-KR" altLang="en-US" dirty="0"/>
              <a:t>가 반환되었을 때 </a:t>
            </a:r>
            <a:r>
              <a:rPr lang="en-US" altLang="ko-KR" dirty="0"/>
              <a:t>true</a:t>
            </a:r>
            <a:r>
              <a:rPr lang="ko-KR" altLang="en-US" dirty="0"/>
              <a:t>일 경우에는 균형 잡힌 트리</a:t>
            </a:r>
            <a:r>
              <a:rPr lang="en-US" altLang="ko-KR" dirty="0"/>
              <a:t>, false</a:t>
            </a:r>
            <a:r>
              <a:rPr lang="ko-KR" altLang="en-US" dirty="0"/>
              <a:t>일 경우에는 불균형 트리입니다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08FE1-4DDB-A7CD-8782-45DBF3C9DFBF}"/>
              </a:ext>
            </a:extLst>
          </p:cNvPr>
          <p:cNvSpPr txBox="1"/>
          <p:nvPr/>
        </p:nvSpPr>
        <p:spPr>
          <a:xfrm>
            <a:off x="2083724" y="4941250"/>
            <a:ext cx="35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 균형여부 함수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BA3FD2-4F0D-8463-D404-BD79DEF47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44" y="2044936"/>
            <a:ext cx="5788847" cy="2600236"/>
          </a:xfrm>
          <a:prstGeom prst="rect">
            <a:avLst/>
          </a:prstGeom>
        </p:spPr>
      </p:pic>
      <p:sp>
        <p:nvSpPr>
          <p:cNvPr id="16" name="제목 2">
            <a:extLst>
              <a:ext uri="{FF2B5EF4-FFF2-40B4-BE49-F238E27FC236}">
                <a16:creationId xmlns:a16="http://schemas.microsoft.com/office/drawing/2014/main" id="{82552231-AE03-F556-5686-4D8F9F0B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59BD7-94BB-F324-5305-018DBFB40AD7}"/>
              </a:ext>
            </a:extLst>
          </p:cNvPr>
          <p:cNvSpPr txBox="1"/>
          <p:nvPr/>
        </p:nvSpPr>
        <p:spPr>
          <a:xfrm>
            <a:off x="834044" y="3856655"/>
            <a:ext cx="5223165" cy="7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6C1BB7-1B4F-827E-2BF1-5225FC3BDF7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57209" y="4216655"/>
            <a:ext cx="12202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0F85F0-45E8-C1BF-DADC-BDA08F5966BE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2-1 </a:t>
            </a:r>
            <a:r>
              <a:rPr lang="ko-KR" altLang="en-US" sz="2400" dirty="0">
                <a:latin typeface="+mj-ea"/>
                <a:ea typeface="+mj-ea"/>
              </a:rPr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135602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F415B-CAB4-743D-56FA-FC92EEFFCBC0}"/>
              </a:ext>
            </a:extLst>
          </p:cNvPr>
          <p:cNvSpPr txBox="1"/>
          <p:nvPr/>
        </p:nvSpPr>
        <p:spPr>
          <a:xfrm>
            <a:off x="7085960" y="2397242"/>
            <a:ext cx="42054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이진 트리의 노드가 </a:t>
            </a:r>
            <a:r>
              <a:rPr lang="en-US" altLang="ko-KR" dirty="0"/>
              <a:t>NULL</a:t>
            </a:r>
            <a:r>
              <a:rPr lang="ko-KR" altLang="en-US" dirty="0"/>
              <a:t>일 때 </a:t>
            </a:r>
            <a:r>
              <a:rPr lang="en-US" altLang="ko-KR" dirty="0" err="1"/>
              <a:t>BalanceStatusWithHeight</a:t>
            </a:r>
            <a:r>
              <a:rPr lang="en-US" altLang="ko-KR" dirty="0"/>
              <a:t>(true, -1)</a:t>
            </a:r>
            <a:r>
              <a:rPr lang="ko-KR" altLang="en-US" dirty="0"/>
              <a:t>을 생성하고  반환하는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A832F6E-160B-81FB-202F-78A37B19A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4" y="2145999"/>
            <a:ext cx="5764872" cy="32610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6C1BB7-1B4F-827E-2BF1-5225FC3BDF7E}"/>
              </a:ext>
            </a:extLst>
          </p:cNvPr>
          <p:cNvCxnSpPr>
            <a:cxnSpLocks/>
          </p:cNvCxnSpPr>
          <p:nvPr/>
        </p:nvCxnSpPr>
        <p:spPr>
          <a:xfrm>
            <a:off x="5361709" y="2797232"/>
            <a:ext cx="16459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F59BD7-94BB-F324-5305-018DBFB40AD7}"/>
              </a:ext>
            </a:extLst>
          </p:cNvPr>
          <p:cNvSpPr txBox="1"/>
          <p:nvPr/>
        </p:nvSpPr>
        <p:spPr>
          <a:xfrm>
            <a:off x="900547" y="2502130"/>
            <a:ext cx="4461162" cy="590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4390-ADD7-4B86-CE4D-CE766B1FD95A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2-1 </a:t>
            </a:r>
            <a:r>
              <a:rPr lang="ko-KR" altLang="en-US" sz="2400" dirty="0">
                <a:latin typeface="+mj-ea"/>
                <a:ea typeface="+mj-ea"/>
              </a:rPr>
              <a:t>코드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3C354E-6EEB-EF4B-10F6-5EC768C4B97A}"/>
              </a:ext>
            </a:extLst>
          </p:cNvPr>
          <p:cNvSpPr txBox="1"/>
          <p:nvPr/>
        </p:nvSpPr>
        <p:spPr>
          <a:xfrm>
            <a:off x="1717964" y="5639344"/>
            <a:ext cx="35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트리 균형여부 함수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1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35519_TF89747358_Win32" id="{1DFC39E9-F28B-4BC9-A506-1E86572F64EC}" vid="{03E0EB42-CB88-4388-BBC0-745FB62325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과정 프레젠테이션</Template>
  <TotalTime>202</TotalTime>
  <Words>1135</Words>
  <Application>Microsoft Office PowerPoint</Application>
  <PresentationFormat>와이드스크린</PresentationFormat>
  <Paragraphs>305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Garamond</vt:lpstr>
      <vt:lpstr>SavonVTI</vt:lpstr>
      <vt:lpstr>고급문제해결</vt:lpstr>
      <vt:lpstr>목차</vt:lpstr>
      <vt:lpstr>사전 지식</vt:lpstr>
      <vt:lpstr>이진 트리</vt:lpstr>
      <vt:lpstr>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고급문제해결</dc:title>
  <dc:creator>김기훈</dc:creator>
  <cp:lastModifiedBy>김기훈</cp:lastModifiedBy>
  <cp:revision>12</cp:revision>
  <dcterms:created xsi:type="dcterms:W3CDTF">2023-03-16T04:42:59Z</dcterms:created>
  <dcterms:modified xsi:type="dcterms:W3CDTF">2023-03-23T03:58:38Z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