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0" r:id="rId4"/>
    <p:sldId id="337" r:id="rId5"/>
    <p:sldId id="339" r:id="rId6"/>
    <p:sldId id="351" r:id="rId7"/>
    <p:sldId id="350" r:id="rId8"/>
    <p:sldId id="353" r:id="rId9"/>
    <p:sldId id="354" r:id="rId10"/>
    <p:sldId id="355" r:id="rId11"/>
    <p:sldId id="345" r:id="rId12"/>
    <p:sldId id="347" r:id="rId13"/>
    <p:sldId id="348" r:id="rId14"/>
    <p:sldId id="356" r:id="rId15"/>
    <p:sldId id="357" r:id="rId16"/>
    <p:sldId id="358" r:id="rId17"/>
    <p:sldId id="359" r:id="rId18"/>
    <p:sldId id="360" r:id="rId19"/>
    <p:sldId id="267" r:id="rId20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>
    <p:extLst>
      <p:ext uri="{19B8F6BF-5375-455C-9EA6-DF929625EA0E}">
        <p15:presenceInfo xmlns:p15="http://schemas.microsoft.com/office/powerpoint/2012/main" userId="3c5267573338e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4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03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5980" y="3856870"/>
            <a:ext cx="6672040" cy="28756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&lt;</a:t>
            </a:r>
            <a:r>
              <a:rPr lang="ko-KR" altLang="en-US" sz="3600" b="1"/>
              <a:t>문제 </a:t>
            </a:r>
            <a:r>
              <a:rPr lang="en-US" altLang="ko-KR" sz="3600" b="1"/>
              <a:t>9.13&gt;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마커가 포함된 전위 순회를 사용해서 이진 트리 복원하기</a:t>
            </a:r>
            <a:endParaRPr lang="en-US" altLang="ko-KR" sz="3600" b="1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55A74C0-A210-A6B1-A333-059067E8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" y="2179911"/>
            <a:ext cx="9144000" cy="830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14.8 </a:t>
            </a:r>
            <a:r>
              <a:rPr lang="ko-KR" altLang="en-US" sz="3600" b="1"/>
              <a:t>정렬된 배열에서 높이가 최소인</a:t>
            </a:r>
            <a:br>
              <a:rPr lang="en-US" altLang="ko-KR" sz="3600" b="1"/>
            </a:br>
            <a:r>
              <a:rPr lang="ko-KR" altLang="en-US" sz="3600" b="1"/>
              <a:t>이진 탐색 트리 만들기</a:t>
            </a:r>
            <a:endParaRPr lang="en-US" altLang="ko-KR" sz="36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91B8B1-507B-BE22-204F-22C5286B33D6}"/>
              </a:ext>
            </a:extLst>
          </p:cNvPr>
          <p:cNvGrpSpPr/>
          <p:nvPr/>
        </p:nvGrpSpPr>
        <p:grpSpPr>
          <a:xfrm>
            <a:off x="1393683" y="4428232"/>
            <a:ext cx="3003611" cy="1175425"/>
            <a:chOff x="3164587" y="2712812"/>
            <a:chExt cx="3003611" cy="1175425"/>
          </a:xfrm>
          <a:solidFill>
            <a:srgbClr val="002060"/>
          </a:solidFill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D05960-1760-B202-1117-D9EADD9FB810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Null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C3C7225-C62A-CDDA-3152-30CE6FE19D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>
            <a:xfrm flipH="1">
              <a:off x="3164587" y="3582025"/>
              <a:ext cx="1081754" cy="298124"/>
            </a:xfrm>
            <a:prstGeom prst="straightConnector1">
              <a:avLst/>
            </a:prstGeom>
            <a:grpFill/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1B65D19-B7C2-28D4-13DA-97B973F0245E}"/>
                </a:ext>
              </a:extLst>
            </p:cNvPr>
            <p:cNvCxnSpPr>
              <a:cxnSpLocks/>
              <a:stCxn id="7" idx="5"/>
              <a:endCxn id="15" idx="0"/>
            </p:cNvCxnSpPr>
            <p:nvPr/>
          </p:nvCxnSpPr>
          <p:spPr>
            <a:xfrm>
              <a:off x="4933699" y="3582025"/>
              <a:ext cx="1234499" cy="306212"/>
            </a:xfrm>
            <a:prstGeom prst="straightConnector1">
              <a:avLst/>
            </a:prstGeom>
            <a:grpFill/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8917269-8CA4-3630-A30F-5CF8180B9F50}"/>
              </a:ext>
            </a:extLst>
          </p:cNvPr>
          <p:cNvSpPr/>
          <p:nvPr/>
        </p:nvSpPr>
        <p:spPr>
          <a:xfrm>
            <a:off x="159184" y="5595569"/>
            <a:ext cx="2468998" cy="1446496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9D7ABE0-F603-58C8-DFF6-F14EB14B83D3}"/>
              </a:ext>
            </a:extLst>
          </p:cNvPr>
          <p:cNvSpPr/>
          <p:nvPr/>
        </p:nvSpPr>
        <p:spPr>
          <a:xfrm>
            <a:off x="3162795" y="5603657"/>
            <a:ext cx="2468998" cy="1446496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right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E7DA81-5D80-27D3-8850-FDE5E316441E}"/>
              </a:ext>
            </a:extLst>
          </p:cNvPr>
          <p:cNvCxnSpPr>
            <a:cxnSpLocks/>
          </p:cNvCxnSpPr>
          <p:nvPr/>
        </p:nvCxnSpPr>
        <p:spPr>
          <a:xfrm>
            <a:off x="1393683" y="2772048"/>
            <a:ext cx="1401078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64B21B-06C5-DA5C-6A56-69139800ED34}"/>
              </a:ext>
            </a:extLst>
          </p:cNvPr>
          <p:cNvSpPr txBox="1"/>
          <p:nvPr/>
        </p:nvSpPr>
        <p:spPr>
          <a:xfrm>
            <a:off x="3655541" y="3701627"/>
            <a:ext cx="177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Termination condition?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8DA226F-B842-1C71-C626-E537BA46FA02}"/>
              </a:ext>
            </a:extLst>
          </p:cNvPr>
          <p:cNvSpPr/>
          <p:nvPr/>
        </p:nvSpPr>
        <p:spPr>
          <a:xfrm>
            <a:off x="5436096" y="3835998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26D17F-CE15-52B2-9B04-2C3D8D4440D4}"/>
              </a:ext>
            </a:extLst>
          </p:cNvPr>
          <p:cNvSpPr txBox="1"/>
          <p:nvPr/>
        </p:nvSpPr>
        <p:spPr>
          <a:xfrm>
            <a:off x="6692436" y="3711779"/>
            <a:ext cx="177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언제까지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까지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CF1E61E-68A7-5D5F-B669-CFD0990C7B29}"/>
              </a:ext>
            </a:extLst>
          </p:cNvPr>
          <p:cNvSpPr/>
          <p:nvPr/>
        </p:nvSpPr>
        <p:spPr>
          <a:xfrm>
            <a:off x="5445866" y="4883985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EB8876-4D49-26E6-1CC1-E5BA8F887950}"/>
              </a:ext>
            </a:extLst>
          </p:cNvPr>
          <p:cNvSpPr txBox="1"/>
          <p:nvPr/>
        </p:nvSpPr>
        <p:spPr>
          <a:xfrm>
            <a:off x="6702206" y="4759766"/>
            <a:ext cx="228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Return (Null, 3)</a:t>
            </a:r>
          </a:p>
          <a:p>
            <a:endParaRPr lang="en-US" altLang="ko-K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까지 이용해서 트리 만들었다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55A74C0-A210-A6B1-A333-059067E8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" y="2179911"/>
            <a:ext cx="9144000" cy="830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Example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560576B-DFC7-3337-C3A2-5C95F3670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518" y="3325600"/>
            <a:ext cx="3496236" cy="3888434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EBE48A-CE12-291E-5197-3FBDF6A49B95}"/>
              </a:ext>
            </a:extLst>
          </p:cNvPr>
          <p:cNvGrpSpPr/>
          <p:nvPr/>
        </p:nvGrpSpPr>
        <p:grpSpPr>
          <a:xfrm>
            <a:off x="5148064" y="3854624"/>
            <a:ext cx="3003611" cy="1201516"/>
            <a:chOff x="2170109" y="2676230"/>
            <a:chExt cx="4989862" cy="128126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AA5EF33-943F-1C50-DA9A-9A4F5BAA3D91}"/>
                </a:ext>
              </a:extLst>
            </p:cNvPr>
            <p:cNvSpPr/>
            <p:nvPr/>
          </p:nvSpPr>
          <p:spPr>
            <a:xfrm>
              <a:off x="3745106" y="2676230"/>
              <a:ext cx="1535279" cy="101834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F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571F0A7-2959-300B-EDCC-66306363EB1F}"/>
                </a:ext>
              </a:extLst>
            </p:cNvPr>
            <p:cNvCxnSpPr>
              <a:cxnSpLocks/>
              <a:stCxn id="22" idx="3"/>
              <a:endCxn id="27" idx="0"/>
            </p:cNvCxnSpPr>
            <p:nvPr/>
          </p:nvCxnSpPr>
          <p:spPr>
            <a:xfrm flipH="1">
              <a:off x="2170109" y="3545442"/>
              <a:ext cx="1799834" cy="403431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92F734D-715D-B543-30C0-6FC23DF33644}"/>
                </a:ext>
              </a:extLst>
            </p:cNvPr>
            <p:cNvCxnSpPr>
              <a:cxnSpLocks/>
              <a:stCxn id="22" idx="5"/>
              <a:endCxn id="28" idx="0"/>
            </p:cNvCxnSpPr>
            <p:nvPr/>
          </p:nvCxnSpPr>
          <p:spPr>
            <a:xfrm>
              <a:off x="5055548" y="3545442"/>
              <a:ext cx="2104423" cy="412056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5AC40C1-886A-1B48-0FEB-27E415BEBDBF}"/>
              </a:ext>
            </a:extLst>
          </p:cNvPr>
          <p:cNvSpPr/>
          <p:nvPr/>
        </p:nvSpPr>
        <p:spPr>
          <a:xfrm>
            <a:off x="4404967" y="5048052"/>
            <a:ext cx="1486194" cy="138940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40EBEF3-7B78-C7FC-005D-79DFF8B5CCD8}"/>
              </a:ext>
            </a:extLst>
          </p:cNvPr>
          <p:cNvSpPr/>
          <p:nvPr/>
        </p:nvSpPr>
        <p:spPr>
          <a:xfrm>
            <a:off x="7408578" y="5056140"/>
            <a:ext cx="1486194" cy="138940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right</a:t>
            </a:r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ED5C9F1-D743-9085-FF11-8049232F8CA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55576" y="2737743"/>
            <a:ext cx="5475885" cy="125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6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55A74C0-A210-A6B1-A333-059067E8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" y="2179911"/>
            <a:ext cx="9144000" cy="830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Example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560576B-DFC7-3337-C3A2-5C95F3670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228" y="4117678"/>
            <a:ext cx="3496236" cy="3165606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EBE48A-CE12-291E-5197-3FBDF6A49B95}"/>
              </a:ext>
            </a:extLst>
          </p:cNvPr>
          <p:cNvGrpSpPr/>
          <p:nvPr/>
        </p:nvGrpSpPr>
        <p:grpSpPr>
          <a:xfrm>
            <a:off x="5148064" y="3888929"/>
            <a:ext cx="3003611" cy="1167211"/>
            <a:chOff x="2170109" y="2712812"/>
            <a:chExt cx="4989862" cy="1244686"/>
          </a:xfrm>
          <a:solidFill>
            <a:srgbClr val="002060"/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AA5EF33-943F-1C50-DA9A-9A4F5BAA3D91}"/>
                </a:ext>
              </a:extLst>
            </p:cNvPr>
            <p:cNvSpPr/>
            <p:nvPr/>
          </p:nvSpPr>
          <p:spPr>
            <a:xfrm>
              <a:off x="4103984" y="2712812"/>
              <a:ext cx="1654905" cy="101834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Null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571F0A7-2959-300B-EDCC-66306363EB1F}"/>
                </a:ext>
              </a:extLst>
            </p:cNvPr>
            <p:cNvCxnSpPr>
              <a:cxnSpLocks/>
              <a:stCxn id="22" idx="3"/>
              <a:endCxn id="27" idx="0"/>
            </p:cNvCxnSpPr>
            <p:nvPr/>
          </p:nvCxnSpPr>
          <p:spPr>
            <a:xfrm flipH="1">
              <a:off x="2170109" y="3582024"/>
              <a:ext cx="2176230" cy="366849"/>
            </a:xfrm>
            <a:prstGeom prst="straightConnector1">
              <a:avLst/>
            </a:prstGeom>
            <a:grpFill/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92F734D-715D-B543-30C0-6FC23DF33644}"/>
                </a:ext>
              </a:extLst>
            </p:cNvPr>
            <p:cNvCxnSpPr>
              <a:cxnSpLocks/>
              <a:stCxn id="22" idx="5"/>
              <a:endCxn id="28" idx="0"/>
            </p:cNvCxnSpPr>
            <p:nvPr/>
          </p:nvCxnSpPr>
          <p:spPr>
            <a:xfrm>
              <a:off x="5516534" y="3582024"/>
              <a:ext cx="1643437" cy="375474"/>
            </a:xfrm>
            <a:prstGeom prst="straightConnector1">
              <a:avLst/>
            </a:prstGeom>
            <a:grpFill/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5AC40C1-886A-1B48-0FEB-27E415BEBDBF}"/>
              </a:ext>
            </a:extLst>
          </p:cNvPr>
          <p:cNvSpPr/>
          <p:nvPr/>
        </p:nvSpPr>
        <p:spPr>
          <a:xfrm>
            <a:off x="4404967" y="5048052"/>
            <a:ext cx="1486194" cy="138940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40EBEF3-7B78-C7FC-005D-79DFF8B5CCD8}"/>
              </a:ext>
            </a:extLst>
          </p:cNvPr>
          <p:cNvSpPr/>
          <p:nvPr/>
        </p:nvSpPr>
        <p:spPr>
          <a:xfrm>
            <a:off x="7408578" y="5056140"/>
            <a:ext cx="1486194" cy="138940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right</a:t>
            </a:r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ED5C9F1-D743-9085-FF11-8049232F8CA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403648" y="2739308"/>
            <a:ext cx="5054382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A773C-73DA-95B9-7F18-98710248F4D5}"/>
              </a:ext>
            </a:extLst>
          </p:cNvPr>
          <p:cNvSpPr txBox="1"/>
          <p:nvPr/>
        </p:nvSpPr>
        <p:spPr>
          <a:xfrm>
            <a:off x="7408578" y="3373155"/>
            <a:ext cx="1266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Return </a:t>
            </a:r>
          </a:p>
          <a:p>
            <a:r>
              <a:rPr lang="en-US" altLang="ko-KR"/>
              <a:t> (node, i)</a:t>
            </a:r>
          </a:p>
          <a:p>
            <a:r>
              <a:rPr lang="en-US" altLang="ko-KR"/>
              <a:t>: (Null0, 3)</a:t>
            </a:r>
          </a:p>
        </p:txBody>
      </p:sp>
    </p:spTree>
    <p:extLst>
      <p:ext uri="{BB962C8B-B14F-4D97-AF65-F5344CB8AC3E}">
        <p14:creationId xmlns:p14="http://schemas.microsoft.com/office/powerpoint/2010/main" val="119551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55A74C0-A210-A6B1-A333-059067E8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" y="2179911"/>
            <a:ext cx="9144000" cy="830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Example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560576B-DFC7-3337-C3A2-5C95F3670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401" y="4117678"/>
            <a:ext cx="3425889" cy="3165606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EBE48A-CE12-291E-5197-3FBDF6A49B95}"/>
              </a:ext>
            </a:extLst>
          </p:cNvPr>
          <p:cNvGrpSpPr/>
          <p:nvPr/>
        </p:nvGrpSpPr>
        <p:grpSpPr>
          <a:xfrm>
            <a:off x="5148064" y="3888929"/>
            <a:ext cx="3003611" cy="1167211"/>
            <a:chOff x="2170109" y="2712812"/>
            <a:chExt cx="4989862" cy="1244686"/>
          </a:xfrm>
          <a:solidFill>
            <a:srgbClr val="002060"/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AA5EF33-943F-1C50-DA9A-9A4F5BAA3D91}"/>
                </a:ext>
              </a:extLst>
            </p:cNvPr>
            <p:cNvSpPr/>
            <p:nvPr/>
          </p:nvSpPr>
          <p:spPr>
            <a:xfrm>
              <a:off x="4103984" y="2712812"/>
              <a:ext cx="1654905" cy="101834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Null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571F0A7-2959-300B-EDCC-66306363EB1F}"/>
                </a:ext>
              </a:extLst>
            </p:cNvPr>
            <p:cNvCxnSpPr>
              <a:cxnSpLocks/>
              <a:stCxn id="22" idx="3"/>
              <a:endCxn id="27" idx="0"/>
            </p:cNvCxnSpPr>
            <p:nvPr/>
          </p:nvCxnSpPr>
          <p:spPr>
            <a:xfrm flipH="1">
              <a:off x="2170109" y="3582024"/>
              <a:ext cx="2176230" cy="366849"/>
            </a:xfrm>
            <a:prstGeom prst="straightConnector1">
              <a:avLst/>
            </a:prstGeom>
            <a:grpFill/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92F734D-715D-B543-30C0-6FC23DF33644}"/>
                </a:ext>
              </a:extLst>
            </p:cNvPr>
            <p:cNvCxnSpPr>
              <a:cxnSpLocks/>
              <a:stCxn id="22" idx="5"/>
              <a:endCxn id="28" idx="0"/>
            </p:cNvCxnSpPr>
            <p:nvPr/>
          </p:nvCxnSpPr>
          <p:spPr>
            <a:xfrm>
              <a:off x="5516534" y="3582024"/>
              <a:ext cx="1643437" cy="375474"/>
            </a:xfrm>
            <a:prstGeom prst="straightConnector1">
              <a:avLst/>
            </a:prstGeom>
            <a:grpFill/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5AC40C1-886A-1B48-0FEB-27E415BEBDBF}"/>
              </a:ext>
            </a:extLst>
          </p:cNvPr>
          <p:cNvSpPr/>
          <p:nvPr/>
        </p:nvSpPr>
        <p:spPr>
          <a:xfrm>
            <a:off x="4404967" y="5048052"/>
            <a:ext cx="1486194" cy="138940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40EBEF3-7B78-C7FC-005D-79DFF8B5CCD8}"/>
              </a:ext>
            </a:extLst>
          </p:cNvPr>
          <p:cNvSpPr/>
          <p:nvPr/>
        </p:nvSpPr>
        <p:spPr>
          <a:xfrm>
            <a:off x="7408578" y="5056140"/>
            <a:ext cx="1486194" cy="138940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right</a:t>
            </a:r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ED5C9F1-D743-9085-FF11-8049232F8CA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979712" y="2772048"/>
            <a:ext cx="4478318" cy="125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A773C-73DA-95B9-7F18-98710248F4D5}"/>
              </a:ext>
            </a:extLst>
          </p:cNvPr>
          <p:cNvSpPr txBox="1"/>
          <p:nvPr/>
        </p:nvSpPr>
        <p:spPr>
          <a:xfrm>
            <a:off x="7408578" y="3373155"/>
            <a:ext cx="1266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Return </a:t>
            </a:r>
          </a:p>
          <a:p>
            <a:r>
              <a:rPr lang="en-US" altLang="ko-KR"/>
              <a:t> (node, i)</a:t>
            </a:r>
          </a:p>
          <a:p>
            <a:r>
              <a:rPr lang="en-US" altLang="ko-KR"/>
              <a:t>: (Null1, 4)</a:t>
            </a:r>
          </a:p>
        </p:txBody>
      </p:sp>
    </p:spTree>
    <p:extLst>
      <p:ext uri="{BB962C8B-B14F-4D97-AF65-F5344CB8AC3E}">
        <p14:creationId xmlns:p14="http://schemas.microsoft.com/office/powerpoint/2010/main" val="72259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55A74C0-A210-A6B1-A333-059067E8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" y="2179911"/>
            <a:ext cx="9144000" cy="830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Example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560576B-DFC7-3337-C3A2-5C95F3670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518" y="3651418"/>
            <a:ext cx="3496236" cy="323679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EBE48A-CE12-291E-5197-3FBDF6A49B95}"/>
              </a:ext>
            </a:extLst>
          </p:cNvPr>
          <p:cNvGrpSpPr/>
          <p:nvPr/>
        </p:nvGrpSpPr>
        <p:grpSpPr>
          <a:xfrm>
            <a:off x="5148064" y="3888929"/>
            <a:ext cx="3003611" cy="1167211"/>
            <a:chOff x="2170109" y="2712812"/>
            <a:chExt cx="4989862" cy="1244686"/>
          </a:xfrm>
          <a:solidFill>
            <a:srgbClr val="002060"/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AA5EF33-943F-1C50-DA9A-9A4F5BAA3D91}"/>
                </a:ext>
              </a:extLst>
            </p:cNvPr>
            <p:cNvSpPr/>
            <p:nvPr/>
          </p:nvSpPr>
          <p:spPr>
            <a:xfrm>
              <a:off x="3518204" y="2712812"/>
              <a:ext cx="1557853" cy="101834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onsolas" panose="020B0609020204030204" pitchFamily="49" charset="0"/>
                </a:rPr>
                <a:t>F</a:t>
              </a:r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571F0A7-2959-300B-EDCC-66306363EB1F}"/>
                </a:ext>
              </a:extLst>
            </p:cNvPr>
            <p:cNvCxnSpPr>
              <a:cxnSpLocks/>
              <a:stCxn id="22" idx="3"/>
              <a:endCxn id="27" idx="0"/>
            </p:cNvCxnSpPr>
            <p:nvPr/>
          </p:nvCxnSpPr>
          <p:spPr>
            <a:xfrm flipH="1">
              <a:off x="2170109" y="3582024"/>
              <a:ext cx="1576238" cy="366849"/>
            </a:xfrm>
            <a:prstGeom prst="straightConnector1">
              <a:avLst/>
            </a:prstGeom>
            <a:grpFill/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92F734D-715D-B543-30C0-6FC23DF33644}"/>
                </a:ext>
              </a:extLst>
            </p:cNvPr>
            <p:cNvCxnSpPr>
              <a:cxnSpLocks/>
              <a:stCxn id="22" idx="5"/>
              <a:endCxn id="28" idx="0"/>
            </p:cNvCxnSpPr>
            <p:nvPr/>
          </p:nvCxnSpPr>
          <p:spPr>
            <a:xfrm>
              <a:off x="4847914" y="3582024"/>
              <a:ext cx="2312057" cy="375474"/>
            </a:xfrm>
            <a:prstGeom prst="straightConnector1">
              <a:avLst/>
            </a:prstGeom>
            <a:grpFill/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5AC40C1-886A-1B48-0FEB-27E415BEBDBF}"/>
              </a:ext>
            </a:extLst>
          </p:cNvPr>
          <p:cNvSpPr/>
          <p:nvPr/>
        </p:nvSpPr>
        <p:spPr>
          <a:xfrm>
            <a:off x="4404967" y="5048052"/>
            <a:ext cx="1486194" cy="138940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40EBEF3-7B78-C7FC-005D-79DFF8B5CCD8}"/>
              </a:ext>
            </a:extLst>
          </p:cNvPr>
          <p:cNvSpPr/>
          <p:nvPr/>
        </p:nvSpPr>
        <p:spPr>
          <a:xfrm>
            <a:off x="7408578" y="5056140"/>
            <a:ext cx="1486194" cy="138940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right</a:t>
            </a:r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ED5C9F1-D743-9085-FF11-8049232F8CA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1720" y="2702635"/>
            <a:ext cx="4045149" cy="132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857B3B-70AC-9879-617B-160513924CED}"/>
              </a:ext>
            </a:extLst>
          </p:cNvPr>
          <p:cNvSpPr txBox="1"/>
          <p:nvPr/>
        </p:nvSpPr>
        <p:spPr>
          <a:xfrm>
            <a:off x="4269723" y="6955709"/>
            <a:ext cx="5255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(F, 4)</a:t>
            </a: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해당 트리는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r(=4)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까지 활용해서</a:t>
            </a:r>
            <a:endParaRPr lang="en-US" altLang="ko-K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트리를 만들었다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42D17F-8CEF-2364-640C-E8463FA512E2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6759949" y="3564136"/>
            <a:ext cx="836387" cy="46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4591065-091D-D9DF-C530-28F22CE58F63}"/>
              </a:ext>
            </a:extLst>
          </p:cNvPr>
          <p:cNvSpPr/>
          <p:nvPr/>
        </p:nvSpPr>
        <p:spPr>
          <a:xfrm>
            <a:off x="7603675" y="3058257"/>
            <a:ext cx="928765" cy="970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7B1E0-22D4-1D01-3592-ADBBB533ABFF}"/>
              </a:ext>
            </a:extLst>
          </p:cNvPr>
          <p:cNvSpPr txBox="1"/>
          <p:nvPr/>
        </p:nvSpPr>
        <p:spPr>
          <a:xfrm>
            <a:off x="6351685" y="3335953"/>
            <a:ext cx="11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Recurse!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8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code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560576B-DFC7-3337-C3A2-5C95F367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989" y="2055529"/>
            <a:ext cx="7426022" cy="597310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26929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결 과</a:t>
            </a:r>
            <a:endParaRPr lang="en-US" altLang="ko-KR" sz="36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560576B-DFC7-3337-C3A2-5C95F367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39" y="3780160"/>
            <a:ext cx="6480722" cy="438248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D60261-654F-037D-691C-81CC39B85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6477"/>
            <a:ext cx="9144000" cy="830673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F20BD26-24B8-8BC4-79D1-CD2B5648D8E4}"/>
              </a:ext>
            </a:extLst>
          </p:cNvPr>
          <p:cNvSpPr/>
          <p:nvPr/>
        </p:nvSpPr>
        <p:spPr>
          <a:xfrm>
            <a:off x="4067944" y="2751127"/>
            <a:ext cx="792088" cy="804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74962-702E-5198-7898-C6BE804C4D1D}"/>
              </a:ext>
            </a:extLst>
          </p:cNvPr>
          <p:cNvSpPr txBox="1"/>
          <p:nvPr/>
        </p:nvSpPr>
        <p:spPr>
          <a:xfrm>
            <a:off x="4860032" y="293432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Call DFS(Preorder</a:t>
            </a:r>
            <a:r>
              <a:rPr lang="ko-KR" altLang="en-US"/>
              <a:t> </a:t>
            </a:r>
            <a:r>
              <a:rPr lang="en-US" altLang="ko-KR"/>
              <a:t>traversal)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3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Null0, Null1, Null2 </a:t>
            </a:r>
            <a:r>
              <a:rPr lang="ko-KR" altLang="en-US" sz="3600" b="1"/>
              <a:t>로 쓰지 않으면</a:t>
            </a:r>
            <a:endParaRPr lang="en-US" altLang="ko-KR" sz="36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560576B-DFC7-3337-C3A2-5C95F367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0331" y="2270168"/>
            <a:ext cx="4995092" cy="567863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0210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Summary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58805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000" b="1">
                <a:latin typeface="Courier New" panose="02070309020205020404" pitchFamily="49" charset="0"/>
                <a:cs typeface="Courier New" panose="02070309020205020404" pitchFamily="49" charset="0"/>
              </a:rPr>
              <a:t>Preorder </a:t>
            </a:r>
            <a:r>
              <a:rPr lang="ko-KR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결과가 같더라도</a:t>
            </a:r>
            <a:r>
              <a:rPr lang="en-US" altLang="ko-KR" sz="4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 모양은 다를 수 있다</a:t>
            </a:r>
            <a:r>
              <a:rPr lang="en-US" altLang="ko-KR" sz="36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000" b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ko-KR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한 모양을 알려면</a:t>
            </a:r>
            <a:endParaRPr lang="en-US" altLang="ko-KR" sz="4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 추가 정보가 필요</a:t>
            </a:r>
            <a:endParaRPr lang="en-US" altLang="ko-KR" sz="3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en-US" altLang="ko-KR" sz="3400" b="1">
                <a:latin typeface="Courier New" panose="02070309020205020404" pitchFamily="49" charset="0"/>
                <a:cs typeface="Courier New" panose="02070309020205020404" pitchFamily="49" charset="0"/>
              </a:rPr>
              <a:t> Preorder, Inorder</a:t>
            </a: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en-US" altLang="ko-KR" sz="3400" b="1">
                <a:latin typeface="Courier New" panose="02070309020205020404" pitchFamily="49" charset="0"/>
                <a:cs typeface="Courier New" panose="02070309020205020404" pitchFamily="49" charset="0"/>
              </a:rPr>
              <a:t> Postorder, Inorder</a:t>
            </a: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Marker(Null)</a:t>
            </a:r>
          </a:p>
          <a:p>
            <a:pPr lvl="2">
              <a:lnSpc>
                <a:spcPct val="150000"/>
              </a:lnSpc>
              <a:spcAft>
                <a:spcPts val="130"/>
              </a:spcAft>
            </a:pPr>
            <a:r>
              <a:rPr lang="en-US" altLang="ko-KR" sz="34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DFS!(Preorder)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04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2D3A5-3EAF-DDD2-5B24-66304177A4B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4F6A-9220-33F8-EB8F-0A750FF6131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923A4-7684-A011-17A6-222F443B372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51C3-BE03-BF5A-A5CF-27EF1273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CA8-7996-0B9A-082F-82BFC09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800" b="1"/>
              <a:t>Chapter9</a:t>
            </a:r>
            <a:br>
              <a:rPr lang="en-US" altLang="ko-KR" sz="4800" b="1"/>
            </a:b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181053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14.8 </a:t>
            </a:r>
            <a:r>
              <a:rPr lang="ko-KR" altLang="en-US" sz="3600" b="1"/>
              <a:t>정렬된 배열에서 높이가 최소인</a:t>
            </a:r>
            <a:br>
              <a:rPr lang="en-US" altLang="ko-KR" sz="3600" b="1"/>
            </a:br>
            <a:r>
              <a:rPr lang="ko-KR" altLang="en-US" sz="3600" b="1"/>
              <a:t>이진 탐색 트리 만들기</a:t>
            </a:r>
            <a:endParaRPr lang="en-US" altLang="ko-KR" sz="36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995" y="4056636"/>
            <a:ext cx="8176010" cy="3888434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7A64345-4C73-B360-FA7E-EBC51E6BE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3350"/>
            <a:ext cx="9144000" cy="830673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6F5F773-2CA4-CBEB-EE53-7D11F55FA0EC}"/>
              </a:ext>
            </a:extLst>
          </p:cNvPr>
          <p:cNvSpPr/>
          <p:nvPr/>
        </p:nvSpPr>
        <p:spPr>
          <a:xfrm>
            <a:off x="4067944" y="2916064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이진 트리의 성질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58805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000" b="1">
                <a:latin typeface="Courier New" panose="02070309020205020404" pitchFamily="49" charset="0"/>
                <a:cs typeface="Courier New" panose="02070309020205020404" pitchFamily="49" charset="0"/>
              </a:rPr>
              <a:t>Preorder </a:t>
            </a:r>
            <a:r>
              <a:rPr lang="ko-KR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결과가 같더라도</a:t>
            </a:r>
            <a:r>
              <a:rPr lang="en-US" altLang="ko-KR" sz="4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 모양은 다를 수 있다</a:t>
            </a:r>
            <a:r>
              <a:rPr lang="en-US" altLang="ko-KR" sz="36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000" b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ko-KR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한 모양을 알려면</a:t>
            </a:r>
            <a:endParaRPr lang="en-US" altLang="ko-KR" sz="4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 추가 정보가 필요</a:t>
            </a:r>
            <a:endParaRPr lang="en-US" altLang="ko-KR" sz="3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en-US" altLang="ko-KR" sz="3400" b="1">
                <a:latin typeface="Courier New" panose="02070309020205020404" pitchFamily="49" charset="0"/>
                <a:cs typeface="Courier New" panose="02070309020205020404" pitchFamily="49" charset="0"/>
              </a:rPr>
              <a:t> Preorder, Inorder</a:t>
            </a: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en-US" altLang="ko-KR" sz="3400" b="1">
                <a:latin typeface="Courier New" panose="02070309020205020404" pitchFamily="49" charset="0"/>
                <a:cs typeface="Courier New" panose="02070309020205020404" pitchFamily="49" charset="0"/>
              </a:rPr>
              <a:t> Postorder, Inorder</a:t>
            </a:r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Marker(Null)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76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14.8 </a:t>
            </a:r>
            <a:r>
              <a:rPr lang="ko-KR" altLang="en-US" sz="3600" b="1"/>
              <a:t>정렬된 배열에서 높이가 최소인</a:t>
            </a:r>
            <a:br>
              <a:rPr lang="en-US" altLang="ko-KR" sz="3600" b="1"/>
            </a:br>
            <a:r>
              <a:rPr lang="ko-KR" altLang="en-US" sz="3600" b="1"/>
              <a:t>이진 탐색 트리 만들기 </a:t>
            </a:r>
            <a:r>
              <a:rPr lang="en-US" altLang="ko-KR" sz="3600" b="1"/>
              <a:t>- idea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995" y="4056636"/>
            <a:ext cx="8176010" cy="3888434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7A64345-4C73-B360-FA7E-EBC51E6BE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3350"/>
            <a:ext cx="9144000" cy="830673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6F5F773-2CA4-CBEB-EE53-7D11F55FA0EC}"/>
              </a:ext>
            </a:extLst>
          </p:cNvPr>
          <p:cNvSpPr/>
          <p:nvPr/>
        </p:nvSpPr>
        <p:spPr>
          <a:xfrm>
            <a:off x="4067944" y="2916064"/>
            <a:ext cx="79208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C5ACF-94A1-E611-2D4D-EDE4859638B7}"/>
              </a:ext>
            </a:extLst>
          </p:cNvPr>
          <p:cNvSpPr txBox="1"/>
          <p:nvPr/>
        </p:nvSpPr>
        <p:spPr>
          <a:xfrm>
            <a:off x="4860032" y="318599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Call DFS(Preorder</a:t>
            </a:r>
            <a:r>
              <a:rPr lang="ko-KR" altLang="en-US"/>
              <a:t> </a:t>
            </a:r>
            <a:r>
              <a:rPr lang="en-US" altLang="ko-KR"/>
              <a:t>traversal)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55A74C0-A210-A6B1-A333-059067E8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" y="2179911"/>
            <a:ext cx="9144000" cy="830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14.8 </a:t>
            </a:r>
            <a:r>
              <a:rPr lang="ko-KR" altLang="en-US" sz="3600" b="1"/>
              <a:t>정렬된 배열에서 높이가 최소인</a:t>
            </a:r>
            <a:br>
              <a:rPr lang="en-US" altLang="ko-KR" sz="3600" b="1"/>
            </a:br>
            <a:r>
              <a:rPr lang="ko-KR" altLang="en-US" sz="3600" b="1"/>
              <a:t>이진 탐색 트리 만들기</a:t>
            </a:r>
            <a:endParaRPr lang="en-US" altLang="ko-KR" sz="36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91B8B1-507B-BE22-204F-22C5286B33D6}"/>
              </a:ext>
            </a:extLst>
          </p:cNvPr>
          <p:cNvGrpSpPr/>
          <p:nvPr/>
        </p:nvGrpSpPr>
        <p:grpSpPr>
          <a:xfrm>
            <a:off x="1393683" y="4428232"/>
            <a:ext cx="3003611" cy="1175425"/>
            <a:chOff x="3164587" y="2712812"/>
            <a:chExt cx="3003611" cy="117542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D05960-1760-B202-1117-D9EADD9FB810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C3C7225-C62A-CDDA-3152-30CE6FE19D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>
            <a:xfrm flipH="1">
              <a:off x="3164587" y="3582025"/>
              <a:ext cx="1081754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1B65D19-B7C2-28D4-13DA-97B973F0245E}"/>
                </a:ext>
              </a:extLst>
            </p:cNvPr>
            <p:cNvCxnSpPr>
              <a:cxnSpLocks/>
              <a:stCxn id="7" idx="5"/>
              <a:endCxn id="15" idx="0"/>
            </p:cNvCxnSpPr>
            <p:nvPr/>
          </p:nvCxnSpPr>
          <p:spPr>
            <a:xfrm>
              <a:off x="4933699" y="3582025"/>
              <a:ext cx="1234499" cy="30621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8917269-8CA4-3630-A30F-5CF8180B9F50}"/>
              </a:ext>
            </a:extLst>
          </p:cNvPr>
          <p:cNvSpPr/>
          <p:nvPr/>
        </p:nvSpPr>
        <p:spPr>
          <a:xfrm>
            <a:off x="159184" y="5595569"/>
            <a:ext cx="2468998" cy="144649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9D7ABE0-F603-58C8-DFF6-F14EB14B83D3}"/>
              </a:ext>
            </a:extLst>
          </p:cNvPr>
          <p:cNvSpPr/>
          <p:nvPr/>
        </p:nvSpPr>
        <p:spPr>
          <a:xfrm>
            <a:off x="3162795" y="5603657"/>
            <a:ext cx="2468998" cy="144649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right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E7DA81-5D80-27D3-8850-FDE5E316441E}"/>
              </a:ext>
            </a:extLst>
          </p:cNvPr>
          <p:cNvCxnSpPr>
            <a:cxnSpLocks/>
          </p:cNvCxnSpPr>
          <p:nvPr/>
        </p:nvCxnSpPr>
        <p:spPr>
          <a:xfrm>
            <a:off x="539552" y="2829022"/>
            <a:ext cx="2255209" cy="15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FFF56F-A1FD-EDA2-1CF5-1866D982A515}"/>
              </a:ext>
            </a:extLst>
          </p:cNvPr>
          <p:cNvSpPr txBox="1"/>
          <p:nvPr/>
        </p:nvSpPr>
        <p:spPr>
          <a:xfrm>
            <a:off x="1896830" y="3446911"/>
            <a:ext cx="31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값을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에 넣는다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F92E50-CD58-2C43-2843-B0AF7B7D84A3}"/>
              </a:ext>
            </a:extLst>
          </p:cNvPr>
          <p:cNvSpPr/>
          <p:nvPr/>
        </p:nvSpPr>
        <p:spPr>
          <a:xfrm>
            <a:off x="5035232" y="3469619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5422B-E6A3-1364-1DD9-A7619F93DDCD}"/>
              </a:ext>
            </a:extLst>
          </p:cNvPr>
          <p:cNvSpPr txBox="1"/>
          <p:nvPr/>
        </p:nvSpPr>
        <p:spPr>
          <a:xfrm>
            <a:off x="6095783" y="3257743"/>
            <a:ext cx="2664296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번째 값까지 </a:t>
            </a:r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TreeNode 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만드는 데에 사용했다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3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55A74C0-A210-A6B1-A333-059067E8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" y="2179911"/>
            <a:ext cx="9144000" cy="830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14.8 </a:t>
            </a:r>
            <a:r>
              <a:rPr lang="ko-KR" altLang="en-US" sz="3600" b="1"/>
              <a:t>정렬된 배열에서 높이가 최소인</a:t>
            </a:r>
            <a:br>
              <a:rPr lang="en-US" altLang="ko-KR" sz="3600" b="1"/>
            </a:br>
            <a:r>
              <a:rPr lang="ko-KR" altLang="en-US" sz="3600" b="1"/>
              <a:t>이진 탐색 트리 만들기</a:t>
            </a:r>
            <a:endParaRPr lang="en-US" altLang="ko-KR" sz="36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91B8B1-507B-BE22-204F-22C5286B33D6}"/>
              </a:ext>
            </a:extLst>
          </p:cNvPr>
          <p:cNvGrpSpPr/>
          <p:nvPr/>
        </p:nvGrpSpPr>
        <p:grpSpPr>
          <a:xfrm>
            <a:off x="1393683" y="4428232"/>
            <a:ext cx="3003611" cy="1175425"/>
            <a:chOff x="3164587" y="2712812"/>
            <a:chExt cx="3003611" cy="117542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D05960-1760-B202-1117-D9EADD9FB810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C3C7225-C62A-CDDA-3152-30CE6FE19D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>
            <a:xfrm flipH="1">
              <a:off x="3164587" y="3582025"/>
              <a:ext cx="1081754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1B65D19-B7C2-28D4-13DA-97B973F0245E}"/>
                </a:ext>
              </a:extLst>
            </p:cNvPr>
            <p:cNvCxnSpPr>
              <a:cxnSpLocks/>
              <a:stCxn id="7" idx="5"/>
              <a:endCxn id="15" idx="0"/>
            </p:cNvCxnSpPr>
            <p:nvPr/>
          </p:nvCxnSpPr>
          <p:spPr>
            <a:xfrm>
              <a:off x="4933699" y="3582025"/>
              <a:ext cx="1234499" cy="30621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8917269-8CA4-3630-A30F-5CF8180B9F50}"/>
              </a:ext>
            </a:extLst>
          </p:cNvPr>
          <p:cNvSpPr/>
          <p:nvPr/>
        </p:nvSpPr>
        <p:spPr>
          <a:xfrm>
            <a:off x="159184" y="5595569"/>
            <a:ext cx="2468998" cy="1446496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9D7ABE0-F603-58C8-DFF6-F14EB14B83D3}"/>
              </a:ext>
            </a:extLst>
          </p:cNvPr>
          <p:cNvSpPr/>
          <p:nvPr/>
        </p:nvSpPr>
        <p:spPr>
          <a:xfrm>
            <a:off x="3162795" y="5603657"/>
            <a:ext cx="2468998" cy="1446496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right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E7DA81-5D80-27D3-8850-FDE5E316441E}"/>
              </a:ext>
            </a:extLst>
          </p:cNvPr>
          <p:cNvCxnSpPr>
            <a:cxnSpLocks/>
          </p:cNvCxnSpPr>
          <p:nvPr/>
        </p:nvCxnSpPr>
        <p:spPr>
          <a:xfrm>
            <a:off x="539552" y="2829022"/>
            <a:ext cx="2255209" cy="15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FFF56F-A1FD-EDA2-1CF5-1866D982A515}"/>
              </a:ext>
            </a:extLst>
          </p:cNvPr>
          <p:cNvSpPr txBox="1"/>
          <p:nvPr/>
        </p:nvSpPr>
        <p:spPr>
          <a:xfrm>
            <a:off x="1896830" y="3446911"/>
            <a:ext cx="31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값을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에 넣는다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F92E50-CD58-2C43-2843-B0AF7B7D84A3}"/>
              </a:ext>
            </a:extLst>
          </p:cNvPr>
          <p:cNvSpPr/>
          <p:nvPr/>
        </p:nvSpPr>
        <p:spPr>
          <a:xfrm>
            <a:off x="5035232" y="3469619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5422B-E6A3-1364-1DD9-A7619F93DDCD}"/>
              </a:ext>
            </a:extLst>
          </p:cNvPr>
          <p:cNvSpPr txBox="1"/>
          <p:nvPr/>
        </p:nvSpPr>
        <p:spPr>
          <a:xfrm>
            <a:off x="5940152" y="3257743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값까지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TreeNode 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만드는 데에 사용했다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9A8E06B-9D61-0681-1424-15185A8BEFA5}"/>
              </a:ext>
            </a:extLst>
          </p:cNvPr>
          <p:cNvSpPr/>
          <p:nvPr/>
        </p:nvSpPr>
        <p:spPr>
          <a:xfrm>
            <a:off x="5084549" y="4548209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0A5CE-AD55-16D2-353E-98160FB8EFEA}"/>
              </a:ext>
            </a:extLst>
          </p:cNvPr>
          <p:cNvSpPr txBox="1"/>
          <p:nvPr/>
        </p:nvSpPr>
        <p:spPr>
          <a:xfrm>
            <a:off x="5989469" y="4336333"/>
            <a:ext cx="2376264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tree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모두 만들었을 때</a:t>
            </a:r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번째 </a:t>
            </a:r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까지 활용헸다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2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55A74C0-A210-A6B1-A333-059067E8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" y="2179911"/>
            <a:ext cx="9144000" cy="830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14.8 </a:t>
            </a:r>
            <a:r>
              <a:rPr lang="ko-KR" altLang="en-US" sz="3600" b="1"/>
              <a:t>정렬된 배열에서 높이가 최소인</a:t>
            </a:r>
            <a:br>
              <a:rPr lang="en-US" altLang="ko-KR" sz="3600" b="1"/>
            </a:br>
            <a:r>
              <a:rPr lang="ko-KR" altLang="en-US" sz="3600" b="1"/>
              <a:t>이진 탐색 트리 만들기</a:t>
            </a:r>
            <a:endParaRPr lang="en-US" altLang="ko-KR" sz="36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91B8B1-507B-BE22-204F-22C5286B33D6}"/>
              </a:ext>
            </a:extLst>
          </p:cNvPr>
          <p:cNvGrpSpPr/>
          <p:nvPr/>
        </p:nvGrpSpPr>
        <p:grpSpPr>
          <a:xfrm>
            <a:off x="1393683" y="4428232"/>
            <a:ext cx="3003611" cy="1175425"/>
            <a:chOff x="3164587" y="2712812"/>
            <a:chExt cx="3003611" cy="117542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D05960-1760-B202-1117-D9EADD9FB810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C3C7225-C62A-CDDA-3152-30CE6FE19D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>
            <a:xfrm flipH="1">
              <a:off x="3164587" y="3582025"/>
              <a:ext cx="1081754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1B65D19-B7C2-28D4-13DA-97B973F0245E}"/>
                </a:ext>
              </a:extLst>
            </p:cNvPr>
            <p:cNvCxnSpPr>
              <a:cxnSpLocks/>
              <a:stCxn id="7" idx="5"/>
              <a:endCxn id="15" idx="0"/>
            </p:cNvCxnSpPr>
            <p:nvPr/>
          </p:nvCxnSpPr>
          <p:spPr>
            <a:xfrm>
              <a:off x="4933699" y="3582025"/>
              <a:ext cx="1234499" cy="30621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8917269-8CA4-3630-A30F-5CF8180B9F50}"/>
              </a:ext>
            </a:extLst>
          </p:cNvPr>
          <p:cNvSpPr/>
          <p:nvPr/>
        </p:nvSpPr>
        <p:spPr>
          <a:xfrm>
            <a:off x="159184" y="5595569"/>
            <a:ext cx="2468998" cy="1446496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9D7ABE0-F603-58C8-DFF6-F14EB14B83D3}"/>
              </a:ext>
            </a:extLst>
          </p:cNvPr>
          <p:cNvSpPr/>
          <p:nvPr/>
        </p:nvSpPr>
        <p:spPr>
          <a:xfrm>
            <a:off x="3162795" y="5603657"/>
            <a:ext cx="2468998" cy="1446496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right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E7DA81-5D80-27D3-8850-FDE5E316441E}"/>
              </a:ext>
            </a:extLst>
          </p:cNvPr>
          <p:cNvCxnSpPr>
            <a:cxnSpLocks/>
          </p:cNvCxnSpPr>
          <p:nvPr/>
        </p:nvCxnSpPr>
        <p:spPr>
          <a:xfrm>
            <a:off x="539552" y="2829022"/>
            <a:ext cx="2255209" cy="15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FFF56F-A1FD-EDA2-1CF5-1866D982A515}"/>
              </a:ext>
            </a:extLst>
          </p:cNvPr>
          <p:cNvSpPr txBox="1"/>
          <p:nvPr/>
        </p:nvSpPr>
        <p:spPr>
          <a:xfrm>
            <a:off x="1896830" y="3446911"/>
            <a:ext cx="31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값을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에 넣는다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F92E50-CD58-2C43-2843-B0AF7B7D84A3}"/>
              </a:ext>
            </a:extLst>
          </p:cNvPr>
          <p:cNvSpPr/>
          <p:nvPr/>
        </p:nvSpPr>
        <p:spPr>
          <a:xfrm>
            <a:off x="5035232" y="3469619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5422B-E6A3-1364-1DD9-A7619F93DDCD}"/>
              </a:ext>
            </a:extLst>
          </p:cNvPr>
          <p:cNvSpPr txBox="1"/>
          <p:nvPr/>
        </p:nvSpPr>
        <p:spPr>
          <a:xfrm>
            <a:off x="5940152" y="3257743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값까지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TreeNode 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만드는 데에 사용했다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9A8E06B-9D61-0681-1424-15185A8BEFA5}"/>
              </a:ext>
            </a:extLst>
          </p:cNvPr>
          <p:cNvSpPr/>
          <p:nvPr/>
        </p:nvSpPr>
        <p:spPr>
          <a:xfrm>
            <a:off x="5084549" y="4548209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0A5CE-AD55-16D2-353E-98160FB8EFEA}"/>
              </a:ext>
            </a:extLst>
          </p:cNvPr>
          <p:cNvSpPr txBox="1"/>
          <p:nvPr/>
        </p:nvSpPr>
        <p:spPr>
          <a:xfrm>
            <a:off x="5989469" y="4336333"/>
            <a:ext cx="237626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Left tree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를 모두 만들었을 때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, l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까지 활용헸다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376DBD6-8ED1-6AFE-9ACD-64BEEB6EDDD1}"/>
              </a:ext>
            </a:extLst>
          </p:cNvPr>
          <p:cNvSpPr/>
          <p:nvPr/>
        </p:nvSpPr>
        <p:spPr>
          <a:xfrm>
            <a:off x="5646127" y="5807445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8FAF3-496C-7EA3-84E3-E329FE3D288A}"/>
              </a:ext>
            </a:extLst>
          </p:cNvPr>
          <p:cNvSpPr txBox="1"/>
          <p:nvPr/>
        </p:nvSpPr>
        <p:spPr>
          <a:xfrm>
            <a:off x="6551047" y="5595569"/>
            <a:ext cx="2376264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tree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모두 만들었을 때</a:t>
            </a:r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번째 </a:t>
            </a:r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까지 활용헸다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3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55A74C0-A210-A6B1-A333-059067E8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" y="2179911"/>
            <a:ext cx="9144000" cy="8306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14.8 </a:t>
            </a:r>
            <a:r>
              <a:rPr lang="ko-KR" altLang="en-US" sz="3600" b="1"/>
              <a:t>정렬된 배열에서 높이가 최소인</a:t>
            </a:r>
            <a:br>
              <a:rPr lang="en-US" altLang="ko-KR" sz="3600" b="1"/>
            </a:br>
            <a:r>
              <a:rPr lang="ko-KR" altLang="en-US" sz="3600" b="1"/>
              <a:t>이진 탐색 트리 만들기</a:t>
            </a:r>
            <a:endParaRPr lang="en-US" altLang="ko-KR" sz="3600" b="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91B8B1-507B-BE22-204F-22C5286B33D6}"/>
              </a:ext>
            </a:extLst>
          </p:cNvPr>
          <p:cNvGrpSpPr/>
          <p:nvPr/>
        </p:nvGrpSpPr>
        <p:grpSpPr>
          <a:xfrm>
            <a:off x="1403648" y="4420144"/>
            <a:ext cx="3003611" cy="1175425"/>
            <a:chOff x="3164587" y="2712812"/>
            <a:chExt cx="3003611" cy="117542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D05960-1760-B202-1117-D9EADD9FB810}"/>
                </a:ext>
              </a:extLst>
            </p:cNvPr>
            <p:cNvSpPr/>
            <p:nvPr/>
          </p:nvSpPr>
          <p:spPr>
            <a:xfrm>
              <a:off x="4103984" y="2712812"/>
              <a:ext cx="972072" cy="101834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C3C7225-C62A-CDDA-3152-30CE6FE19D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>
            <a:xfrm flipH="1">
              <a:off x="3164587" y="3582025"/>
              <a:ext cx="1081754" cy="29812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1B65D19-B7C2-28D4-13DA-97B973F0245E}"/>
                </a:ext>
              </a:extLst>
            </p:cNvPr>
            <p:cNvCxnSpPr>
              <a:cxnSpLocks/>
              <a:stCxn id="7" idx="5"/>
              <a:endCxn id="15" idx="0"/>
            </p:cNvCxnSpPr>
            <p:nvPr/>
          </p:nvCxnSpPr>
          <p:spPr>
            <a:xfrm>
              <a:off x="4933699" y="3582025"/>
              <a:ext cx="1234499" cy="30621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8917269-8CA4-3630-A30F-5CF8180B9F50}"/>
              </a:ext>
            </a:extLst>
          </p:cNvPr>
          <p:cNvSpPr/>
          <p:nvPr/>
        </p:nvSpPr>
        <p:spPr>
          <a:xfrm>
            <a:off x="159184" y="5595569"/>
            <a:ext cx="2468998" cy="1446496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9D7ABE0-F603-58C8-DFF6-F14EB14B83D3}"/>
              </a:ext>
            </a:extLst>
          </p:cNvPr>
          <p:cNvSpPr/>
          <p:nvPr/>
        </p:nvSpPr>
        <p:spPr>
          <a:xfrm>
            <a:off x="3162795" y="5603657"/>
            <a:ext cx="2468998" cy="1446496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right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E7DA81-5D80-27D3-8850-FDE5E316441E}"/>
              </a:ext>
            </a:extLst>
          </p:cNvPr>
          <p:cNvCxnSpPr>
            <a:cxnSpLocks/>
          </p:cNvCxnSpPr>
          <p:nvPr/>
        </p:nvCxnSpPr>
        <p:spPr>
          <a:xfrm>
            <a:off x="539552" y="2829022"/>
            <a:ext cx="2255209" cy="159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FFF56F-A1FD-EDA2-1CF5-1866D982A515}"/>
              </a:ext>
            </a:extLst>
          </p:cNvPr>
          <p:cNvSpPr txBox="1"/>
          <p:nvPr/>
        </p:nvSpPr>
        <p:spPr>
          <a:xfrm>
            <a:off x="1896830" y="3446911"/>
            <a:ext cx="31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값을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에 넣는다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F92E50-CD58-2C43-2843-B0AF7B7D84A3}"/>
              </a:ext>
            </a:extLst>
          </p:cNvPr>
          <p:cNvSpPr/>
          <p:nvPr/>
        </p:nvSpPr>
        <p:spPr>
          <a:xfrm>
            <a:off x="5035232" y="3469619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5422B-E6A3-1364-1DD9-A7619F93DDCD}"/>
              </a:ext>
            </a:extLst>
          </p:cNvPr>
          <p:cNvSpPr txBox="1"/>
          <p:nvPr/>
        </p:nvSpPr>
        <p:spPr>
          <a:xfrm>
            <a:off x="5940152" y="3257743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값까지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TreeNode 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만드는 데에 사용했다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9A8E06B-9D61-0681-1424-15185A8BEFA5}"/>
              </a:ext>
            </a:extLst>
          </p:cNvPr>
          <p:cNvSpPr/>
          <p:nvPr/>
        </p:nvSpPr>
        <p:spPr>
          <a:xfrm>
            <a:off x="5084549" y="4548209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0A5CE-AD55-16D2-353E-98160FB8EFEA}"/>
              </a:ext>
            </a:extLst>
          </p:cNvPr>
          <p:cNvSpPr txBox="1"/>
          <p:nvPr/>
        </p:nvSpPr>
        <p:spPr>
          <a:xfrm>
            <a:off x="5989469" y="4336333"/>
            <a:ext cx="237626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Left tree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를 모두 만들었을 때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, l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까지 활용헸다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376DBD6-8ED1-6AFE-9ACD-64BEEB6EDDD1}"/>
              </a:ext>
            </a:extLst>
          </p:cNvPr>
          <p:cNvSpPr/>
          <p:nvPr/>
        </p:nvSpPr>
        <p:spPr>
          <a:xfrm>
            <a:off x="5646127" y="5807445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8FAF3-496C-7EA3-84E3-E329FE3D288A}"/>
              </a:ext>
            </a:extLst>
          </p:cNvPr>
          <p:cNvSpPr txBox="1"/>
          <p:nvPr/>
        </p:nvSpPr>
        <p:spPr>
          <a:xfrm>
            <a:off x="6551047" y="5595569"/>
            <a:ext cx="237626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Right tree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를 모두 만들었을 때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, r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번째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ko-KR" altLang="en-US">
                <a:latin typeface="Courier New" panose="02070309020205020404" pitchFamily="49" charset="0"/>
                <a:cs typeface="Courier New" panose="02070309020205020404" pitchFamily="49" charset="0"/>
              </a:rPr>
              <a:t>까지 활용헸다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732678B-4DE3-57EA-171F-A6C2B8159274}"/>
              </a:ext>
            </a:extLst>
          </p:cNvPr>
          <p:cNvSpPr/>
          <p:nvPr/>
        </p:nvSpPr>
        <p:spPr>
          <a:xfrm>
            <a:off x="5713946" y="6964980"/>
            <a:ext cx="904920" cy="31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26CC4-23E9-2FE8-8754-A6B8BDC5ED3A}"/>
              </a:ext>
            </a:extLst>
          </p:cNvPr>
          <p:cNvSpPr txBox="1"/>
          <p:nvPr/>
        </p:nvSpPr>
        <p:spPr>
          <a:xfrm>
            <a:off x="6618866" y="6753104"/>
            <a:ext cx="2376264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 r)</a:t>
            </a:r>
          </a:p>
          <a:p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해당 트리는 </a:t>
            </a:r>
            <a:r>
              <a:rPr lang="en-US" altLang="ko-KR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ko-KR" alt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까지 활용해서 만들었다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3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513</Words>
  <Application>Microsoft Office PowerPoint</Application>
  <PresentationFormat>사용자 지정</PresentationFormat>
  <Paragraphs>135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</vt:lpstr>
      <vt:lpstr>Malgun Gothic</vt:lpstr>
      <vt:lpstr>Malgun Gothic</vt:lpstr>
      <vt:lpstr>Arial</vt:lpstr>
      <vt:lpstr>Consolas</vt:lpstr>
      <vt:lpstr>Courier New</vt:lpstr>
      <vt:lpstr>Verdana</vt:lpstr>
      <vt:lpstr>Wingdings</vt:lpstr>
      <vt:lpstr>Office 테마</vt:lpstr>
      <vt:lpstr>고 급 문 제 해 결</vt:lpstr>
      <vt:lpstr>Chapter9 Binary Tree</vt:lpstr>
      <vt:lpstr>14.8 정렬된 배열에서 높이가 최소인 이진 탐색 트리 만들기</vt:lpstr>
      <vt:lpstr>이진 트리의 성질</vt:lpstr>
      <vt:lpstr>14.8 정렬된 배열에서 높이가 최소인 이진 탐색 트리 만들기 - idea</vt:lpstr>
      <vt:lpstr>14.8 정렬된 배열에서 높이가 최소인 이진 탐색 트리 만들기</vt:lpstr>
      <vt:lpstr>14.8 정렬된 배열에서 높이가 최소인 이진 탐색 트리 만들기</vt:lpstr>
      <vt:lpstr>14.8 정렬된 배열에서 높이가 최소인 이진 탐색 트리 만들기</vt:lpstr>
      <vt:lpstr>14.8 정렬된 배열에서 높이가 최소인 이진 탐색 트리 만들기</vt:lpstr>
      <vt:lpstr>14.8 정렬된 배열에서 높이가 최소인 이진 탐색 트리 만들기</vt:lpstr>
      <vt:lpstr>Example</vt:lpstr>
      <vt:lpstr>Example</vt:lpstr>
      <vt:lpstr>Example</vt:lpstr>
      <vt:lpstr>Example</vt:lpstr>
      <vt:lpstr>code</vt:lpstr>
      <vt:lpstr>결 과</vt:lpstr>
      <vt:lpstr>Null0, Null1, Null2 로 쓰지 않으면</vt:lpstr>
      <vt:lpstr>Summary</vt:lpstr>
      <vt:lpstr>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한 재성</cp:lastModifiedBy>
  <cp:revision>161</cp:revision>
  <dcterms:created xsi:type="dcterms:W3CDTF">2020-09-15T14:10:48Z</dcterms:created>
  <dcterms:modified xsi:type="dcterms:W3CDTF">2023-06-01T16:04:28Z</dcterms:modified>
</cp:coreProperties>
</file>