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3"/>
  </p:notesMasterIdLst>
  <p:handoutMasterIdLst>
    <p:handoutMasterId r:id="rId24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12" r:id="rId13"/>
    <p:sldId id="313" r:id="rId14"/>
    <p:sldId id="314" r:id="rId15"/>
    <p:sldId id="315" r:id="rId16"/>
    <p:sldId id="308" r:id="rId17"/>
    <p:sldId id="316" r:id="rId18"/>
    <p:sldId id="317" r:id="rId19"/>
    <p:sldId id="318" r:id="rId20"/>
    <p:sldId id="311" r:id="rId21"/>
    <p:sldId id="289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2023-04-14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6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6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5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7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3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41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90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1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2023-04-14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2023-04-14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2023-04-14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2023-04-14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z="2400" b="1" dirty="0">
                <a:solidFill>
                  <a:schemeClr val="tx1"/>
                </a:solidFill>
              </a:rPr>
              <a:t>정수의 제곱근 구하기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B283F60-A4FE-12F5-FC51-94A54ED42D4B}"/>
              </a:ext>
            </a:extLst>
          </p:cNvPr>
          <p:cNvGraphicFramePr>
            <a:graphicFrameLocks noGrp="1"/>
          </p:cNvGraphicFramePr>
          <p:nvPr/>
        </p:nvGraphicFramePr>
        <p:xfrm>
          <a:off x="1066798" y="2502131"/>
          <a:ext cx="10058400" cy="55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6239531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26506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7749263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978722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669549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664687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5133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063193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77179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544973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14589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10971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9647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100222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6424162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923543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3436345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574512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144681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92235893"/>
                    </a:ext>
                  </a:extLst>
                </a:gridCol>
              </a:tblGrid>
              <a:tr h="558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7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9A9565-AA10-B3F9-B304-4A6E71F32042}"/>
              </a:ext>
            </a:extLst>
          </p:cNvPr>
          <p:cNvSpPr txBox="1"/>
          <p:nvPr/>
        </p:nvSpPr>
        <p:spPr>
          <a:xfrm>
            <a:off x="6558742" y="4214553"/>
            <a:ext cx="43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합의 절반은 </a:t>
            </a:r>
            <a:r>
              <a:rPr lang="en-US" altLang="ko-KR" dirty="0"/>
              <a:t>4</a:t>
            </a:r>
            <a:r>
              <a:rPr lang="ko-KR" altLang="en-US" dirty="0"/>
              <a:t>가 됩니다</a:t>
            </a:r>
            <a:r>
              <a:rPr lang="en-US" altLang="ko-KR" dirty="0"/>
              <a:t>. 4</a:t>
            </a:r>
            <a:r>
              <a:rPr lang="ko-KR" altLang="en-US" dirty="0"/>
              <a:t>의 제곱은 </a:t>
            </a:r>
            <a:r>
              <a:rPr lang="en-US" altLang="ko-KR" dirty="0"/>
              <a:t>16</a:t>
            </a:r>
            <a:r>
              <a:rPr lang="ko-KR" altLang="en-US" dirty="0"/>
              <a:t>이 도출되고 이는 </a:t>
            </a:r>
            <a:r>
              <a:rPr lang="en-US" altLang="ko-KR" dirty="0"/>
              <a:t>19</a:t>
            </a:r>
            <a:r>
              <a:rPr lang="ko-KR" altLang="en-US" dirty="0"/>
              <a:t>보다 작습니다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19</a:t>
            </a:r>
            <a:r>
              <a:rPr lang="ko-KR" altLang="en-US" dirty="0"/>
              <a:t>의 제곱근은 </a:t>
            </a:r>
            <a:r>
              <a:rPr lang="en-US" altLang="ko-KR" dirty="0"/>
              <a:t>4</a:t>
            </a:r>
            <a:r>
              <a:rPr lang="ko-KR" altLang="en-US" dirty="0"/>
              <a:t>의 오른쪽 부분에 있다고 생각할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117F722-EA80-171C-52E2-E2F60FCF7630}"/>
              </a:ext>
            </a:extLst>
          </p:cNvPr>
          <p:cNvSpPr/>
          <p:nvPr/>
        </p:nvSpPr>
        <p:spPr>
          <a:xfrm>
            <a:off x="5137266" y="1911926"/>
            <a:ext cx="390698" cy="465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2C18FBD-81B5-65CF-2B47-D135694126D1}"/>
              </a:ext>
            </a:extLst>
          </p:cNvPr>
          <p:cNvSpPr/>
          <p:nvPr/>
        </p:nvSpPr>
        <p:spPr>
          <a:xfrm>
            <a:off x="3649287" y="1911925"/>
            <a:ext cx="390698" cy="46551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B283F60-A4FE-12F5-FC51-94A54ED42D4B}"/>
              </a:ext>
            </a:extLst>
          </p:cNvPr>
          <p:cNvGraphicFramePr>
            <a:graphicFrameLocks noGrp="1"/>
          </p:cNvGraphicFramePr>
          <p:nvPr/>
        </p:nvGraphicFramePr>
        <p:xfrm>
          <a:off x="1066798" y="2502131"/>
          <a:ext cx="10058400" cy="55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6239531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26506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7749263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978722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669549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664687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5133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063193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77179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544973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14589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10971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9647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100222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6424162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923543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3436345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574512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144681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92235893"/>
                    </a:ext>
                  </a:extLst>
                </a:gridCol>
              </a:tblGrid>
              <a:tr h="558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7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9A9565-AA10-B3F9-B304-4A6E71F32042}"/>
              </a:ext>
            </a:extLst>
          </p:cNvPr>
          <p:cNvSpPr txBox="1"/>
          <p:nvPr/>
        </p:nvSpPr>
        <p:spPr>
          <a:xfrm>
            <a:off x="6558742" y="4214553"/>
            <a:ext cx="43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합의 절반은 </a:t>
            </a:r>
            <a:r>
              <a:rPr lang="en-US" altLang="ko-KR" dirty="0"/>
              <a:t>6</a:t>
            </a:r>
            <a:r>
              <a:rPr lang="ko-KR" altLang="en-US" dirty="0"/>
              <a:t>가 됩니다</a:t>
            </a:r>
            <a:r>
              <a:rPr lang="en-US" altLang="ko-KR" dirty="0"/>
              <a:t>. 6</a:t>
            </a:r>
            <a:r>
              <a:rPr lang="ko-KR" altLang="en-US" dirty="0"/>
              <a:t>의 제곱은 </a:t>
            </a:r>
            <a:r>
              <a:rPr lang="en-US" altLang="ko-KR" dirty="0"/>
              <a:t>36</a:t>
            </a:r>
            <a:r>
              <a:rPr lang="ko-KR" altLang="en-US" dirty="0"/>
              <a:t>이 도출되고 이는 </a:t>
            </a:r>
            <a:r>
              <a:rPr lang="en-US" altLang="ko-KR" dirty="0"/>
              <a:t>19</a:t>
            </a:r>
            <a:r>
              <a:rPr lang="ko-KR" altLang="en-US" dirty="0"/>
              <a:t>보다 큽니다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19</a:t>
            </a:r>
            <a:r>
              <a:rPr lang="ko-KR" altLang="en-US" dirty="0"/>
              <a:t>의 제곱근은 </a:t>
            </a:r>
            <a:r>
              <a:rPr lang="en-US" altLang="ko-KR" dirty="0"/>
              <a:t>6</a:t>
            </a:r>
            <a:r>
              <a:rPr lang="ko-KR" altLang="en-US" dirty="0"/>
              <a:t>의 왼쪽 부분에 있다고 생각할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117F722-EA80-171C-52E2-E2F60FCF7630}"/>
              </a:ext>
            </a:extLst>
          </p:cNvPr>
          <p:cNvSpPr/>
          <p:nvPr/>
        </p:nvSpPr>
        <p:spPr>
          <a:xfrm>
            <a:off x="3749041" y="1911925"/>
            <a:ext cx="390698" cy="465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2C18FBD-81B5-65CF-2B47-D135694126D1}"/>
              </a:ext>
            </a:extLst>
          </p:cNvPr>
          <p:cNvSpPr/>
          <p:nvPr/>
        </p:nvSpPr>
        <p:spPr>
          <a:xfrm>
            <a:off x="3649287" y="1911925"/>
            <a:ext cx="390698" cy="46551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7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B283F60-A4FE-12F5-FC51-94A54ED42D4B}"/>
              </a:ext>
            </a:extLst>
          </p:cNvPr>
          <p:cNvGraphicFramePr>
            <a:graphicFrameLocks noGrp="1"/>
          </p:cNvGraphicFramePr>
          <p:nvPr/>
        </p:nvGraphicFramePr>
        <p:xfrm>
          <a:off x="1066798" y="2502131"/>
          <a:ext cx="10058400" cy="55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6239531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26506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7749263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978722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669549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664687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5133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063193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77179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544973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14589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10971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9647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100222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6424162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923543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3436345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574512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144681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92235893"/>
                    </a:ext>
                  </a:extLst>
                </a:gridCol>
              </a:tblGrid>
              <a:tr h="558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7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9A9565-AA10-B3F9-B304-4A6E71F32042}"/>
              </a:ext>
            </a:extLst>
          </p:cNvPr>
          <p:cNvSpPr txBox="1"/>
          <p:nvPr/>
        </p:nvSpPr>
        <p:spPr>
          <a:xfrm>
            <a:off x="6558742" y="4214553"/>
            <a:ext cx="43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합의 절반은 </a:t>
            </a:r>
            <a:r>
              <a:rPr lang="en-US" altLang="ko-KR" dirty="0"/>
              <a:t>5</a:t>
            </a:r>
            <a:r>
              <a:rPr lang="ko-KR" altLang="en-US" dirty="0"/>
              <a:t>가 됩니다</a:t>
            </a:r>
            <a:r>
              <a:rPr lang="en-US" altLang="ko-KR" dirty="0"/>
              <a:t>. 5</a:t>
            </a:r>
            <a:r>
              <a:rPr lang="ko-KR" altLang="en-US" dirty="0"/>
              <a:t>의 제곱은 </a:t>
            </a:r>
            <a:r>
              <a:rPr lang="en-US" altLang="ko-KR" dirty="0"/>
              <a:t>25</a:t>
            </a:r>
            <a:r>
              <a:rPr lang="ko-KR" altLang="en-US" dirty="0"/>
              <a:t>이 도출되고 이는 </a:t>
            </a:r>
            <a:r>
              <a:rPr lang="en-US" altLang="ko-KR" dirty="0"/>
              <a:t>19</a:t>
            </a:r>
            <a:r>
              <a:rPr lang="ko-KR" altLang="en-US" dirty="0"/>
              <a:t>보다 큽니다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19</a:t>
            </a:r>
            <a:r>
              <a:rPr lang="ko-KR" altLang="en-US" dirty="0"/>
              <a:t>의 제곱근은 </a:t>
            </a:r>
            <a:r>
              <a:rPr lang="en-US" altLang="ko-KR" dirty="0"/>
              <a:t>5</a:t>
            </a:r>
            <a:r>
              <a:rPr lang="ko-KR" altLang="en-US" dirty="0"/>
              <a:t>의 왼쪽 부분에 있다고 생각할 수 있습니다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left</a:t>
            </a:r>
            <a:r>
              <a:rPr lang="ko-KR" altLang="en-US" dirty="0"/>
              <a:t>가 </a:t>
            </a:r>
            <a:r>
              <a:rPr lang="en-US" altLang="ko-KR" dirty="0"/>
              <a:t>right</a:t>
            </a:r>
            <a:r>
              <a:rPr lang="ko-KR" altLang="en-US" dirty="0"/>
              <a:t>보다 커서 </a:t>
            </a:r>
            <a:r>
              <a:rPr lang="en-US" altLang="ko-KR" dirty="0"/>
              <a:t>while</a:t>
            </a:r>
            <a:r>
              <a:rPr lang="ko-KR" altLang="en-US" dirty="0"/>
              <a:t>문은 멈추고 </a:t>
            </a:r>
            <a:r>
              <a:rPr lang="en-US" altLang="ko-KR" dirty="0"/>
              <a:t>-1</a:t>
            </a:r>
            <a:r>
              <a:rPr lang="ko-KR" altLang="en-US" dirty="0"/>
              <a:t>을 해줘서 </a:t>
            </a:r>
            <a:r>
              <a:rPr lang="en-US" altLang="ko-KR" dirty="0"/>
              <a:t>4</a:t>
            </a:r>
            <a:r>
              <a:rPr lang="ko-KR" altLang="en-US" dirty="0"/>
              <a:t>가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117F722-EA80-171C-52E2-E2F60FCF7630}"/>
              </a:ext>
            </a:extLst>
          </p:cNvPr>
          <p:cNvSpPr/>
          <p:nvPr/>
        </p:nvSpPr>
        <p:spPr>
          <a:xfrm>
            <a:off x="3135604" y="1911925"/>
            <a:ext cx="390698" cy="465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2C18FBD-81B5-65CF-2B47-D135694126D1}"/>
              </a:ext>
            </a:extLst>
          </p:cNvPr>
          <p:cNvSpPr/>
          <p:nvPr/>
        </p:nvSpPr>
        <p:spPr>
          <a:xfrm>
            <a:off x="3649287" y="1911925"/>
            <a:ext cx="390698" cy="46551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7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설명한 로직을 그대로 적용하면 코드가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068042" y="4864139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35E6B093-AFFA-E12C-036E-191527D7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84" y="2201008"/>
            <a:ext cx="5144345" cy="24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82049" y="2592059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left, right</a:t>
            </a:r>
            <a:r>
              <a:rPr lang="ko-KR" altLang="en-US" dirty="0"/>
              <a:t>를 생성하여 범위를 설정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068042" y="4857104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35E6B093-AFFA-E12C-036E-191527D7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84" y="2201008"/>
            <a:ext cx="5144345" cy="2400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3DF3C-21A0-F8E1-3726-146BB06C84B6}"/>
              </a:ext>
            </a:extLst>
          </p:cNvPr>
          <p:cNvSpPr txBox="1"/>
          <p:nvPr/>
        </p:nvSpPr>
        <p:spPr>
          <a:xfrm>
            <a:off x="1334972" y="2377441"/>
            <a:ext cx="3810606" cy="45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5486400" y="2830483"/>
            <a:ext cx="14778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0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45320" y="2991988"/>
            <a:ext cx="4366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left, right</a:t>
            </a:r>
            <a:r>
              <a:rPr lang="ko-KR" altLang="en-US" dirty="0"/>
              <a:t>를 생성하여 범위를 설정해주고 </a:t>
            </a:r>
            <a:r>
              <a:rPr lang="en-US" altLang="ko-KR" dirty="0"/>
              <a:t>while</a:t>
            </a:r>
            <a:r>
              <a:rPr lang="ko-KR" altLang="en-US" dirty="0"/>
              <a:t>문을 활용하여 </a:t>
            </a:r>
            <a:r>
              <a:rPr lang="en-US" altLang="ko-KR" dirty="0"/>
              <a:t>left&lt;=right </a:t>
            </a:r>
            <a:r>
              <a:rPr lang="ko-KR" altLang="en-US" dirty="0"/>
              <a:t>일때까지 반복합니다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Mid </a:t>
            </a:r>
            <a:r>
              <a:rPr lang="ko-KR" altLang="en-US" dirty="0"/>
              <a:t>는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의 합의 절반을 대입하여 제곱한 수를 </a:t>
            </a:r>
            <a:r>
              <a:rPr lang="en-US" altLang="ko-KR" dirty="0"/>
              <a:t>k</a:t>
            </a:r>
            <a:r>
              <a:rPr lang="ko-KR" altLang="en-US" dirty="0"/>
              <a:t>와 비교하여 작으면 </a:t>
            </a:r>
            <a:r>
              <a:rPr lang="en-US" altLang="ko-KR" dirty="0"/>
              <a:t>left</a:t>
            </a:r>
            <a:r>
              <a:rPr lang="ko-KR" altLang="en-US" dirty="0"/>
              <a:t> 값을 키워주고  </a:t>
            </a:r>
            <a:r>
              <a:rPr lang="en-US" altLang="ko-KR" dirty="0"/>
              <a:t>k</a:t>
            </a:r>
            <a:r>
              <a:rPr lang="ko-KR" altLang="en-US" dirty="0"/>
              <a:t>보다 크다면 오른쪽 범위를 </a:t>
            </a:r>
            <a:r>
              <a:rPr lang="ko-KR" altLang="en-US" dirty="0" err="1"/>
              <a:t>줄여줌</a:t>
            </a:r>
            <a:r>
              <a:rPr lang="ko-KR" altLang="en-US" dirty="0"/>
              <a:t> 이 함수를 반복하면 </a:t>
            </a:r>
            <a:r>
              <a:rPr lang="en-US" altLang="ko-KR" dirty="0"/>
              <a:t>right&gt;left</a:t>
            </a:r>
            <a:r>
              <a:rPr lang="ko-KR" altLang="en-US" dirty="0"/>
              <a:t>되는 부분이 나오고 </a:t>
            </a:r>
            <a:r>
              <a:rPr lang="en-US" altLang="ko-KR" dirty="0"/>
              <a:t>left</a:t>
            </a:r>
            <a:r>
              <a:rPr lang="ko-KR" altLang="en-US" dirty="0"/>
              <a:t>값에 </a:t>
            </a:r>
            <a:r>
              <a:rPr lang="en-US" altLang="ko-KR" dirty="0"/>
              <a:t>-1</a:t>
            </a:r>
            <a:r>
              <a:rPr lang="ko-KR" altLang="en-US" dirty="0"/>
              <a:t>한 다음에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3169921" y="4792673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35E6B093-AFFA-E12C-036E-191527D7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84" y="2201008"/>
            <a:ext cx="5144345" cy="2400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73DF3C-21A0-F8E1-3726-146BB06C84B6}"/>
              </a:ext>
            </a:extLst>
          </p:cNvPr>
          <p:cNvSpPr txBox="1"/>
          <p:nvPr/>
        </p:nvSpPr>
        <p:spPr>
          <a:xfrm>
            <a:off x="1396539" y="2818016"/>
            <a:ext cx="4699460" cy="160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3A470-0F86-3D11-D465-778108F8A7D4}"/>
              </a:ext>
            </a:extLst>
          </p:cNvPr>
          <p:cNvCxnSpPr>
            <a:cxnSpLocks/>
          </p:cNvCxnSpPr>
          <p:nvPr/>
        </p:nvCxnSpPr>
        <p:spPr>
          <a:xfrm>
            <a:off x="6095998" y="3557846"/>
            <a:ext cx="820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6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추가 코드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1A32F-D6C0-60BD-A4DC-A6B52E72D82B}"/>
              </a:ext>
            </a:extLst>
          </p:cNvPr>
          <p:cNvSpPr txBox="1"/>
          <p:nvPr/>
        </p:nvSpPr>
        <p:spPr>
          <a:xfrm>
            <a:off x="6313549" y="3033083"/>
            <a:ext cx="40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쉬운 방법은 </a:t>
            </a:r>
            <a:r>
              <a:rPr lang="en-US" altLang="ko-KR" dirty="0"/>
              <a:t>sqrt()</a:t>
            </a:r>
            <a:r>
              <a:rPr lang="ko-KR" altLang="en-US" dirty="0"/>
              <a:t>를 써서 해주면 더 간편하게 할 수 있습니다</a:t>
            </a:r>
            <a:r>
              <a:rPr lang="en-US" altLang="ko-KR" dirty="0"/>
              <a:t>. Pow(mid,2)==n</a:t>
            </a:r>
            <a:r>
              <a:rPr lang="ko-KR" altLang="en-US" dirty="0"/>
              <a:t>이면 </a:t>
            </a:r>
            <a:r>
              <a:rPr lang="en-US" altLang="ko-KR" dirty="0"/>
              <a:t>mid</a:t>
            </a:r>
            <a:r>
              <a:rPr lang="ko-KR" altLang="en-US" dirty="0"/>
              <a:t>를 반환하고 아니면 </a:t>
            </a:r>
            <a:r>
              <a:rPr lang="en-US" altLang="ko-KR" dirty="0"/>
              <a:t>mid+1</a:t>
            </a:r>
            <a:r>
              <a:rPr lang="ko-KR" altLang="en-US" dirty="0"/>
              <a:t>로 반환하면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27BA08-EFDD-BEA6-0C80-3E156B49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63" y="1935503"/>
            <a:ext cx="3619686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2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추가 문제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1A32F-D6C0-60BD-A4DC-A6B52E72D82B}"/>
              </a:ext>
            </a:extLst>
          </p:cNvPr>
          <p:cNvSpPr txBox="1"/>
          <p:nvPr/>
        </p:nvSpPr>
        <p:spPr>
          <a:xfrm>
            <a:off x="6313549" y="2650697"/>
            <a:ext cx="4093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백준에</a:t>
            </a:r>
            <a:r>
              <a:rPr lang="ko-KR" altLang="en-US" dirty="0"/>
              <a:t> 보시면 똑같은 문제가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문제의 </a:t>
            </a:r>
            <a:r>
              <a:rPr lang="en-US" altLang="ko-KR" dirty="0"/>
              <a:t>n</a:t>
            </a:r>
            <a:r>
              <a:rPr lang="ko-KR" altLang="en-US" dirty="0"/>
              <a:t>의 범위는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63</a:t>
            </a:r>
            <a:r>
              <a:rPr lang="ko-KR" altLang="en-US" dirty="0"/>
              <a:t>승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데이터 형식을 어떻게 지정해야 할지 아실 것입니다</a:t>
            </a:r>
            <a:r>
              <a:rPr lang="en-US" altLang="ko-KR" dirty="0"/>
              <a:t>. </a:t>
            </a:r>
            <a:r>
              <a:rPr lang="ko-KR" altLang="en-US" dirty="0"/>
              <a:t>아까 전에 봤던 코드를 조금만 변형하면 문제를 해결할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070B4-A5F8-54C5-39A7-36CC816F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86" y="2141081"/>
            <a:ext cx="3825863" cy="2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6716684" y="2084024"/>
            <a:ext cx="3865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음이 아닌 정수가 주어졌을 때 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제곱한 값이 주어진 정수보다 작거나 같은 정수 중에서 가장 큰 정수를 반환하는 프로그램을 작성하라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5D423-0A46-5E63-0A16-12464292D5B0}"/>
              </a:ext>
            </a:extLst>
          </p:cNvPr>
          <p:cNvSpPr txBox="1"/>
          <p:nvPr/>
        </p:nvSpPr>
        <p:spPr>
          <a:xfrm>
            <a:off x="2482735" y="1951021"/>
            <a:ext cx="2784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X^2&lt;=p</a:t>
            </a:r>
          </a:p>
          <a:p>
            <a:endParaRPr lang="en-US" altLang="ko-KR" sz="4800" dirty="0"/>
          </a:p>
          <a:p>
            <a:r>
              <a:rPr lang="en-US" altLang="ko-KR" sz="3200" dirty="0"/>
              <a:t>300-&gt;17</a:t>
            </a:r>
          </a:p>
          <a:p>
            <a:r>
              <a:rPr lang="en-US" altLang="ko-KR" sz="3200" dirty="0"/>
              <a:t>289-&gt;17</a:t>
            </a:r>
          </a:p>
          <a:p>
            <a:r>
              <a:rPr lang="en-US" altLang="ko-KR" sz="3200" dirty="0"/>
              <a:t>16-&gt;4</a:t>
            </a:r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이진 탐색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128" y="2336936"/>
            <a:ext cx="5271495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검색 범위를 줄여가며 값을 찾는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값을 절반씩 줄여서 </a:t>
            </a:r>
            <a:r>
              <a:rPr lang="en-US" altLang="ko-KR" dirty="0"/>
              <a:t>log(n)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AD428-B071-91EB-2994-9294BCCFE658}"/>
              </a:ext>
            </a:extLst>
          </p:cNvPr>
          <p:cNvSpPr txBox="1"/>
          <p:nvPr/>
        </p:nvSpPr>
        <p:spPr>
          <a:xfrm>
            <a:off x="2770912" y="4659141"/>
            <a:ext cx="332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이진 탐색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6D8306-F9EB-C8F3-5F5F-97A563475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27240"/>
              </p:ext>
            </p:extLst>
          </p:nvPr>
        </p:nvGraphicFramePr>
        <p:xfrm>
          <a:off x="924258" y="2457670"/>
          <a:ext cx="5171742" cy="938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957">
                  <a:extLst>
                    <a:ext uri="{9D8B030D-6E8A-4147-A177-3AD203B41FA5}">
                      <a16:colId xmlns:a16="http://schemas.microsoft.com/office/drawing/2014/main" val="512595504"/>
                    </a:ext>
                  </a:extLst>
                </a:gridCol>
                <a:gridCol w="861957">
                  <a:extLst>
                    <a:ext uri="{9D8B030D-6E8A-4147-A177-3AD203B41FA5}">
                      <a16:colId xmlns:a16="http://schemas.microsoft.com/office/drawing/2014/main" val="3255708149"/>
                    </a:ext>
                  </a:extLst>
                </a:gridCol>
                <a:gridCol w="861957">
                  <a:extLst>
                    <a:ext uri="{9D8B030D-6E8A-4147-A177-3AD203B41FA5}">
                      <a16:colId xmlns:a16="http://schemas.microsoft.com/office/drawing/2014/main" val="540450374"/>
                    </a:ext>
                  </a:extLst>
                </a:gridCol>
                <a:gridCol w="861957">
                  <a:extLst>
                    <a:ext uri="{9D8B030D-6E8A-4147-A177-3AD203B41FA5}">
                      <a16:colId xmlns:a16="http://schemas.microsoft.com/office/drawing/2014/main" val="2350151619"/>
                    </a:ext>
                  </a:extLst>
                </a:gridCol>
                <a:gridCol w="861957">
                  <a:extLst>
                    <a:ext uri="{9D8B030D-6E8A-4147-A177-3AD203B41FA5}">
                      <a16:colId xmlns:a16="http://schemas.microsoft.com/office/drawing/2014/main" val="1861963155"/>
                    </a:ext>
                  </a:extLst>
                </a:gridCol>
                <a:gridCol w="861957">
                  <a:extLst>
                    <a:ext uri="{9D8B030D-6E8A-4147-A177-3AD203B41FA5}">
                      <a16:colId xmlns:a16="http://schemas.microsoft.com/office/drawing/2014/main" val="3094361342"/>
                    </a:ext>
                  </a:extLst>
                </a:gridCol>
              </a:tblGrid>
              <a:tr h="93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1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2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3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4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5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/>
                        <a:t>6</a:t>
                      </a:r>
                      <a:endParaRPr lang="ko-KR" altLang="en-US" sz="5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04299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45C6BB58-56E1-F5F1-B677-5B36E280D3C3}"/>
              </a:ext>
            </a:extLst>
          </p:cNvPr>
          <p:cNvSpPr/>
          <p:nvPr/>
        </p:nvSpPr>
        <p:spPr>
          <a:xfrm>
            <a:off x="3250276" y="3472676"/>
            <a:ext cx="673331" cy="822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B283F60-A4FE-12F5-FC51-94A54ED4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8997"/>
              </p:ext>
            </p:extLst>
          </p:nvPr>
        </p:nvGraphicFramePr>
        <p:xfrm>
          <a:off x="1066798" y="2502131"/>
          <a:ext cx="10058400" cy="55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6239531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26506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7749263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978722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669549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664687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5133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063193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77179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544973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14589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10971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9647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100222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6424162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923543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3436345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574512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144681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92235893"/>
                    </a:ext>
                  </a:extLst>
                </a:gridCol>
              </a:tblGrid>
              <a:tr h="558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7078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1892DC7-FE6B-4193-1FD4-3B801E9FC3AF}"/>
              </a:ext>
            </a:extLst>
          </p:cNvPr>
          <p:cNvSpPr/>
          <p:nvPr/>
        </p:nvSpPr>
        <p:spPr>
          <a:xfrm>
            <a:off x="1197033" y="1783822"/>
            <a:ext cx="340822" cy="55872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14A8808-8546-B492-CAFC-9DA286FBAE05}"/>
              </a:ext>
            </a:extLst>
          </p:cNvPr>
          <p:cNvSpPr/>
          <p:nvPr/>
        </p:nvSpPr>
        <p:spPr>
          <a:xfrm>
            <a:off x="10704022" y="1755613"/>
            <a:ext cx="340822" cy="55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B283F60-A4FE-12F5-FC51-94A54ED42D4B}"/>
              </a:ext>
            </a:extLst>
          </p:cNvPr>
          <p:cNvGraphicFramePr>
            <a:graphicFrameLocks noGrp="1"/>
          </p:cNvGraphicFramePr>
          <p:nvPr/>
        </p:nvGraphicFramePr>
        <p:xfrm>
          <a:off x="1066798" y="2502131"/>
          <a:ext cx="10058400" cy="55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6239531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26506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7749263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978722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0669549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664687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5133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063193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4277179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544973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145895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10971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9647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1002226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6424162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923543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3436345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574512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144681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92235893"/>
                    </a:ext>
                  </a:extLst>
                </a:gridCol>
              </a:tblGrid>
              <a:tr h="558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7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9A9565-AA10-B3F9-B304-4A6E71F32042}"/>
              </a:ext>
            </a:extLst>
          </p:cNvPr>
          <p:cNvSpPr txBox="1"/>
          <p:nvPr/>
        </p:nvSpPr>
        <p:spPr>
          <a:xfrm>
            <a:off x="6558742" y="4214553"/>
            <a:ext cx="43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19</a:t>
            </a:r>
            <a:r>
              <a:rPr lang="ko-KR" altLang="en-US" dirty="0"/>
              <a:t>합의 절반은 </a:t>
            </a:r>
            <a:r>
              <a:rPr lang="en-US" altLang="ko-KR" dirty="0"/>
              <a:t>9</a:t>
            </a:r>
            <a:r>
              <a:rPr lang="ko-KR" altLang="en-US" dirty="0"/>
              <a:t>가 됩니다</a:t>
            </a:r>
            <a:r>
              <a:rPr lang="en-US" altLang="ko-KR" dirty="0"/>
              <a:t>. 9</a:t>
            </a:r>
            <a:r>
              <a:rPr lang="ko-KR" altLang="en-US" dirty="0"/>
              <a:t>의 제곱은 </a:t>
            </a:r>
            <a:r>
              <a:rPr lang="en-US" altLang="ko-KR" dirty="0"/>
              <a:t>81</a:t>
            </a:r>
            <a:r>
              <a:rPr lang="ko-KR" altLang="en-US" dirty="0"/>
              <a:t>이 도출되고 이는 </a:t>
            </a:r>
            <a:r>
              <a:rPr lang="en-US" altLang="ko-KR" dirty="0"/>
              <a:t>19</a:t>
            </a:r>
            <a:r>
              <a:rPr lang="ko-KR" altLang="en-US" dirty="0"/>
              <a:t>보다 큽니다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19</a:t>
            </a:r>
            <a:r>
              <a:rPr lang="ko-KR" altLang="en-US" dirty="0"/>
              <a:t>의 제곱근은 </a:t>
            </a:r>
            <a:r>
              <a:rPr lang="en-US" altLang="ko-KR" dirty="0"/>
              <a:t>9</a:t>
            </a:r>
            <a:r>
              <a:rPr lang="ko-KR" altLang="en-US" dirty="0"/>
              <a:t>의 왼쪽 부분에 있다고 생각할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117F722-EA80-171C-52E2-E2F60FCF7630}"/>
              </a:ext>
            </a:extLst>
          </p:cNvPr>
          <p:cNvSpPr/>
          <p:nvPr/>
        </p:nvSpPr>
        <p:spPr>
          <a:xfrm>
            <a:off x="5137266" y="1911926"/>
            <a:ext cx="390698" cy="465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2C18FBD-81B5-65CF-2B47-D135694126D1}"/>
              </a:ext>
            </a:extLst>
          </p:cNvPr>
          <p:cNvSpPr/>
          <p:nvPr/>
        </p:nvSpPr>
        <p:spPr>
          <a:xfrm>
            <a:off x="1163782" y="1936864"/>
            <a:ext cx="390698" cy="46551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758</TotalTime>
  <Words>574</Words>
  <Application>Microsoft Office PowerPoint</Application>
  <PresentationFormat>와이드스크린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</vt:lpstr>
      <vt:lpstr>맑은 고딕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이진 탐색</vt:lpstr>
      <vt:lpstr>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풀이(추가 코드)</vt:lpstr>
      <vt:lpstr>3. 문제 풀이(추가 문제)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25</cp:revision>
  <dcterms:created xsi:type="dcterms:W3CDTF">2023-03-16T04:42:59Z</dcterms:created>
  <dcterms:modified xsi:type="dcterms:W3CDTF">2023-04-14T00:06:26Z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