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84" r:id="rId3"/>
    <p:sldId id="280" r:id="rId4"/>
    <p:sldId id="319" r:id="rId5"/>
    <p:sldId id="308" r:id="rId6"/>
    <p:sldId id="304" r:id="rId7"/>
    <p:sldId id="321" r:id="rId8"/>
    <p:sldId id="322" r:id="rId9"/>
    <p:sldId id="320" r:id="rId10"/>
    <p:sldId id="330" r:id="rId11"/>
    <p:sldId id="323" r:id="rId12"/>
    <p:sldId id="325" r:id="rId13"/>
    <p:sldId id="324" r:id="rId14"/>
    <p:sldId id="306" r:id="rId15"/>
    <p:sldId id="307" r:id="rId16"/>
    <p:sldId id="326" r:id="rId17"/>
    <p:sldId id="328" r:id="rId18"/>
    <p:sldId id="309" r:id="rId19"/>
    <p:sldId id="329" r:id="rId20"/>
    <p:sldId id="271" r:id="rId21"/>
    <p:sldId id="267" r:id="rId22"/>
  </p:sldIdLst>
  <p:sldSz cx="9144000" cy="82804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0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승지 이" initials="승이" lastIdx="1" clrIdx="0">
    <p:extLst>
      <p:ext uri="{19B8F6BF-5375-455C-9EA6-DF929625EA0E}">
        <p15:presenceInfo xmlns:p15="http://schemas.microsoft.com/office/powerpoint/2012/main" userId="3c5267573338ee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14" autoAdjust="0"/>
  </p:normalViewPr>
  <p:slideViewPr>
    <p:cSldViewPr>
      <p:cViewPr varScale="1">
        <p:scale>
          <a:sx n="95" d="100"/>
          <a:sy n="95" d="100"/>
        </p:scale>
        <p:origin x="2064" y="90"/>
      </p:cViewPr>
      <p:guideLst>
        <p:guide orient="horz" pos="260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C52CC-4FD6-4825-9204-1DA5888EA8D9}" type="datetimeFigureOut">
              <a:rPr lang="ko-KR" altLang="en-US" smtClean="0"/>
              <a:pPr/>
              <a:t>2023-04-28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725613" y="1143000"/>
            <a:ext cx="340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8FE04-A514-41A3-AEB9-77021340D2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29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자</a:t>
            </a:r>
            <a:r>
              <a:rPr lang="en-US" altLang="ko-KR"/>
              <a:t>! </a:t>
            </a:r>
            <a:r>
              <a:rPr lang="ko-KR" altLang="en-US"/>
              <a:t>우선 첫 번째 문제점</a:t>
            </a:r>
            <a:r>
              <a:rPr lang="en-US" altLang="ko-KR"/>
              <a:t>. </a:t>
            </a:r>
            <a:r>
              <a:rPr lang="ko-KR" altLang="en-US"/>
              <a:t>바로 전 세계적 노인 인구의 증가입니다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82033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8FE04-A514-41A3-AEB9-77021340D20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70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8FE04-A514-41A3-AEB9-77021340D20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29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8FE04-A514-41A3-AEB9-77021340D20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695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85800" y="2572294"/>
            <a:ext cx="7772400" cy="1774919"/>
          </a:xfrm>
          <a:solidFill>
            <a:srgbClr val="002060"/>
          </a:solidFill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en-US" altLang="ko-KR" dirty="0" err="1"/>
              <a:t>ss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692227"/>
            <a:ext cx="6400800" cy="21161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ff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D08E-6557-4890-8289-6374203525BE}" type="datetimeFigureOut">
              <a:rPr lang="ko-KR" altLang="en-US" smtClean="0"/>
              <a:pPr/>
              <a:t>2023-04-28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D2B9-BA7D-478C-AA8A-375C1240E1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solidFill>
            <a:srgbClr val="002060"/>
          </a:solidFill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en-US" altLang="ko-KR" dirty="0" err="1"/>
              <a:t>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ü"/>
              <a:defRPr sz="2000">
                <a:latin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800">
                <a:latin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altLang="ko-KR" dirty="0" err="1"/>
              <a:t>ss</a:t>
            </a:r>
            <a:endParaRPr lang="ko-KR" altLang="en-US" dirty="0"/>
          </a:p>
          <a:p>
            <a:pPr lvl="1"/>
            <a:r>
              <a:rPr lang="en-US" altLang="ko-KR" dirty="0"/>
              <a:t>pp</a:t>
            </a:r>
            <a:endParaRPr lang="ko-KR" altLang="en-US" dirty="0"/>
          </a:p>
          <a:p>
            <a:pPr lvl="2"/>
            <a:r>
              <a:rPr lang="en-US" altLang="ko-KR" dirty="0" err="1"/>
              <a:t>qq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D08E-6557-4890-8289-6374203525BE}" type="datetimeFigureOut">
              <a:rPr lang="ko-KR" altLang="en-US" smtClean="0"/>
              <a:pPr/>
              <a:t>2023-04-28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D2B9-BA7D-478C-AA8A-375C1240E1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solidFill>
            <a:srgbClr val="002060"/>
          </a:solidFill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en-US" altLang="ko-KR" dirty="0" err="1"/>
              <a:t>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ü"/>
              <a:defRPr sz="2000">
                <a:latin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800">
                <a:latin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altLang="ko-KR" dirty="0" err="1"/>
              <a:t>ss</a:t>
            </a:r>
            <a:endParaRPr lang="ko-KR" altLang="en-US" dirty="0"/>
          </a:p>
          <a:p>
            <a:pPr lvl="1"/>
            <a:r>
              <a:rPr lang="en-US" altLang="ko-KR" dirty="0"/>
              <a:t>pp</a:t>
            </a:r>
            <a:endParaRPr lang="ko-KR" altLang="en-US" dirty="0"/>
          </a:p>
          <a:p>
            <a:pPr lvl="2"/>
            <a:r>
              <a:rPr lang="en-US" altLang="ko-KR" dirty="0" err="1"/>
              <a:t>qq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D08E-6557-4890-8289-6374203525BE}" type="datetimeFigureOut">
              <a:rPr lang="ko-KR" altLang="en-US" smtClean="0"/>
              <a:pPr/>
              <a:t>2023-04-28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D2B9-BA7D-478C-AA8A-375C1240E1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solidFill>
            <a:srgbClr val="002060"/>
          </a:solidFill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en-US" altLang="ko-KR" dirty="0" err="1"/>
              <a:t>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ü"/>
              <a:defRPr sz="2000">
                <a:latin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800">
                <a:latin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altLang="ko-KR" dirty="0" err="1"/>
              <a:t>ss</a:t>
            </a:r>
            <a:endParaRPr lang="ko-KR" altLang="en-US" dirty="0"/>
          </a:p>
          <a:p>
            <a:pPr lvl="1"/>
            <a:r>
              <a:rPr lang="en-US" altLang="ko-KR" dirty="0"/>
              <a:t>pp</a:t>
            </a:r>
            <a:endParaRPr lang="ko-KR" altLang="en-US" dirty="0"/>
          </a:p>
          <a:p>
            <a:pPr lvl="2"/>
            <a:r>
              <a:rPr lang="en-US" altLang="ko-KR" dirty="0" err="1"/>
              <a:t>qq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D08E-6557-4890-8289-6374203525BE}" type="datetimeFigureOut">
              <a:rPr lang="ko-KR" altLang="en-US" smtClean="0"/>
              <a:pPr/>
              <a:t>2023-04-28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D2B9-BA7D-478C-AA8A-375C1240E1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solidFill>
            <a:srgbClr val="002060"/>
          </a:solidFill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en-US" altLang="ko-KR" dirty="0" err="1"/>
              <a:t>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ü"/>
              <a:defRPr sz="2000">
                <a:latin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800">
                <a:latin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altLang="ko-KR" dirty="0" err="1"/>
              <a:t>ss</a:t>
            </a:r>
            <a:endParaRPr lang="ko-KR" altLang="en-US" dirty="0"/>
          </a:p>
          <a:p>
            <a:pPr lvl="1"/>
            <a:r>
              <a:rPr lang="en-US" altLang="ko-KR" dirty="0"/>
              <a:t>pp</a:t>
            </a:r>
            <a:endParaRPr lang="ko-KR" altLang="en-US" dirty="0"/>
          </a:p>
          <a:p>
            <a:pPr lvl="2"/>
            <a:r>
              <a:rPr lang="en-US" altLang="ko-KR" dirty="0" err="1"/>
              <a:t>qq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D08E-6557-4890-8289-6374203525BE}" type="datetimeFigureOut">
              <a:rPr lang="ko-KR" altLang="en-US" smtClean="0"/>
              <a:pPr/>
              <a:t>2023-04-28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D2B9-BA7D-478C-AA8A-375C1240E1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solidFill>
            <a:srgbClr val="002060"/>
          </a:solidFill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en-US" altLang="ko-KR" dirty="0" err="1"/>
              <a:t>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ü"/>
              <a:defRPr sz="2000">
                <a:latin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800">
                <a:latin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altLang="ko-KR" dirty="0" err="1"/>
              <a:t>ss</a:t>
            </a:r>
            <a:endParaRPr lang="ko-KR" altLang="en-US" dirty="0"/>
          </a:p>
          <a:p>
            <a:pPr lvl="1"/>
            <a:r>
              <a:rPr lang="en-US" altLang="ko-KR" dirty="0"/>
              <a:t>pp</a:t>
            </a:r>
            <a:endParaRPr lang="ko-KR" altLang="en-US" dirty="0"/>
          </a:p>
          <a:p>
            <a:pPr lvl="2"/>
            <a:r>
              <a:rPr lang="en-US" altLang="ko-KR" dirty="0" err="1"/>
              <a:t>qq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D08E-6557-4890-8289-6374203525BE}" type="datetimeFigureOut">
              <a:rPr lang="ko-KR" altLang="en-US" smtClean="0"/>
              <a:pPr/>
              <a:t>2023-04-28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D2B9-BA7D-478C-AA8A-375C1240E1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solidFill>
            <a:srgbClr val="002060"/>
          </a:solidFill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en-US" altLang="ko-KR" dirty="0" err="1"/>
              <a:t>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ü"/>
              <a:defRPr sz="2000">
                <a:latin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800">
                <a:latin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altLang="ko-KR" dirty="0" err="1"/>
              <a:t>ss</a:t>
            </a:r>
            <a:endParaRPr lang="ko-KR" altLang="en-US" dirty="0"/>
          </a:p>
          <a:p>
            <a:pPr lvl="1"/>
            <a:r>
              <a:rPr lang="en-US" altLang="ko-KR" dirty="0"/>
              <a:t>pp</a:t>
            </a:r>
            <a:endParaRPr lang="ko-KR" altLang="en-US" dirty="0"/>
          </a:p>
          <a:p>
            <a:pPr lvl="2"/>
            <a:r>
              <a:rPr lang="en-US" altLang="ko-KR" dirty="0" err="1"/>
              <a:t>qq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D08E-6557-4890-8289-6374203525BE}" type="datetimeFigureOut">
              <a:rPr lang="ko-KR" altLang="en-US" smtClean="0"/>
              <a:pPr/>
              <a:t>2023-04-28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D2B9-BA7D-478C-AA8A-375C1240E1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solidFill>
            <a:srgbClr val="002060"/>
          </a:solidFill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en-US" altLang="ko-KR" dirty="0" err="1"/>
              <a:t>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ü"/>
              <a:defRPr sz="2000">
                <a:latin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800">
                <a:latin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altLang="ko-KR" dirty="0" err="1"/>
              <a:t>ss</a:t>
            </a:r>
            <a:endParaRPr lang="ko-KR" altLang="en-US" dirty="0"/>
          </a:p>
          <a:p>
            <a:pPr lvl="1"/>
            <a:r>
              <a:rPr lang="en-US" altLang="ko-KR" dirty="0"/>
              <a:t>pp</a:t>
            </a:r>
            <a:endParaRPr lang="ko-KR" altLang="en-US" dirty="0"/>
          </a:p>
          <a:p>
            <a:pPr lvl="2"/>
            <a:r>
              <a:rPr lang="en-US" altLang="ko-KR" dirty="0" err="1"/>
              <a:t>qq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D08E-6557-4890-8289-6374203525BE}" type="datetimeFigureOut">
              <a:rPr lang="ko-KR" altLang="en-US" smtClean="0"/>
              <a:pPr/>
              <a:t>2023-04-28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D2B9-BA7D-478C-AA8A-375C1240E1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331600"/>
            <a:ext cx="8229600" cy="1380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932096"/>
            <a:ext cx="8229600" cy="5464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7674707"/>
            <a:ext cx="2133600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8D08E-6557-4890-8289-6374203525BE}" type="datetimeFigureOut">
              <a:rPr lang="ko-KR" altLang="en-US" smtClean="0"/>
              <a:pPr/>
              <a:t>2023-04-28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7674707"/>
            <a:ext cx="2895600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7674707"/>
            <a:ext cx="2133600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CD2B9-BA7D-478C-AA8A-375C1240E1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14282" y="971848"/>
            <a:ext cx="8712968" cy="1752600"/>
          </a:xfrm>
        </p:spPr>
        <p:txBody>
          <a:bodyPr/>
          <a:lstStyle/>
          <a:p>
            <a:r>
              <a:rPr lang="ko-KR" altLang="en-US" b="1" dirty="0"/>
              <a:t>고 급 문 제 해 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5980" y="3856870"/>
            <a:ext cx="6672040" cy="246581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Aft>
                <a:spcPts val="130"/>
              </a:spcAft>
            </a:pPr>
            <a:r>
              <a:rPr lang="en-US" altLang="ko-KR" sz="3600" b="1"/>
              <a:t>&lt;</a:t>
            </a:r>
            <a:r>
              <a:rPr lang="ko-KR" altLang="en-US" sz="3600" b="1"/>
              <a:t>문제 </a:t>
            </a:r>
            <a:r>
              <a:rPr lang="en-US" altLang="ko-KR" sz="3600" b="1"/>
              <a:t>9.2&gt;</a:t>
            </a:r>
          </a:p>
          <a:p>
            <a:pPr>
              <a:lnSpc>
                <a:spcPct val="150000"/>
              </a:lnSpc>
              <a:spcAft>
                <a:spcPts val="130"/>
              </a:spcAft>
            </a:pPr>
            <a:r>
              <a:rPr lang="ko-KR" altLang="en-US" sz="3600" b="1"/>
              <a:t>이진 트리가 대칭인지 알아보기</a:t>
            </a:r>
            <a:endParaRPr lang="en-US" altLang="ko-KR" sz="3600" b="1"/>
          </a:p>
        </p:txBody>
      </p:sp>
      <p:sp>
        <p:nvSpPr>
          <p:cNvPr id="5" name="TextBox 4"/>
          <p:cNvSpPr txBox="1"/>
          <p:nvPr/>
        </p:nvSpPr>
        <p:spPr>
          <a:xfrm>
            <a:off x="6667621" y="7081406"/>
            <a:ext cx="2225289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2018117543 </a:t>
            </a:r>
            <a:r>
              <a:rPr lang="ko-KR" altLang="en-US" dirty="0"/>
              <a:t>한재성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6" name="TextBox 5"/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Code</a:t>
            </a:r>
            <a:endParaRPr lang="ko-KR" altLang="en-US" b="1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8F8ED941-0CAA-3658-5E4F-7D0810E62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88" y="2267992"/>
            <a:ext cx="7590224" cy="513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514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Iteration #1</a:t>
            </a:r>
            <a:endParaRPr lang="ko-KR" altLang="en-US" b="1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531C97-3618-C371-2583-AA998D282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498" y="1907952"/>
            <a:ext cx="8229600" cy="546468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/>
              <a:t>핵심 </a:t>
            </a:r>
            <a:r>
              <a:rPr lang="en-US" altLang="ko-KR"/>
              <a:t>Idea:</a:t>
            </a:r>
          </a:p>
          <a:p>
            <a:pPr lvl="1">
              <a:lnSpc>
                <a:spcPct val="150000"/>
              </a:lnSpc>
            </a:pPr>
            <a:r>
              <a:rPr lang="en-US" altLang="ko-KR"/>
              <a:t>Binary Tree -&gt; FBT</a:t>
            </a:r>
            <a:r>
              <a:rPr lang="ko-KR" altLang="en-US"/>
              <a:t>로 변형</a:t>
            </a:r>
            <a:endParaRPr lang="en-US" altLang="ko-KR"/>
          </a:p>
          <a:p>
            <a:pPr lvl="1">
              <a:lnSpc>
                <a:spcPct val="150000"/>
              </a:lnSpc>
            </a:pPr>
            <a:r>
              <a:rPr lang="ko-KR" altLang="en-US"/>
              <a:t>각 </a:t>
            </a:r>
            <a:r>
              <a:rPr lang="en-US" altLang="ko-KR"/>
              <a:t>Level </a:t>
            </a:r>
            <a:r>
              <a:rPr lang="ko-KR" altLang="en-US"/>
              <a:t>단위로 </a:t>
            </a:r>
            <a:r>
              <a:rPr lang="en-US" altLang="ko-KR"/>
              <a:t>List</a:t>
            </a:r>
            <a:r>
              <a:rPr lang="ko-KR" altLang="en-US"/>
              <a:t>를 만들어 보아서</a:t>
            </a:r>
            <a:endParaRPr lang="en-US" altLang="ko-KR"/>
          </a:p>
          <a:p>
            <a:pPr lvl="1">
              <a:lnSpc>
                <a:spcPct val="150000"/>
              </a:lnSpc>
            </a:pPr>
            <a:r>
              <a:rPr lang="ko-KR" altLang="en-US"/>
              <a:t>해당 </a:t>
            </a:r>
            <a:r>
              <a:rPr lang="en-US" altLang="ko-KR"/>
              <a:t>Level</a:t>
            </a:r>
            <a:r>
              <a:rPr lang="ko-KR" altLang="en-US"/>
              <a:t>에 해당하는 값이 </a:t>
            </a:r>
            <a:r>
              <a:rPr lang="en-US" altLang="ko-KR"/>
              <a:t>palindrome</a:t>
            </a:r>
            <a:r>
              <a:rPr lang="ko-KR" altLang="en-US"/>
              <a:t>인지 확인하기</a:t>
            </a:r>
            <a:endParaRPr lang="en-US" altLang="ko-KR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CA4E044-5C05-7B14-3B81-3F095C0386D1}"/>
              </a:ext>
            </a:extLst>
          </p:cNvPr>
          <p:cNvGrpSpPr/>
          <p:nvPr/>
        </p:nvGrpSpPr>
        <p:grpSpPr>
          <a:xfrm>
            <a:off x="5086402" y="4500240"/>
            <a:ext cx="3600398" cy="2296360"/>
            <a:chOff x="697118" y="2712812"/>
            <a:chExt cx="8004301" cy="3806178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FBB48A0-D24F-EFE6-183D-C2C04436B943}"/>
                </a:ext>
              </a:extLst>
            </p:cNvPr>
            <p:cNvSpPr/>
            <p:nvPr/>
          </p:nvSpPr>
          <p:spPr>
            <a:xfrm>
              <a:off x="4103984" y="2712812"/>
              <a:ext cx="972072" cy="101834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Consolas" panose="020B0609020204030204" pitchFamily="49" charset="0"/>
                </a:rPr>
                <a:t>5</a:t>
              </a:r>
              <a:endParaRPr lang="ko-KR" altLang="en-US">
                <a:latin typeface="Consolas" panose="020B0609020204030204" pitchFamily="49" charset="0"/>
              </a:endParaRPr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B20C4023-3E56-83C9-A873-F33DA6581D15}"/>
                </a:ext>
              </a:extLst>
            </p:cNvPr>
            <p:cNvCxnSpPr>
              <a:cxnSpLocks/>
              <a:stCxn id="6" idx="3"/>
              <a:endCxn id="13" idx="0"/>
            </p:cNvCxnSpPr>
            <p:nvPr/>
          </p:nvCxnSpPr>
          <p:spPr>
            <a:xfrm flipH="1">
              <a:off x="2147359" y="3582025"/>
              <a:ext cx="2098982" cy="247838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84B1EC8A-6C9B-D235-CEE1-AC0FAFCF1B0C}"/>
                </a:ext>
              </a:extLst>
            </p:cNvPr>
            <p:cNvCxnSpPr>
              <a:cxnSpLocks/>
              <a:stCxn id="6" idx="5"/>
              <a:endCxn id="18" idx="0"/>
            </p:cNvCxnSpPr>
            <p:nvPr/>
          </p:nvCxnSpPr>
          <p:spPr>
            <a:xfrm>
              <a:off x="4933699" y="3582025"/>
              <a:ext cx="2426436" cy="344303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1FEC342-B480-81D7-0D8C-3138225ACD21}"/>
                </a:ext>
              </a:extLst>
            </p:cNvPr>
            <p:cNvSpPr/>
            <p:nvPr/>
          </p:nvSpPr>
          <p:spPr>
            <a:xfrm>
              <a:off x="1661323" y="3829863"/>
              <a:ext cx="972072" cy="101834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Consolas" panose="020B0609020204030204" pitchFamily="49" charset="0"/>
                </a:rPr>
                <a:t>2</a:t>
              </a:r>
              <a:endParaRPr lang="ko-KR" altLang="en-US">
                <a:latin typeface="Consolas" panose="020B0609020204030204" pitchFamily="49" charset="0"/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9B92C901-C956-8D87-7172-494298B691D6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flipH="1">
              <a:off x="1183154" y="4691220"/>
              <a:ext cx="620526" cy="698059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627AB3D3-5C7C-B4B4-EA5F-8D0F024B94C2}"/>
                </a:ext>
              </a:extLst>
            </p:cNvPr>
            <p:cNvCxnSpPr>
              <a:cxnSpLocks/>
              <a:stCxn id="13" idx="5"/>
              <a:endCxn id="17" idx="0"/>
            </p:cNvCxnSpPr>
            <p:nvPr/>
          </p:nvCxnSpPr>
          <p:spPr>
            <a:xfrm>
              <a:off x="2491038" y="4699076"/>
              <a:ext cx="511569" cy="705103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5C9F5499-4E22-554A-4E15-C9982646F216}"/>
                </a:ext>
              </a:extLst>
            </p:cNvPr>
            <p:cNvSpPr/>
            <p:nvPr/>
          </p:nvSpPr>
          <p:spPr>
            <a:xfrm>
              <a:off x="697118" y="5389279"/>
              <a:ext cx="972072" cy="101834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Consolas" panose="020B0609020204030204" pitchFamily="49" charset="0"/>
                </a:rPr>
                <a:t>5</a:t>
              </a:r>
              <a:endParaRPr lang="ko-KR" altLang="en-US">
                <a:latin typeface="Consolas" panose="020B0609020204030204" pitchFamily="49" charset="0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D65EC1DA-1166-A163-6619-D6213159586B}"/>
                </a:ext>
              </a:extLst>
            </p:cNvPr>
            <p:cNvSpPr/>
            <p:nvPr/>
          </p:nvSpPr>
          <p:spPr>
            <a:xfrm>
              <a:off x="2516571" y="5404179"/>
              <a:ext cx="972072" cy="101834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ko-KR" sz="2800" b="0" i="0">
                  <a:solidFill>
                    <a:schemeClr val="bg1"/>
                  </a:solidFill>
                  <a:effectLst/>
                  <a:ea typeface="Apple SD Gothic Neo"/>
                </a:rPr>
                <a:t>∅</a:t>
              </a: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9E623A01-3FC5-B177-4730-9A5394303F84}"/>
                </a:ext>
              </a:extLst>
            </p:cNvPr>
            <p:cNvSpPr/>
            <p:nvPr/>
          </p:nvSpPr>
          <p:spPr>
            <a:xfrm>
              <a:off x="6874099" y="3926328"/>
              <a:ext cx="972072" cy="101834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Consolas" panose="020B0609020204030204" pitchFamily="49" charset="0"/>
                </a:rPr>
                <a:t>2</a:t>
              </a:r>
              <a:endParaRPr lang="ko-KR" altLang="en-US">
                <a:latin typeface="Consolas" panose="020B0609020204030204" pitchFamily="49" charset="0"/>
              </a:endParaRP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AE57E449-734B-4E65-6549-C8DCA1B9823E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 flipH="1">
              <a:off x="6395930" y="4787685"/>
              <a:ext cx="620526" cy="698059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992D03D6-C16E-7C00-9DA4-44F5C023D242}"/>
                </a:ext>
              </a:extLst>
            </p:cNvPr>
            <p:cNvCxnSpPr>
              <a:cxnSpLocks/>
              <a:stCxn id="18" idx="5"/>
              <a:endCxn id="22" idx="0"/>
            </p:cNvCxnSpPr>
            <p:nvPr/>
          </p:nvCxnSpPr>
          <p:spPr>
            <a:xfrm>
              <a:off x="7703814" y="4795541"/>
              <a:ext cx="511569" cy="705103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EFB9E95F-F3BA-A0F9-E19D-74FEF8302DDC}"/>
                </a:ext>
              </a:extLst>
            </p:cNvPr>
            <p:cNvSpPr/>
            <p:nvPr/>
          </p:nvSpPr>
          <p:spPr>
            <a:xfrm>
              <a:off x="5909894" y="5485744"/>
              <a:ext cx="972072" cy="101834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ko-KR" sz="2800" b="0" i="0">
                  <a:solidFill>
                    <a:schemeClr val="bg1"/>
                  </a:solidFill>
                  <a:effectLst/>
                  <a:ea typeface="Apple SD Gothic Neo"/>
                </a:rPr>
                <a:t>∅</a:t>
              </a: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5AF68189-F045-954F-8A33-B2A3681C5C68}"/>
                </a:ext>
              </a:extLst>
            </p:cNvPr>
            <p:cNvSpPr/>
            <p:nvPr/>
          </p:nvSpPr>
          <p:spPr>
            <a:xfrm>
              <a:off x="7729347" y="5500644"/>
              <a:ext cx="972072" cy="101834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Consolas" panose="020B0609020204030204" pitchFamily="49" charset="0"/>
                </a:rPr>
                <a:t>5</a:t>
              </a:r>
              <a:endParaRPr lang="ko-KR" altLang="en-US"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050C755-0357-E974-1922-5EFDBCBC7DB9}"/>
              </a:ext>
            </a:extLst>
          </p:cNvPr>
          <p:cNvGrpSpPr/>
          <p:nvPr/>
        </p:nvGrpSpPr>
        <p:grpSpPr>
          <a:xfrm>
            <a:off x="238578" y="4500240"/>
            <a:ext cx="3412023" cy="2229170"/>
            <a:chOff x="697118" y="2712812"/>
            <a:chExt cx="7585512" cy="3694813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A4D4C693-93F0-2D61-F41B-A8211D404181}"/>
                </a:ext>
              </a:extLst>
            </p:cNvPr>
            <p:cNvSpPr/>
            <p:nvPr/>
          </p:nvSpPr>
          <p:spPr>
            <a:xfrm>
              <a:off x="4103984" y="2712812"/>
              <a:ext cx="972072" cy="101834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Consolas" panose="020B0609020204030204" pitchFamily="49" charset="0"/>
                </a:rPr>
                <a:t>5</a:t>
              </a:r>
              <a:endParaRPr lang="ko-KR" altLang="en-US">
                <a:latin typeface="Consolas" panose="020B0609020204030204" pitchFamily="49" charset="0"/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EA8BC6BE-1B7B-5F6B-1A1C-3D52CCE9F5E6}"/>
                </a:ext>
              </a:extLst>
            </p:cNvPr>
            <p:cNvCxnSpPr>
              <a:cxnSpLocks/>
              <a:stCxn id="24" idx="3"/>
              <a:endCxn id="27" idx="0"/>
            </p:cNvCxnSpPr>
            <p:nvPr/>
          </p:nvCxnSpPr>
          <p:spPr>
            <a:xfrm flipH="1">
              <a:off x="2147359" y="3582025"/>
              <a:ext cx="2098982" cy="247838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3D901068-13CF-4582-9C30-D0025E7F2DCA}"/>
                </a:ext>
              </a:extLst>
            </p:cNvPr>
            <p:cNvCxnSpPr>
              <a:cxnSpLocks/>
              <a:stCxn id="24" idx="5"/>
              <a:endCxn id="32" idx="0"/>
            </p:cNvCxnSpPr>
            <p:nvPr/>
          </p:nvCxnSpPr>
          <p:spPr>
            <a:xfrm>
              <a:off x="4933699" y="3582025"/>
              <a:ext cx="2426436" cy="344303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ED90BA21-E871-C67F-E129-5B18232528AD}"/>
                </a:ext>
              </a:extLst>
            </p:cNvPr>
            <p:cNvSpPr/>
            <p:nvPr/>
          </p:nvSpPr>
          <p:spPr>
            <a:xfrm>
              <a:off x="1661323" y="3829863"/>
              <a:ext cx="972072" cy="101834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Consolas" panose="020B0609020204030204" pitchFamily="49" charset="0"/>
                </a:rPr>
                <a:t>2</a:t>
              </a:r>
              <a:endParaRPr lang="ko-KR" altLang="en-US">
                <a:latin typeface="Consolas" panose="020B0609020204030204" pitchFamily="49" charset="0"/>
              </a:endParaRP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4D36CD21-6094-5440-3815-911D1C61868C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 flipH="1">
              <a:off x="1183154" y="4691220"/>
              <a:ext cx="620526" cy="698059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19C9790B-69BB-DA0F-1CC0-54EAED5899B5}"/>
                </a:ext>
              </a:extLst>
            </p:cNvPr>
            <p:cNvSpPr/>
            <p:nvPr/>
          </p:nvSpPr>
          <p:spPr>
            <a:xfrm>
              <a:off x="697118" y="5389279"/>
              <a:ext cx="972072" cy="101834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Consolas" panose="020B0609020204030204" pitchFamily="49" charset="0"/>
                </a:rPr>
                <a:t>5</a:t>
              </a:r>
              <a:endParaRPr lang="ko-KR" altLang="en-US">
                <a:latin typeface="Consolas" panose="020B0609020204030204" pitchFamily="49" charset="0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CC998EB3-6A88-6797-88EE-DF31AD1D1EF7}"/>
                </a:ext>
              </a:extLst>
            </p:cNvPr>
            <p:cNvSpPr/>
            <p:nvPr/>
          </p:nvSpPr>
          <p:spPr>
            <a:xfrm>
              <a:off x="6874099" y="3926328"/>
              <a:ext cx="972072" cy="101834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Consolas" panose="020B0609020204030204" pitchFamily="49" charset="0"/>
                </a:rPr>
                <a:t>2</a:t>
              </a:r>
              <a:endParaRPr lang="ko-KR" altLang="en-US">
                <a:latin typeface="Consolas" panose="020B0609020204030204" pitchFamily="49" charset="0"/>
              </a:endParaRP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74F9CF3-9AFA-2202-B2FA-494B801B62C7}"/>
                </a:ext>
              </a:extLst>
            </p:cNvPr>
            <p:cNvCxnSpPr>
              <a:cxnSpLocks/>
              <a:stCxn id="32" idx="5"/>
              <a:endCxn id="37" idx="0"/>
            </p:cNvCxnSpPr>
            <p:nvPr/>
          </p:nvCxnSpPr>
          <p:spPr>
            <a:xfrm>
              <a:off x="7703816" y="4795541"/>
              <a:ext cx="578814" cy="679189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타원 36">
            <a:extLst>
              <a:ext uri="{FF2B5EF4-FFF2-40B4-BE49-F238E27FC236}">
                <a16:creationId xmlns:a16="http://schemas.microsoft.com/office/drawing/2014/main" id="{ED56123C-B5DD-1793-F80F-AA94A65983BD}"/>
              </a:ext>
            </a:extLst>
          </p:cNvPr>
          <p:cNvSpPr/>
          <p:nvPr/>
        </p:nvSpPr>
        <p:spPr>
          <a:xfrm>
            <a:off x="3431978" y="6166572"/>
            <a:ext cx="437246" cy="61439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Consolas" panose="020B0609020204030204" pitchFamily="49" charset="0"/>
              </a:rPr>
              <a:t>5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52247E6E-D40A-D570-2A07-65F161398BC2}"/>
              </a:ext>
            </a:extLst>
          </p:cNvPr>
          <p:cNvSpPr/>
          <p:nvPr/>
        </p:nvSpPr>
        <p:spPr>
          <a:xfrm>
            <a:off x="4211960" y="5280977"/>
            <a:ext cx="650227" cy="82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왼쪽 중괄호 39">
            <a:extLst>
              <a:ext uri="{FF2B5EF4-FFF2-40B4-BE49-F238E27FC236}">
                <a16:creationId xmlns:a16="http://schemas.microsoft.com/office/drawing/2014/main" id="{4EB9B94F-15EC-6993-BC27-213C10199594}"/>
              </a:ext>
            </a:extLst>
          </p:cNvPr>
          <p:cNvSpPr/>
          <p:nvPr/>
        </p:nvSpPr>
        <p:spPr>
          <a:xfrm>
            <a:off x="4862187" y="6106744"/>
            <a:ext cx="163720" cy="61439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왼쪽 중괄호 40">
            <a:extLst>
              <a:ext uri="{FF2B5EF4-FFF2-40B4-BE49-F238E27FC236}">
                <a16:creationId xmlns:a16="http://schemas.microsoft.com/office/drawing/2014/main" id="{536FB2DE-057A-66FC-6646-AD244A808DBA}"/>
              </a:ext>
            </a:extLst>
          </p:cNvPr>
          <p:cNvSpPr/>
          <p:nvPr/>
        </p:nvSpPr>
        <p:spPr>
          <a:xfrm rot="10800000">
            <a:off x="8722665" y="6201330"/>
            <a:ext cx="197516" cy="61439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왼쪽 중괄호 41">
            <a:extLst>
              <a:ext uri="{FF2B5EF4-FFF2-40B4-BE49-F238E27FC236}">
                <a16:creationId xmlns:a16="http://schemas.microsoft.com/office/drawing/2014/main" id="{2865A4CE-2177-B546-2C36-0E6D5717B4E2}"/>
              </a:ext>
            </a:extLst>
          </p:cNvPr>
          <p:cNvSpPr/>
          <p:nvPr/>
        </p:nvSpPr>
        <p:spPr>
          <a:xfrm>
            <a:off x="5279921" y="5159061"/>
            <a:ext cx="163720" cy="61439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왼쪽 중괄호 42">
            <a:extLst>
              <a:ext uri="{FF2B5EF4-FFF2-40B4-BE49-F238E27FC236}">
                <a16:creationId xmlns:a16="http://schemas.microsoft.com/office/drawing/2014/main" id="{27A61D29-C84B-DEFF-941B-4C21D80D81CD}"/>
              </a:ext>
            </a:extLst>
          </p:cNvPr>
          <p:cNvSpPr/>
          <p:nvPr/>
        </p:nvSpPr>
        <p:spPr>
          <a:xfrm rot="10800000">
            <a:off x="8395693" y="5232383"/>
            <a:ext cx="197516" cy="61439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왼쪽 중괄호 43">
            <a:extLst>
              <a:ext uri="{FF2B5EF4-FFF2-40B4-BE49-F238E27FC236}">
                <a16:creationId xmlns:a16="http://schemas.microsoft.com/office/drawing/2014/main" id="{A5A655F3-9034-F57F-3E88-3B46E824BC45}"/>
              </a:ext>
            </a:extLst>
          </p:cNvPr>
          <p:cNvSpPr/>
          <p:nvPr/>
        </p:nvSpPr>
        <p:spPr>
          <a:xfrm rot="10800000">
            <a:off x="7114841" y="4455252"/>
            <a:ext cx="197516" cy="61439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왼쪽 중괄호 44">
            <a:extLst>
              <a:ext uri="{FF2B5EF4-FFF2-40B4-BE49-F238E27FC236}">
                <a16:creationId xmlns:a16="http://schemas.microsoft.com/office/drawing/2014/main" id="{BDE45817-5CD8-453C-22AB-3DA2F28C794E}"/>
              </a:ext>
            </a:extLst>
          </p:cNvPr>
          <p:cNvSpPr/>
          <p:nvPr/>
        </p:nvSpPr>
        <p:spPr>
          <a:xfrm>
            <a:off x="6312010" y="4449245"/>
            <a:ext cx="197516" cy="61439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499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Code</a:t>
            </a:r>
            <a:endParaRPr lang="ko-KR" altLang="en-US" b="1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8F8ED941-0CAA-3658-5E4F-7D0810E62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783590"/>
            <a:ext cx="4893848" cy="3213714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D3D2F203-4D84-15C8-37FE-55337EE8B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3723701"/>
            <a:ext cx="4433454" cy="451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120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문제점 </a:t>
            </a:r>
            <a:r>
              <a:rPr lang="en-US" altLang="ko-KR" b="1"/>
              <a:t>– </a:t>
            </a:r>
            <a:r>
              <a:rPr lang="ko-KR" altLang="en-US" b="1"/>
              <a:t>시간 초과</a:t>
            </a:r>
            <a:endParaRPr lang="ko-KR" altLang="en-US" b="1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531C97-3618-C371-2583-AA998D282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701" y="1944295"/>
            <a:ext cx="8229600" cy="5464681"/>
          </a:xfrm>
        </p:spPr>
        <p:txBody>
          <a:bodyPr/>
          <a:lstStyle/>
          <a:p>
            <a:r>
              <a:rPr lang="ko-KR" altLang="en-US"/>
              <a:t>시간 초과</a:t>
            </a:r>
            <a:r>
              <a:rPr lang="en-US" altLang="ko-KR"/>
              <a:t>!</a:t>
            </a:r>
          </a:p>
          <a:p>
            <a:r>
              <a:rPr lang="ko-KR" altLang="en-US"/>
              <a:t>왜</a:t>
            </a:r>
            <a:r>
              <a:rPr lang="en-US" altLang="ko-KR"/>
              <a:t> </a:t>
            </a:r>
            <a:r>
              <a:rPr lang="ko-KR" altLang="en-US"/>
              <a:t>시간 초과가 일어날까</a:t>
            </a:r>
            <a:r>
              <a:rPr lang="en-US" altLang="ko-KR"/>
              <a:t>?</a:t>
            </a:r>
          </a:p>
          <a:p>
            <a:pPr lvl="1"/>
            <a:r>
              <a:rPr lang="en-US" altLang="ko-KR"/>
              <a:t>EX ) Skewed binary tree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8719DEA-9B29-627A-745B-71FAACCBEB45}"/>
              </a:ext>
            </a:extLst>
          </p:cNvPr>
          <p:cNvSpPr/>
          <p:nvPr/>
        </p:nvSpPr>
        <p:spPr>
          <a:xfrm>
            <a:off x="4353377" y="3517040"/>
            <a:ext cx="437246" cy="61439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Consolas" panose="020B0609020204030204" pitchFamily="49" charset="0"/>
              </a:rPr>
              <a:t>5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D840FCE-EC48-FE1B-8AD8-6BB946C1E2A3}"/>
              </a:ext>
            </a:extLst>
          </p:cNvPr>
          <p:cNvCxnSpPr>
            <a:cxnSpLocks/>
            <a:stCxn id="4" idx="2"/>
            <a:endCxn id="33" idx="0"/>
          </p:cNvCxnSpPr>
          <p:nvPr/>
        </p:nvCxnSpPr>
        <p:spPr>
          <a:xfrm flipH="1">
            <a:off x="4067944" y="3824236"/>
            <a:ext cx="285433" cy="486213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F651C3FF-A218-D768-4BA2-2CBE96D51B8F}"/>
              </a:ext>
            </a:extLst>
          </p:cNvPr>
          <p:cNvSpPr/>
          <p:nvPr/>
        </p:nvSpPr>
        <p:spPr>
          <a:xfrm>
            <a:off x="3849321" y="4310449"/>
            <a:ext cx="437246" cy="61439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Consolas" panose="020B0609020204030204" pitchFamily="49" charset="0"/>
              </a:rPr>
              <a:t>5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F859192-52F8-87D1-BFF7-74314B232F65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3568308" y="4734108"/>
            <a:ext cx="285433" cy="486213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94186662-C8E1-EE5E-EE50-0FE4983A9E65}"/>
              </a:ext>
            </a:extLst>
          </p:cNvPr>
          <p:cNvSpPr/>
          <p:nvPr/>
        </p:nvSpPr>
        <p:spPr>
          <a:xfrm>
            <a:off x="3349685" y="5220321"/>
            <a:ext cx="437246" cy="61439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Consolas" panose="020B0609020204030204" pitchFamily="49" charset="0"/>
              </a:rPr>
              <a:t>5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FF5AA76-1EED-DC61-2016-37D212DE13E3}"/>
              </a:ext>
            </a:extLst>
          </p:cNvPr>
          <p:cNvCxnSpPr>
            <a:cxnSpLocks/>
            <a:endCxn id="48" idx="0"/>
          </p:cNvCxnSpPr>
          <p:nvPr/>
        </p:nvCxnSpPr>
        <p:spPr>
          <a:xfrm flipH="1">
            <a:off x="3090791" y="5711174"/>
            <a:ext cx="285433" cy="486213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FE2601F7-AF5E-8AF5-523A-8026DE752544}"/>
              </a:ext>
            </a:extLst>
          </p:cNvPr>
          <p:cNvSpPr/>
          <p:nvPr/>
        </p:nvSpPr>
        <p:spPr>
          <a:xfrm>
            <a:off x="2872168" y="6197387"/>
            <a:ext cx="437246" cy="61439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Consolas" panose="020B0609020204030204" pitchFamily="49" charset="0"/>
              </a:rPr>
              <a:t>5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CBA88D4-FF58-C112-6059-80D960EBD154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2270343" y="7327818"/>
            <a:ext cx="218623" cy="313786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772B17A0-5A3E-D987-38DC-5E531B1E3120}"/>
              </a:ext>
            </a:extLst>
          </p:cNvPr>
          <p:cNvSpPr/>
          <p:nvPr/>
        </p:nvSpPr>
        <p:spPr>
          <a:xfrm>
            <a:off x="2051720" y="7641604"/>
            <a:ext cx="437246" cy="61439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Consolas" panose="020B0609020204030204" pitchFamily="49" charset="0"/>
              </a:rPr>
              <a:t>5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CE8A956-C6C4-5CCF-A178-97589BE6084A}"/>
              </a:ext>
            </a:extLst>
          </p:cNvPr>
          <p:cNvSpPr/>
          <p:nvPr/>
        </p:nvSpPr>
        <p:spPr>
          <a:xfrm>
            <a:off x="2488966" y="7102161"/>
            <a:ext cx="1466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95DEC246-D084-67E9-009C-F93F75921A9D}"/>
              </a:ext>
            </a:extLst>
          </p:cNvPr>
          <p:cNvSpPr/>
          <p:nvPr/>
        </p:nvSpPr>
        <p:spPr>
          <a:xfrm>
            <a:off x="2627784" y="6876504"/>
            <a:ext cx="1466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69F15BC-30D1-CC6D-B9B9-13685750FF91}"/>
              </a:ext>
            </a:extLst>
          </p:cNvPr>
          <p:cNvCxnSpPr>
            <a:cxnSpLocks/>
            <a:endCxn id="52" idx="7"/>
          </p:cNvCxnSpPr>
          <p:nvPr/>
        </p:nvCxnSpPr>
        <p:spPr>
          <a:xfrm flipH="1">
            <a:off x="2752929" y="6623232"/>
            <a:ext cx="164186" cy="274363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왼쪽 중괄호 56">
            <a:extLst>
              <a:ext uri="{FF2B5EF4-FFF2-40B4-BE49-F238E27FC236}">
                <a16:creationId xmlns:a16="http://schemas.microsoft.com/office/drawing/2014/main" id="{DBA3B4A4-F6DE-E4C5-3B91-4DDDF216323B}"/>
              </a:ext>
            </a:extLst>
          </p:cNvPr>
          <p:cNvSpPr/>
          <p:nvPr/>
        </p:nvSpPr>
        <p:spPr>
          <a:xfrm>
            <a:off x="1509639" y="3362245"/>
            <a:ext cx="406811" cy="46576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C472019-18BB-CE32-8EDB-C47DB75B31F6}"/>
              </a:ext>
            </a:extLst>
          </p:cNvPr>
          <p:cNvSpPr txBox="1"/>
          <p:nvPr/>
        </p:nvSpPr>
        <p:spPr>
          <a:xfrm>
            <a:off x="721672" y="5076304"/>
            <a:ext cx="97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N = 20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479738A-BC65-A2FC-E2D8-3F3DC5D738BF}"/>
                  </a:ext>
                </a:extLst>
              </p:cNvPr>
              <p:cNvSpPr txBox="1"/>
              <p:nvPr/>
            </p:nvSpPr>
            <p:spPr>
              <a:xfrm>
                <a:off x="5331349" y="4357685"/>
                <a:ext cx="3168352" cy="1794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FBT </a:t>
                </a:r>
                <a:r>
                  <a:rPr lang="ko-KR" altLang="en-US"/>
                  <a:t>노드 개수 </a:t>
                </a:r>
                <a:r>
                  <a:rPr lang="en-US" altLang="ko-KR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endParaRPr lang="en-US" altLang="ko-KR" b="0"/>
              </a:p>
              <a:p>
                <a:endParaRPr lang="en-US" altLang="ko-KR"/>
              </a:p>
              <a:p>
                <a:r>
                  <a:rPr lang="en-US" altLang="ko-KR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=20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,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−1</m:t>
                    </m:r>
                    <m:r>
                      <m:rPr>
                        <m:nor/>
                      </m:rPr>
                      <a:rPr lang="ko-KR" altLang="en-US"/>
                      <m:t> 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10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altLang="ko-KR" b="0"/>
              </a:p>
              <a:p>
                <a:br>
                  <a:rPr lang="en-US" altLang="ko-KR"/>
                </a:br>
                <a:r>
                  <a:rPr lang="en-US" altLang="ko-KR"/>
                  <a:t>Time Limit Exceeded!</a:t>
                </a:r>
                <a:endParaRPr lang="en-US" altLang="ko-KR" b="0"/>
              </a:p>
              <a:p>
                <a:endParaRPr lang="en-US" altLang="ko-KR" b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479738A-BC65-A2FC-E2D8-3F3DC5D73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349" y="4357685"/>
                <a:ext cx="3168352" cy="1794017"/>
              </a:xfrm>
              <a:prstGeom prst="rect">
                <a:avLst/>
              </a:prstGeom>
              <a:blipFill>
                <a:blip r:embed="rId2"/>
                <a:stretch>
                  <a:fillRect l="-1734" t="-20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5671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Iteration #2</a:t>
            </a:r>
            <a:endParaRPr lang="ko-KR" altLang="en-US" b="1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DBF18A7-0C75-EC0A-1D05-D39ACF156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95984"/>
            <a:ext cx="8229600" cy="546468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/>
              <a:t>핵심 </a:t>
            </a:r>
            <a:r>
              <a:rPr lang="en-US" altLang="ko-KR"/>
              <a:t>Idea:</a:t>
            </a:r>
          </a:p>
          <a:p>
            <a:pPr lvl="1">
              <a:lnSpc>
                <a:spcPct val="150000"/>
              </a:lnSpc>
            </a:pPr>
            <a:r>
              <a:rPr lang="en-US" altLang="ko-KR"/>
              <a:t>Binary Tree =&gt; FBT </a:t>
            </a:r>
            <a:r>
              <a:rPr lang="ko-KR" altLang="en-US"/>
              <a:t>처럼</a:t>
            </a:r>
            <a:r>
              <a:rPr lang="en-US" altLang="ko-KR"/>
              <a:t>, </a:t>
            </a:r>
            <a:r>
              <a:rPr lang="ko-KR" altLang="en-US"/>
              <a:t>그러나 </a:t>
            </a:r>
            <a:r>
              <a:rPr lang="en-US" altLang="ko-KR"/>
              <a:t>Null</a:t>
            </a:r>
            <a:r>
              <a:rPr lang="ko-KR" altLang="en-US"/>
              <a:t>이 아닌 </a:t>
            </a:r>
            <a:r>
              <a:rPr lang="en-US" altLang="ko-KR"/>
              <a:t>Node</a:t>
            </a:r>
            <a:r>
              <a:rPr lang="ko-KR" altLang="en-US"/>
              <a:t>들만</a:t>
            </a:r>
            <a:r>
              <a:rPr lang="en-US" altLang="ko-KR"/>
              <a:t>!</a:t>
            </a:r>
          </a:p>
          <a:p>
            <a:pPr lvl="2">
              <a:lnSpc>
                <a:spcPct val="150000"/>
              </a:lnSpc>
            </a:pPr>
            <a:r>
              <a:rPr lang="ko-KR" altLang="en-US"/>
              <a:t>필요한 </a:t>
            </a:r>
            <a:r>
              <a:rPr lang="en-US" altLang="ko-KR"/>
              <a:t>Node</a:t>
            </a:r>
            <a:r>
              <a:rPr lang="ko-KR" altLang="en-US"/>
              <a:t>들만 보되</a:t>
            </a:r>
            <a:r>
              <a:rPr lang="en-US" altLang="ko-KR"/>
              <a:t>, FBT</a:t>
            </a:r>
            <a:r>
              <a:rPr lang="ko-KR" altLang="en-US"/>
              <a:t>기준 몇 번째 노드인지를 계산</a:t>
            </a:r>
            <a:endParaRPr lang="en-US" altLang="ko-KR"/>
          </a:p>
          <a:p>
            <a:pPr lvl="2">
              <a:lnSpc>
                <a:spcPct val="150000"/>
              </a:lnSpc>
            </a:pPr>
            <a:r>
              <a:rPr lang="ko-KR" altLang="en-US"/>
              <a:t>몇 번째 노드인지 계산하는 방법은</a:t>
            </a:r>
            <a:r>
              <a:rPr lang="en-US" altLang="ko-KR"/>
              <a:t>, Heap index</a:t>
            </a:r>
            <a:r>
              <a:rPr lang="ko-KR" altLang="en-US"/>
              <a:t>계산할때와 같음</a:t>
            </a:r>
            <a:endParaRPr lang="en-US" altLang="ko-KR"/>
          </a:p>
          <a:p>
            <a:pPr lvl="2">
              <a:lnSpc>
                <a:spcPct val="150000"/>
              </a:lnSpc>
            </a:pPr>
            <a:r>
              <a:rPr lang="en-US" altLang="ko-KR"/>
              <a:t>1.</a:t>
            </a:r>
            <a:r>
              <a:rPr lang="ko-KR" altLang="en-US"/>
              <a:t>값 일치</a:t>
            </a:r>
            <a:r>
              <a:rPr lang="en-US" altLang="ko-KR"/>
              <a:t> 2. </a:t>
            </a:r>
            <a:r>
              <a:rPr lang="ko-KR" altLang="en-US"/>
              <a:t>몇 번째 노드인가</a:t>
            </a:r>
            <a:r>
              <a:rPr lang="en-US" altLang="ko-KR"/>
              <a:t>? -&gt; </a:t>
            </a:r>
            <a:r>
              <a:rPr lang="ko-KR" altLang="en-US"/>
              <a:t>대칭성을 사용해서 판단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CD0B49E-405F-85D5-A786-26A0B5D24EC8}"/>
              </a:ext>
            </a:extLst>
          </p:cNvPr>
          <p:cNvGrpSpPr/>
          <p:nvPr/>
        </p:nvGrpSpPr>
        <p:grpSpPr>
          <a:xfrm>
            <a:off x="988828" y="4865026"/>
            <a:ext cx="7164907" cy="3083774"/>
            <a:chOff x="988828" y="4865026"/>
            <a:chExt cx="7164907" cy="3083774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F15F8183-4C2B-86D3-7F77-CD1A633E6DD2}"/>
                </a:ext>
              </a:extLst>
            </p:cNvPr>
            <p:cNvGrpSpPr/>
            <p:nvPr/>
          </p:nvGrpSpPr>
          <p:grpSpPr>
            <a:xfrm>
              <a:off x="988828" y="4865026"/>
              <a:ext cx="6727444" cy="3083774"/>
              <a:chOff x="697118" y="2712812"/>
              <a:chExt cx="7474411" cy="3694813"/>
            </a:xfrm>
          </p:grpSpPr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2BC41E92-D56F-B505-04BC-1E776E47BA00}"/>
                  </a:ext>
                </a:extLst>
              </p:cNvPr>
              <p:cNvSpPr/>
              <p:nvPr/>
            </p:nvSpPr>
            <p:spPr>
              <a:xfrm>
                <a:off x="4103984" y="2712812"/>
                <a:ext cx="972072" cy="1018346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latin typeface="Consolas" panose="020B0609020204030204" pitchFamily="49" charset="0"/>
                  </a:rPr>
                  <a:t>5,1 </a:t>
                </a:r>
                <a:endParaRPr lang="ko-KR" altLang="en-US">
                  <a:latin typeface="Consolas" panose="020B0609020204030204" pitchFamily="49" charset="0"/>
                </a:endParaRPr>
              </a:p>
            </p:txBody>
          </p: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B14896DB-ACAC-732D-0F61-803C11738171}"/>
                  </a:ext>
                </a:extLst>
              </p:cNvPr>
              <p:cNvCxnSpPr>
                <a:cxnSpLocks/>
                <a:stCxn id="15" idx="3"/>
                <a:endCxn id="18" idx="0"/>
              </p:cNvCxnSpPr>
              <p:nvPr/>
            </p:nvCxnSpPr>
            <p:spPr>
              <a:xfrm flipH="1">
                <a:off x="2147359" y="3582025"/>
                <a:ext cx="2098982" cy="247838"/>
              </a:xfrm>
              <a:prstGeom prst="straightConnector1">
                <a:avLst/>
              </a:prstGeom>
              <a:ln w="539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17631E12-3713-E7AE-81EA-7C35BB3AA6EC}"/>
                  </a:ext>
                </a:extLst>
              </p:cNvPr>
              <p:cNvCxnSpPr>
                <a:cxnSpLocks/>
                <a:stCxn id="15" idx="5"/>
                <a:endCxn id="21" idx="0"/>
              </p:cNvCxnSpPr>
              <p:nvPr/>
            </p:nvCxnSpPr>
            <p:spPr>
              <a:xfrm>
                <a:off x="4933699" y="3582025"/>
                <a:ext cx="2426436" cy="344303"/>
              </a:xfrm>
              <a:prstGeom prst="straightConnector1">
                <a:avLst/>
              </a:prstGeom>
              <a:ln w="539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AEC2D9D4-6194-09A1-0524-F9D7A2C5F304}"/>
                  </a:ext>
                </a:extLst>
              </p:cNvPr>
              <p:cNvSpPr/>
              <p:nvPr/>
            </p:nvSpPr>
            <p:spPr>
              <a:xfrm>
                <a:off x="1661323" y="3829863"/>
                <a:ext cx="972072" cy="1018346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latin typeface="Consolas" panose="020B0609020204030204" pitchFamily="49" charset="0"/>
                  </a:rPr>
                  <a:t>2,2</a:t>
                </a:r>
                <a:endParaRPr lang="ko-KR" altLang="en-US">
                  <a:latin typeface="Consolas" panose="020B0609020204030204" pitchFamily="49" charset="0"/>
                </a:endParaRPr>
              </a:p>
            </p:txBody>
          </p: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4BC0DE1E-E303-D013-0D2B-43D18EB23E0D}"/>
                  </a:ext>
                </a:extLst>
              </p:cNvPr>
              <p:cNvCxnSpPr>
                <a:cxnSpLocks/>
                <a:endCxn id="20" idx="0"/>
              </p:cNvCxnSpPr>
              <p:nvPr/>
            </p:nvCxnSpPr>
            <p:spPr>
              <a:xfrm flipH="1">
                <a:off x="1183154" y="4691220"/>
                <a:ext cx="620526" cy="698059"/>
              </a:xfrm>
              <a:prstGeom prst="straightConnector1">
                <a:avLst/>
              </a:prstGeom>
              <a:ln w="539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FC39B25C-D1EF-E8A6-9811-2A790F6CE5DA}"/>
                  </a:ext>
                </a:extLst>
              </p:cNvPr>
              <p:cNvSpPr/>
              <p:nvPr/>
            </p:nvSpPr>
            <p:spPr>
              <a:xfrm>
                <a:off x="697118" y="5389279"/>
                <a:ext cx="972072" cy="1018346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latin typeface="Consolas" panose="020B0609020204030204" pitchFamily="49" charset="0"/>
                  </a:rPr>
                  <a:t>5,4</a:t>
                </a:r>
                <a:endParaRPr lang="ko-KR" altLang="en-US">
                  <a:latin typeface="Consolas" panose="020B0609020204030204" pitchFamily="49" charset="0"/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726CFECE-323B-3BEF-1E26-241CEB0B7474}"/>
                  </a:ext>
                </a:extLst>
              </p:cNvPr>
              <p:cNvSpPr/>
              <p:nvPr/>
            </p:nvSpPr>
            <p:spPr>
              <a:xfrm>
                <a:off x="6874099" y="3926328"/>
                <a:ext cx="972072" cy="1018346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latin typeface="Consolas" panose="020B0609020204030204" pitchFamily="49" charset="0"/>
                  </a:rPr>
                  <a:t>2,3</a:t>
                </a:r>
                <a:endParaRPr lang="ko-KR" altLang="en-US">
                  <a:latin typeface="Consolas" panose="020B0609020204030204" pitchFamily="49" charset="0"/>
                </a:endParaRPr>
              </a:p>
            </p:txBody>
          </p: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6DC7EAFB-737A-D006-42E5-B619C4D145D2}"/>
                  </a:ext>
                </a:extLst>
              </p:cNvPr>
              <p:cNvCxnSpPr>
                <a:cxnSpLocks/>
                <a:stCxn id="21" idx="5"/>
                <a:endCxn id="39" idx="0"/>
              </p:cNvCxnSpPr>
              <p:nvPr/>
            </p:nvCxnSpPr>
            <p:spPr>
              <a:xfrm>
                <a:off x="7703814" y="4795540"/>
                <a:ext cx="467715" cy="530723"/>
              </a:xfrm>
              <a:prstGeom prst="straightConnector1">
                <a:avLst/>
              </a:prstGeom>
              <a:ln w="539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C7844AB8-35DC-A210-D050-EAF563E2A43C}"/>
                </a:ext>
              </a:extLst>
            </p:cNvPr>
            <p:cNvSpPr/>
            <p:nvPr/>
          </p:nvSpPr>
          <p:spPr>
            <a:xfrm>
              <a:off x="7278809" y="7046271"/>
              <a:ext cx="874926" cy="849934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Consolas" panose="020B0609020204030204" pitchFamily="49" charset="0"/>
                </a:rPr>
                <a:t>5,7</a:t>
              </a:r>
              <a:endParaRPr lang="ko-KR" altLang="en-US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563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Level oreder traverse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18283150-77FC-8534-A162-39EE9F5BE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0836" y="6156424"/>
            <a:ext cx="8555816" cy="1386258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116B75C-C143-7482-76B7-8D2AE5981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48" y="2456518"/>
            <a:ext cx="8689304" cy="3367364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857085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FBT </a:t>
            </a:r>
            <a:r>
              <a:rPr lang="ko-KR" altLang="en-US" b="1"/>
              <a:t>일때 </a:t>
            </a:r>
            <a:r>
              <a:rPr lang="en-US" altLang="ko-KR" b="1"/>
              <a:t>index </a:t>
            </a:r>
            <a:r>
              <a:rPr lang="ko-KR" altLang="en-US" b="1"/>
              <a:t>값 계산</a:t>
            </a:r>
            <a:endParaRPr lang="ko-KR" altLang="en-US" b="1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400B8B5-C2C6-D6F3-29AF-562901F15577}"/>
              </a:ext>
            </a:extLst>
          </p:cNvPr>
          <p:cNvGrpSpPr/>
          <p:nvPr/>
        </p:nvGrpSpPr>
        <p:grpSpPr>
          <a:xfrm>
            <a:off x="107504" y="2806463"/>
            <a:ext cx="5017031" cy="3186116"/>
            <a:chOff x="988828" y="4841291"/>
            <a:chExt cx="5017031" cy="318611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D4F3985-9C06-968E-0F23-2F88E9C59300}"/>
                </a:ext>
              </a:extLst>
            </p:cNvPr>
            <p:cNvGrpSpPr/>
            <p:nvPr/>
          </p:nvGrpSpPr>
          <p:grpSpPr>
            <a:xfrm>
              <a:off x="988828" y="4841291"/>
              <a:ext cx="4579568" cy="3107509"/>
              <a:chOff x="697118" y="2684374"/>
              <a:chExt cx="5088050" cy="3723251"/>
            </a:xfrm>
          </p:grpSpPr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3ADC8D77-4F5F-68EF-7887-AA461BED949E}"/>
                  </a:ext>
                </a:extLst>
              </p:cNvPr>
              <p:cNvSpPr/>
              <p:nvPr/>
            </p:nvSpPr>
            <p:spPr>
              <a:xfrm>
                <a:off x="3097215" y="2684374"/>
                <a:ext cx="972071" cy="1018345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latin typeface="Consolas" panose="020B0609020204030204" pitchFamily="49" charset="0"/>
                  </a:rPr>
                  <a:t> 1</a:t>
                </a:r>
                <a:endParaRPr lang="ko-KR" altLang="en-US">
                  <a:latin typeface="Consolas" panose="020B0609020204030204" pitchFamily="49" charset="0"/>
                </a:endParaRPr>
              </a:p>
            </p:txBody>
          </p: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E07BF821-C05C-308D-BB7A-4E345F227BB7}"/>
                  </a:ext>
                </a:extLst>
              </p:cNvPr>
              <p:cNvCxnSpPr>
                <a:cxnSpLocks/>
                <a:stCxn id="27" idx="3"/>
                <a:endCxn id="30" idx="0"/>
              </p:cNvCxnSpPr>
              <p:nvPr/>
            </p:nvCxnSpPr>
            <p:spPr>
              <a:xfrm flipH="1">
                <a:off x="2147360" y="3553586"/>
                <a:ext cx="1092212" cy="276277"/>
              </a:xfrm>
              <a:prstGeom prst="straightConnector1">
                <a:avLst/>
              </a:prstGeom>
              <a:ln w="539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B9B1CA60-5A60-9B80-9C87-28A53E394168}"/>
                  </a:ext>
                </a:extLst>
              </p:cNvPr>
              <p:cNvCxnSpPr>
                <a:cxnSpLocks/>
                <a:stCxn id="27" idx="5"/>
                <a:endCxn id="33" idx="0"/>
              </p:cNvCxnSpPr>
              <p:nvPr/>
            </p:nvCxnSpPr>
            <p:spPr>
              <a:xfrm>
                <a:off x="3926930" y="3553586"/>
                <a:ext cx="1096379" cy="276277"/>
              </a:xfrm>
              <a:prstGeom prst="straightConnector1">
                <a:avLst/>
              </a:prstGeom>
              <a:ln w="539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E2A7BDB2-BC19-FDDC-FEFC-D411B712E51F}"/>
                  </a:ext>
                </a:extLst>
              </p:cNvPr>
              <p:cNvSpPr/>
              <p:nvPr/>
            </p:nvSpPr>
            <p:spPr>
              <a:xfrm>
                <a:off x="1661323" y="3829863"/>
                <a:ext cx="972072" cy="1018346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latin typeface="Consolas" panose="020B0609020204030204" pitchFamily="49" charset="0"/>
                  </a:rPr>
                  <a:t>2</a:t>
                </a:r>
                <a:endParaRPr lang="ko-KR" altLang="en-US">
                  <a:latin typeface="Consolas" panose="020B0609020204030204" pitchFamily="49" charset="0"/>
                </a:endParaRPr>
              </a:p>
            </p:txBody>
          </p:sp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6463A892-54C4-79DE-55E6-18A80A3831B0}"/>
                  </a:ext>
                </a:extLst>
              </p:cNvPr>
              <p:cNvCxnSpPr>
                <a:cxnSpLocks/>
                <a:endCxn id="32" idx="0"/>
              </p:cNvCxnSpPr>
              <p:nvPr/>
            </p:nvCxnSpPr>
            <p:spPr>
              <a:xfrm flipH="1">
                <a:off x="1183154" y="4691220"/>
                <a:ext cx="620526" cy="698059"/>
              </a:xfrm>
              <a:prstGeom prst="straightConnector1">
                <a:avLst/>
              </a:prstGeom>
              <a:ln w="539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B0C64383-E730-A578-F26F-8A03B0F72D2A}"/>
                  </a:ext>
                </a:extLst>
              </p:cNvPr>
              <p:cNvSpPr/>
              <p:nvPr/>
            </p:nvSpPr>
            <p:spPr>
              <a:xfrm>
                <a:off x="697118" y="5389279"/>
                <a:ext cx="972072" cy="1018346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latin typeface="Consolas" panose="020B0609020204030204" pitchFamily="49" charset="0"/>
                  </a:rPr>
                  <a:t>4</a:t>
                </a:r>
                <a:endParaRPr lang="ko-KR" altLang="en-US">
                  <a:latin typeface="Consolas" panose="020B0609020204030204" pitchFamily="49" charset="0"/>
                </a:endParaRPr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AEE4041E-8E2E-92A9-038A-4F61388589C4}"/>
                  </a:ext>
                </a:extLst>
              </p:cNvPr>
              <p:cNvSpPr/>
              <p:nvPr/>
            </p:nvSpPr>
            <p:spPr>
              <a:xfrm>
                <a:off x="4537274" y="3829863"/>
                <a:ext cx="972071" cy="1018346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latin typeface="Consolas" panose="020B0609020204030204" pitchFamily="49" charset="0"/>
                  </a:rPr>
                  <a:t>3</a:t>
                </a:r>
                <a:endParaRPr lang="ko-KR" altLang="en-US">
                  <a:latin typeface="Consolas" panose="020B0609020204030204" pitchFamily="49" charset="0"/>
                </a:endParaRPr>
              </a:p>
            </p:txBody>
          </p:sp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FB266CEC-E523-B287-B26C-3CB717DE0ABE}"/>
                  </a:ext>
                </a:extLst>
              </p:cNvPr>
              <p:cNvCxnSpPr>
                <a:cxnSpLocks/>
                <a:stCxn id="33" idx="5"/>
                <a:endCxn id="26" idx="0"/>
              </p:cNvCxnSpPr>
              <p:nvPr/>
            </p:nvCxnSpPr>
            <p:spPr>
              <a:xfrm>
                <a:off x="5366989" y="4699075"/>
                <a:ext cx="418179" cy="784388"/>
              </a:xfrm>
              <a:prstGeom prst="straightConnector1">
                <a:avLst/>
              </a:prstGeom>
              <a:ln w="539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345E8676-FD38-D244-4E2F-B79BD19D593F}"/>
                </a:ext>
              </a:extLst>
            </p:cNvPr>
            <p:cNvSpPr/>
            <p:nvPr/>
          </p:nvSpPr>
          <p:spPr>
            <a:xfrm>
              <a:off x="5130933" y="7177473"/>
              <a:ext cx="874926" cy="849934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Consolas" panose="020B0609020204030204" pitchFamily="49" charset="0"/>
                </a:rPr>
                <a:t>7</a:t>
              </a:r>
              <a:endParaRPr lang="ko-KR" altLang="en-US">
                <a:latin typeface="Consolas" panose="020B0609020204030204" pitchFamily="49" charset="0"/>
              </a:endParaRPr>
            </a:p>
          </p:txBody>
        </p:sp>
      </p:grpSp>
      <p:sp>
        <p:nvSpPr>
          <p:cNvPr id="35" name="타원 34">
            <a:extLst>
              <a:ext uri="{FF2B5EF4-FFF2-40B4-BE49-F238E27FC236}">
                <a16:creationId xmlns:a16="http://schemas.microsoft.com/office/drawing/2014/main" id="{7889382D-EF48-05EB-336E-BD5723690282}"/>
              </a:ext>
            </a:extLst>
          </p:cNvPr>
          <p:cNvSpPr/>
          <p:nvPr/>
        </p:nvSpPr>
        <p:spPr>
          <a:xfrm>
            <a:off x="1718264" y="5142645"/>
            <a:ext cx="874926" cy="84993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Consolas" panose="020B0609020204030204" pitchFamily="49" charset="0"/>
              </a:rPr>
              <a:t>5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168401B-CC25-95F5-DA62-C54370048D7E}"/>
              </a:ext>
            </a:extLst>
          </p:cNvPr>
          <p:cNvCxnSpPr>
            <a:cxnSpLocks/>
            <a:stCxn id="30" idx="5"/>
            <a:endCxn id="35" idx="0"/>
          </p:cNvCxnSpPr>
          <p:nvPr/>
        </p:nvCxnSpPr>
        <p:spPr>
          <a:xfrm>
            <a:off x="1722146" y="4487978"/>
            <a:ext cx="433581" cy="654667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625A390B-065F-CBE8-37B7-0E0E1F90A80C}"/>
              </a:ext>
            </a:extLst>
          </p:cNvPr>
          <p:cNvSpPr/>
          <p:nvPr/>
        </p:nvSpPr>
        <p:spPr>
          <a:xfrm>
            <a:off x="2998295" y="5130582"/>
            <a:ext cx="874926" cy="84993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Consolas" panose="020B0609020204030204" pitchFamily="49" charset="0"/>
              </a:rPr>
              <a:t>6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3629B54-8825-D032-902F-761CB06FB9EB}"/>
              </a:ext>
            </a:extLst>
          </p:cNvPr>
          <p:cNvCxnSpPr>
            <a:cxnSpLocks/>
            <a:stCxn id="33" idx="3"/>
            <a:endCxn id="40" idx="0"/>
          </p:cNvCxnSpPr>
          <p:nvPr/>
        </p:nvCxnSpPr>
        <p:spPr>
          <a:xfrm flipH="1">
            <a:off x="3435758" y="4487977"/>
            <a:ext cx="256260" cy="642605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4921A8F-C8D3-A471-128A-6B93CC0ADB97}"/>
                  </a:ext>
                </a:extLst>
              </p:cNvPr>
              <p:cNvSpPr txBox="1"/>
              <p:nvPr/>
            </p:nvSpPr>
            <p:spPr>
              <a:xfrm>
                <a:off x="4392717" y="3046764"/>
                <a:ext cx="52551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𝑑𝑒𝑝𝑡h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=0 → [ 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0+1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4921A8F-C8D3-A471-128A-6B93CC0AD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717" y="3046764"/>
                <a:ext cx="5255110" cy="369332"/>
              </a:xfrm>
              <a:prstGeom prst="rect">
                <a:avLst/>
              </a:prstGeom>
              <a:blipFill>
                <a:blip r:embed="rId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2AB5E03-458D-AF5E-FE10-45D9279EDC3E}"/>
                  </a:ext>
                </a:extLst>
              </p:cNvPr>
              <p:cNvSpPr txBox="1"/>
              <p:nvPr/>
            </p:nvSpPr>
            <p:spPr>
              <a:xfrm>
                <a:off x="4402487" y="4002815"/>
                <a:ext cx="52551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𝑑𝑒𝑝𝑡h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 → [ 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1+1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2AB5E03-458D-AF5E-FE10-45D9279ED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487" y="4002815"/>
                <a:ext cx="5255110" cy="369332"/>
              </a:xfrm>
              <a:prstGeom prst="rect">
                <a:avLst/>
              </a:prstGeom>
              <a:blipFill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92CE4EC-E19A-4673-AFDA-95DBA984A146}"/>
                  </a:ext>
                </a:extLst>
              </p:cNvPr>
              <p:cNvSpPr txBox="1"/>
              <p:nvPr/>
            </p:nvSpPr>
            <p:spPr>
              <a:xfrm>
                <a:off x="4392717" y="5304339"/>
                <a:ext cx="52551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𝑑𝑒𝑝𝑡h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=2 → [ 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2+1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92CE4EC-E19A-4673-AFDA-95DBA984A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717" y="5304339"/>
                <a:ext cx="5255110" cy="369332"/>
              </a:xfrm>
              <a:prstGeom prst="rect">
                <a:avLst/>
              </a:prstGeom>
              <a:blipFill>
                <a:blip r:embed="rId4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CDAFB7D-4F82-3A84-C8A2-E8975BFA7A57}"/>
                  </a:ext>
                </a:extLst>
              </p:cNvPr>
              <p:cNvSpPr txBox="1"/>
              <p:nvPr/>
            </p:nvSpPr>
            <p:spPr>
              <a:xfrm>
                <a:off x="1622054" y="6912708"/>
                <a:ext cx="5255110" cy="3745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𝑑𝑒𝑝𝑡h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→ [ 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CDAFB7D-4F82-3A84-C8A2-E8975BFA7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054" y="6912708"/>
                <a:ext cx="5255110" cy="374590"/>
              </a:xfrm>
              <a:prstGeom prst="rect">
                <a:avLst/>
              </a:prstGeom>
              <a:blipFill>
                <a:blip r:embed="rId5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FA50E75-D305-D03E-AAC1-5E4D53669440}"/>
                  </a:ext>
                </a:extLst>
              </p:cNvPr>
              <p:cNvSpPr txBox="1"/>
              <p:nvPr/>
            </p:nvSpPr>
            <p:spPr>
              <a:xfrm>
                <a:off x="1619818" y="7474916"/>
                <a:ext cx="5255110" cy="3745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𝑑𝑒𝑝𝑡h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→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맨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왼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쪽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 ,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맨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오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른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쪽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: 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−1</m:t>
                      </m:r>
                    </m:oMath>
                  </m:oMathPara>
                </a14:m>
                <a:endParaRPr lang="en-US" altLang="ko-KR" b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FA50E75-D305-D03E-AAC1-5E4D53669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818" y="7474916"/>
                <a:ext cx="5255110" cy="374590"/>
              </a:xfrm>
              <a:prstGeom prst="rect">
                <a:avLst/>
              </a:prstGeom>
              <a:blipFill>
                <a:blip r:embed="rId6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2A397006-C535-E1C1-0609-B43559B74786}"/>
              </a:ext>
            </a:extLst>
          </p:cNvPr>
          <p:cNvSpPr txBox="1"/>
          <p:nvPr/>
        </p:nvSpPr>
        <p:spPr>
          <a:xfrm>
            <a:off x="1556850" y="321997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*2</a:t>
            </a:r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250FD55-1F55-07B1-2073-D231100C7701}"/>
              </a:ext>
            </a:extLst>
          </p:cNvPr>
          <p:cNvSpPr txBox="1"/>
          <p:nvPr/>
        </p:nvSpPr>
        <p:spPr>
          <a:xfrm>
            <a:off x="3203848" y="323408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*2+1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177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각 </a:t>
            </a:r>
            <a:r>
              <a:rPr lang="en-US" altLang="ko-KR" b="1"/>
              <a:t>depth</a:t>
            </a:r>
            <a:r>
              <a:rPr lang="ko-KR" altLang="en-US" b="1"/>
              <a:t>마다 끝 노드로부터 </a:t>
            </a:r>
            <a:br>
              <a:rPr lang="en-US" altLang="ko-KR" b="1"/>
            </a:br>
            <a:r>
              <a:rPr lang="ko-KR" altLang="en-US" b="1"/>
              <a:t>얼마나 떨어져 있는가 계산</a:t>
            </a:r>
            <a:endParaRPr lang="ko-KR" altLang="en-US" b="1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505DFCCB-324B-8B75-BE1E-30D771F11805}"/>
                  </a:ext>
                </a:extLst>
              </p:cNvPr>
              <p:cNvSpPr/>
              <p:nvPr/>
            </p:nvSpPr>
            <p:spPr>
              <a:xfrm>
                <a:off x="2417176" y="3132088"/>
                <a:ext cx="1285314" cy="132936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>
                    <a:latin typeface="Consolas" panose="020B0609020204030204" pitchFamily="49" charset="0"/>
                  </a:rPr>
                  <a:t>, i</a:t>
                </a:r>
                <a:endParaRPr lang="ko-KR" altLang="en-US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505DFCCB-324B-8B75-BE1E-30D771F118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176" y="3132088"/>
                <a:ext cx="1285314" cy="132936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477E87FB-9ACA-DD5B-EC94-7BF7FC7304CC}"/>
                  </a:ext>
                </a:extLst>
              </p:cNvPr>
              <p:cNvSpPr/>
              <p:nvPr/>
            </p:nvSpPr>
            <p:spPr>
              <a:xfrm>
                <a:off x="5508104" y="3132088"/>
                <a:ext cx="1285314" cy="132936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>
                    <a:latin typeface="Consolas" panose="020B0609020204030204" pitchFamily="49" charset="0"/>
                  </a:rPr>
                  <a:t>, j</a:t>
                </a:r>
                <a:endParaRPr lang="ko-KR" altLang="en-US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477E87FB-9ACA-DD5B-EC94-7BF7FC7304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3132088"/>
                <a:ext cx="1285314" cy="132936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AE3C42-7450-31F2-B985-1EB711A35D3F}"/>
              </a:ext>
            </a:extLst>
          </p:cNvPr>
          <p:cNvCxnSpPr/>
          <p:nvPr/>
        </p:nvCxnSpPr>
        <p:spPr>
          <a:xfrm>
            <a:off x="4552909" y="2267992"/>
            <a:ext cx="0" cy="3384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00D3C578-E219-59A8-2FFB-9E8C3A964E94}"/>
                  </a:ext>
                </a:extLst>
              </p:cNvPr>
              <p:cNvSpPr/>
              <p:nvPr/>
            </p:nvSpPr>
            <p:spPr>
              <a:xfrm>
                <a:off x="360836" y="3132088"/>
                <a:ext cx="1285314" cy="1329364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>
                    <a:latin typeface="Consolas" panose="020B0609020204030204" pitchFamily="49" charset="0"/>
                  </a:rPr>
                  <a:t>?,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</m:sSup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ko-KR" altLang="en-US" b="1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00D3C578-E219-59A8-2FFB-9E8C3A964E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36" y="3132088"/>
                <a:ext cx="1285314" cy="132936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B638D6A0-D3CE-2F07-35B6-DD7146F992B9}"/>
                  </a:ext>
                </a:extLst>
              </p:cNvPr>
              <p:cNvSpPr/>
              <p:nvPr/>
            </p:nvSpPr>
            <p:spPr>
              <a:xfrm>
                <a:off x="7497850" y="3132088"/>
                <a:ext cx="1285314" cy="1329364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>
                    <a:latin typeface="Consolas" panose="020B0609020204030204" pitchFamily="49" charset="0"/>
                  </a:rPr>
                  <a:t>?,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ko-KR" altLang="en-US" sz="1600" b="1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B638D6A0-D3CE-2F07-35B6-DD7146F992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7850" y="3132088"/>
                <a:ext cx="1285314" cy="132936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3EBC2B-E769-A637-E64F-A1B075561F25}"/>
                  </a:ext>
                </a:extLst>
              </p:cNvPr>
              <p:cNvSpPr txBox="1"/>
              <p:nvPr/>
            </p:nvSpPr>
            <p:spPr>
              <a:xfrm>
                <a:off x="1996962" y="6271338"/>
                <a:ext cx="5255110" cy="374590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𝑑𝑒𝑝𝑡h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→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맨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왼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쪽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 ,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맨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오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른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쪽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: 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−1</m:t>
                      </m:r>
                    </m:oMath>
                  </m:oMathPara>
                </a14:m>
                <a:endParaRPr lang="en-US" altLang="ko-KR" b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3EBC2B-E769-A637-E64F-A1B075561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962" y="6271338"/>
                <a:ext cx="5255110" cy="374590"/>
              </a:xfrm>
              <a:prstGeom prst="rect">
                <a:avLst/>
              </a:prstGeom>
              <a:blipFill>
                <a:blip r:embed="rId6"/>
                <a:stretch>
                  <a:fillRect b="-14286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왼쪽 중괄호 3">
            <a:extLst>
              <a:ext uri="{FF2B5EF4-FFF2-40B4-BE49-F238E27FC236}">
                <a16:creationId xmlns:a16="http://schemas.microsoft.com/office/drawing/2014/main" id="{7BFE8C34-664D-15D5-5483-3DA871607576}"/>
              </a:ext>
            </a:extLst>
          </p:cNvPr>
          <p:cNvSpPr/>
          <p:nvPr/>
        </p:nvSpPr>
        <p:spPr>
          <a:xfrm rot="16200000">
            <a:off x="1814542" y="3816163"/>
            <a:ext cx="504054" cy="21602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왼쪽 중괄호 6">
            <a:extLst>
              <a:ext uri="{FF2B5EF4-FFF2-40B4-BE49-F238E27FC236}">
                <a16:creationId xmlns:a16="http://schemas.microsoft.com/office/drawing/2014/main" id="{3254148C-ED12-F213-40A8-AB949D88E29B}"/>
              </a:ext>
            </a:extLst>
          </p:cNvPr>
          <p:cNvSpPr/>
          <p:nvPr/>
        </p:nvSpPr>
        <p:spPr>
          <a:xfrm rot="16200000">
            <a:off x="6881541" y="3826564"/>
            <a:ext cx="504054" cy="21602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E9B942-F836-1BEA-29B3-F88A4461FEDC}"/>
              </a:ext>
            </a:extLst>
          </p:cNvPr>
          <p:cNvSpPr txBox="1"/>
          <p:nvPr/>
        </p:nvSpPr>
        <p:spPr>
          <a:xfrm>
            <a:off x="1801781" y="3636144"/>
            <a:ext cx="55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•••</a:t>
            </a:r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6915DE-36E6-A3E6-465A-D57851D951D9}"/>
              </a:ext>
            </a:extLst>
          </p:cNvPr>
          <p:cNvSpPr txBox="1"/>
          <p:nvPr/>
        </p:nvSpPr>
        <p:spPr>
          <a:xfrm>
            <a:off x="6899632" y="3625744"/>
            <a:ext cx="55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•••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BD9AC49-7DEF-BD27-41D5-E3A644BFF955}"/>
                  </a:ext>
                </a:extLst>
              </p:cNvPr>
              <p:cNvSpPr txBox="1"/>
              <p:nvPr/>
            </p:nvSpPr>
            <p:spPr>
              <a:xfrm>
                <a:off x="1996962" y="7030438"/>
                <a:ext cx="5255110" cy="374526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− 2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−1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BD9AC49-7DEF-BD27-41D5-E3A644BFF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962" y="7030438"/>
                <a:ext cx="5255110" cy="374526"/>
              </a:xfrm>
              <a:prstGeom prst="rect">
                <a:avLst/>
              </a:prstGeom>
              <a:blipFill>
                <a:blip r:embed="rId7"/>
                <a:stretch>
                  <a:fillRect b="-12500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3B7D998-7B87-0D6D-A9F2-5E345534A74A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1003493" y="2470820"/>
            <a:ext cx="604476" cy="661268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B6CF40B-DF4C-153C-A0F7-3DDEDEBDA219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7596336" y="2267992"/>
            <a:ext cx="544171" cy="864096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685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Code</a:t>
            </a:r>
            <a:endParaRPr lang="ko-KR" altLang="en-US" b="1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9D58BFD4-64FC-EEEF-1E28-158259CF7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95984"/>
            <a:ext cx="5533826" cy="27363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55BE754-D6B7-33BA-58F6-EAAE534ED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305" y="3492128"/>
            <a:ext cx="4839680" cy="37092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527235-0030-E3C9-82D1-61720C854C91}"/>
              </a:ext>
            </a:extLst>
          </p:cNvPr>
          <p:cNvSpPr txBox="1"/>
          <p:nvPr/>
        </p:nvSpPr>
        <p:spPr>
          <a:xfrm>
            <a:off x="1115616" y="6372448"/>
            <a:ext cx="2256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Level order traverse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99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Code</a:t>
            </a:r>
            <a:endParaRPr lang="ko-KR" altLang="en-US" b="1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03814D1D-1543-2B66-8137-99C8B791A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31" y="4422215"/>
            <a:ext cx="8086034" cy="37564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6AE4A2B-F466-DA55-BFEA-27B36B48E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1374624"/>
            <a:ext cx="4896544" cy="327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296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48CA8-7996-0B9A-082F-82BFC0987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0378"/>
            <a:ext cx="8229600" cy="27996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130"/>
              </a:spcAft>
            </a:pPr>
            <a:r>
              <a:rPr lang="en-US" altLang="ko-KR" sz="4800" b="1"/>
              <a:t>Chapter 9 </a:t>
            </a:r>
            <a:br>
              <a:rPr lang="en-US" altLang="ko-KR" sz="4800" b="1"/>
            </a:br>
            <a:r>
              <a:rPr lang="en-US" altLang="ko-KR" sz="4800" b="1">
                <a:latin typeface="Courier New" panose="02070309020205020404" pitchFamily="49" charset="0"/>
                <a:cs typeface="Courier New" panose="02070309020205020404" pitchFamily="49" charset="0"/>
              </a:rPr>
              <a:t>Binary Tree</a:t>
            </a:r>
          </a:p>
        </p:txBody>
      </p:sp>
    </p:spTree>
    <p:extLst>
      <p:ext uri="{BB962C8B-B14F-4D97-AF65-F5344CB8AC3E}">
        <p14:creationId xmlns:p14="http://schemas.microsoft.com/office/powerpoint/2010/main" val="1810532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Summary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32096"/>
            <a:ext cx="8291264" cy="53044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130"/>
              </a:spcAft>
            </a:pPr>
            <a:r>
              <a:rPr lang="ko-KR" altLang="en-US" sz="2800" b="1"/>
              <a:t>문제 </a:t>
            </a:r>
            <a:r>
              <a:rPr lang="en-US" altLang="ko-KR" sz="2800" b="1"/>
              <a:t>9.2:</a:t>
            </a:r>
            <a:r>
              <a:rPr lang="ko-KR" altLang="en-US" sz="2400" b="1"/>
              <a:t>이진 트리가 대칭인지 알아보기</a:t>
            </a:r>
            <a:endParaRPr lang="en-US" altLang="ko-KR" sz="2400" b="1"/>
          </a:p>
          <a:p>
            <a:pPr>
              <a:lnSpc>
                <a:spcPct val="160000"/>
              </a:lnSpc>
              <a:spcAft>
                <a:spcPts val="130"/>
              </a:spcAft>
            </a:pPr>
            <a:r>
              <a:rPr lang="en-US" altLang="ko-KR" sz="2100" b="1">
                <a:latin typeface="Courier New" panose="02070309020205020404" pitchFamily="49" charset="0"/>
                <a:cs typeface="Courier New" panose="02070309020205020404" pitchFamily="49" charset="0"/>
              </a:rPr>
              <a:t>Recursion </a:t>
            </a:r>
          </a:p>
          <a:p>
            <a:pPr>
              <a:lnSpc>
                <a:spcPct val="160000"/>
              </a:lnSpc>
              <a:spcAft>
                <a:spcPts val="130"/>
              </a:spcAft>
            </a:pPr>
            <a:r>
              <a:rPr lang="en-US" altLang="ko-KR" sz="2100" b="1">
                <a:latin typeface="Courier New" panose="02070309020205020404" pitchFamily="49" charset="0"/>
                <a:cs typeface="Courier New" panose="02070309020205020404" pitchFamily="49" charset="0"/>
              </a:rPr>
              <a:t>Iteration #1 – FBT</a:t>
            </a:r>
            <a:r>
              <a:rPr lang="ko-KR" altLang="en-US" sz="2100" b="1">
                <a:latin typeface="Courier New" panose="02070309020205020404" pitchFamily="49" charset="0"/>
                <a:cs typeface="Courier New" panose="02070309020205020404" pitchFamily="49" charset="0"/>
              </a:rPr>
              <a:t>를 진짜로 만들었음 </a:t>
            </a:r>
            <a:r>
              <a:rPr lang="en-US" altLang="ko-KR" sz="2100" b="1">
                <a:latin typeface="Courier New" panose="02070309020205020404" pitchFamily="49" charset="0"/>
                <a:cs typeface="Courier New" panose="02070309020205020404" pitchFamily="49" charset="0"/>
              </a:rPr>
              <a:t>(TLE)</a:t>
            </a:r>
          </a:p>
          <a:p>
            <a:pPr>
              <a:lnSpc>
                <a:spcPct val="160000"/>
              </a:lnSpc>
              <a:spcAft>
                <a:spcPts val="130"/>
              </a:spcAft>
            </a:pPr>
            <a:r>
              <a:rPr lang="en-US" altLang="ko-KR" sz="2100" b="1">
                <a:latin typeface="Courier New" panose="02070309020205020404" pitchFamily="49" charset="0"/>
                <a:cs typeface="Courier New" panose="02070309020205020404" pitchFamily="49" charset="0"/>
              </a:rPr>
              <a:t>Iteration #2 – </a:t>
            </a:r>
            <a:r>
              <a:rPr lang="ko-KR" altLang="en-US" sz="2100" b="1">
                <a:latin typeface="Courier New" panose="02070309020205020404" pitchFamily="49" charset="0"/>
                <a:cs typeface="Courier New" panose="02070309020205020404" pitchFamily="49" charset="0"/>
              </a:rPr>
              <a:t>필요한 </a:t>
            </a:r>
            <a:r>
              <a:rPr lang="en-US" altLang="ko-KR" sz="2100" b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ko-KR" altLang="en-US" sz="2100" b="1">
                <a:latin typeface="Courier New" panose="02070309020205020404" pitchFamily="49" charset="0"/>
                <a:cs typeface="Courier New" panose="02070309020205020404" pitchFamily="49" charset="0"/>
              </a:rPr>
              <a:t>들에 대해 </a:t>
            </a:r>
            <a:r>
              <a:rPr lang="en-US" altLang="ko-KR" sz="2100" b="1">
                <a:latin typeface="Courier New" panose="02070309020205020404" pitchFamily="49" charset="0"/>
                <a:cs typeface="Courier New" panose="02070309020205020404" pitchFamily="49" charset="0"/>
              </a:rPr>
              <a:t>FBT</a:t>
            </a:r>
            <a:r>
              <a:rPr lang="ko-KR" altLang="en-US" sz="2100" b="1">
                <a:latin typeface="Courier New" panose="02070309020205020404" pitchFamily="49" charset="0"/>
                <a:cs typeface="Courier New" panose="02070309020205020404" pitchFamily="49" charset="0"/>
              </a:rPr>
              <a:t>기준으로 몇 번째 </a:t>
            </a:r>
            <a:r>
              <a:rPr lang="en-US" altLang="ko-KR" sz="2100" b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ko-KR" altLang="en-US" sz="2100" b="1">
                <a:latin typeface="Courier New" panose="02070309020205020404" pitchFamily="49" charset="0"/>
                <a:cs typeface="Courier New" panose="02070309020205020404" pitchFamily="49" charset="0"/>
              </a:rPr>
              <a:t>인지 계산하였음</a:t>
            </a:r>
            <a:endParaRPr lang="en-US" altLang="ko-KR" sz="21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60000"/>
              </a:lnSpc>
              <a:spcAft>
                <a:spcPts val="130"/>
              </a:spcAft>
            </a:pPr>
            <a:r>
              <a:rPr lang="en-US" altLang="ko-KR" sz="1700" b="1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ko-KR" altLang="en-US" sz="1700" b="1">
                <a:latin typeface="Courier New" panose="02070309020205020404" pitchFamily="49" charset="0"/>
                <a:cs typeface="Courier New" panose="02070309020205020404" pitchFamily="49" charset="0"/>
              </a:rPr>
              <a:t>를 이용한 </a:t>
            </a:r>
            <a:r>
              <a:rPr lang="en-US" altLang="ko-KR" sz="1700" b="1">
                <a:latin typeface="Courier New" panose="02070309020205020404" pitchFamily="49" charset="0"/>
                <a:cs typeface="Courier New" panose="02070309020205020404" pitchFamily="49" charset="0"/>
              </a:rPr>
              <a:t>Level order traversal</a:t>
            </a:r>
          </a:p>
          <a:p>
            <a:pPr lvl="1">
              <a:lnSpc>
                <a:spcPct val="160000"/>
              </a:lnSpc>
              <a:spcAft>
                <a:spcPts val="130"/>
              </a:spcAft>
            </a:pPr>
            <a:r>
              <a:rPr lang="en-US" altLang="ko-KR" sz="1700" b="1">
                <a:latin typeface="Courier New" panose="02070309020205020404" pitchFamily="49" charset="0"/>
                <a:cs typeface="Courier New" panose="02070309020205020404" pitchFamily="49" charset="0"/>
              </a:rPr>
              <a:t>Full Binary Tree depth, </a:t>
            </a:r>
            <a:r>
              <a:rPr lang="ko-KR" altLang="en-US" sz="1700" b="1">
                <a:latin typeface="Courier New" panose="02070309020205020404" pitchFamily="49" charset="0"/>
                <a:cs typeface="Courier New" panose="02070309020205020404" pitchFamily="49" charset="0"/>
              </a:rPr>
              <a:t>각 </a:t>
            </a:r>
            <a:r>
              <a:rPr lang="en-US" altLang="ko-KR" sz="1700" b="1"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lang="ko-KR" altLang="en-US" sz="1700" b="1">
                <a:latin typeface="Courier New" panose="02070309020205020404" pitchFamily="49" charset="0"/>
                <a:cs typeface="Courier New" panose="02070309020205020404" pitchFamily="49" charset="0"/>
              </a:rPr>
              <a:t>당 </a:t>
            </a:r>
            <a:r>
              <a:rPr lang="en-US" altLang="ko-KR" sz="1700" b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ko-KR" altLang="en-US" sz="1700" b="1">
                <a:latin typeface="Courier New" panose="02070309020205020404" pitchFamily="49" charset="0"/>
                <a:cs typeface="Courier New" panose="02070309020205020404" pitchFamily="49" charset="0"/>
              </a:rPr>
              <a:t>갯수</a:t>
            </a:r>
            <a:r>
              <a:rPr lang="en-US" altLang="ko-KR" sz="1700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ko-KR" altLang="en-US" sz="1700" b="1">
                <a:latin typeface="Courier New" panose="02070309020205020404" pitchFamily="49" charset="0"/>
                <a:cs typeface="Courier New" panose="02070309020205020404" pitchFamily="49" charset="0"/>
              </a:rPr>
              <a:t>등 정의 사용</a:t>
            </a:r>
            <a:endParaRPr lang="en-US" altLang="ko-KR" sz="17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60000"/>
              </a:lnSpc>
              <a:spcAft>
                <a:spcPts val="130"/>
              </a:spcAft>
            </a:pPr>
            <a:r>
              <a:rPr lang="ko-KR" altLang="en-US" sz="1700" b="1">
                <a:latin typeface="Courier New" panose="02070309020205020404" pitchFamily="49" charset="0"/>
                <a:cs typeface="Courier New" panose="02070309020205020404" pitchFamily="49" charset="0"/>
              </a:rPr>
              <a:t>수식을 이용하여 논리적 전개</a:t>
            </a:r>
            <a:endParaRPr lang="en-US" altLang="ko-KR" sz="17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60000"/>
              </a:lnSpc>
              <a:spcAft>
                <a:spcPts val="130"/>
              </a:spcAft>
            </a:pPr>
            <a:r>
              <a:rPr lang="ko-KR" altLang="en-US" sz="2100" b="1">
                <a:latin typeface="Courier New" panose="02070309020205020404" pitchFamily="49" charset="0"/>
                <a:cs typeface="Courier New" panose="02070309020205020404" pitchFamily="49" charset="0"/>
              </a:rPr>
              <a:t>사실 재귀의 정의를 그대로 사용해서 </a:t>
            </a:r>
            <a:r>
              <a:rPr lang="en-US" altLang="ko-KR" sz="2100" b="1">
                <a:latin typeface="Courier New" panose="02070309020205020404" pitchFamily="49" charset="0"/>
                <a:cs typeface="Courier New" panose="02070309020205020404" pitchFamily="49" charset="0"/>
              </a:rPr>
              <a:t>Queue 2</a:t>
            </a:r>
            <a:r>
              <a:rPr lang="ko-KR" altLang="en-US" sz="2100" b="1">
                <a:latin typeface="Courier New" panose="02070309020205020404" pitchFamily="49" charset="0"/>
                <a:cs typeface="Courier New" panose="02070309020205020404" pitchFamily="49" charset="0"/>
              </a:rPr>
              <a:t>개로 풀이가능</a:t>
            </a:r>
            <a:endParaRPr lang="en-US" altLang="ko-KR" sz="21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B1D6AF8-1A10-9D6B-F6DC-E175BAE06D9B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BE4F1E0-FF89-3303-F99A-4E77AA2C537C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C56316-3EBD-EA69-3893-069CDDEC736A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4199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들어 주셔서 감사합니다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32097"/>
            <a:ext cx="8229600" cy="4584368"/>
          </a:xfrm>
        </p:spPr>
        <p:txBody>
          <a:bodyPr>
            <a:normAutofit/>
          </a:bodyPr>
          <a:lstStyle/>
          <a:p>
            <a:pPr algn="ctr"/>
            <a:endParaRPr lang="en-US" altLang="ko-KR" sz="4000" dirty="0"/>
          </a:p>
          <a:p>
            <a:pPr algn="ctr"/>
            <a:endParaRPr lang="en-US" altLang="ko-KR" sz="4000" dirty="0"/>
          </a:p>
          <a:p>
            <a:pPr marL="0" indent="0" algn="ctr">
              <a:buNone/>
            </a:pPr>
            <a:endParaRPr lang="en-US" altLang="ko-KR" sz="4000" b="1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A12D3A5-3EAF-DDD2-5B24-66304177A4B4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29F4F6A-9220-33F8-EB8F-0A750FF6131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1B923A4-7684-A011-17A6-222F443B3722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1D1F51C3-BE03-BF5A-A5CF-27EF1273B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613505" y="2916064"/>
            <a:ext cx="3916990" cy="391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/>
              <a:t>9.2 </a:t>
            </a:r>
            <a:r>
              <a:rPr lang="ko-KR" altLang="en-US" sz="3600" b="1"/>
              <a:t>이진 트리가 대칭인지 알아보기</a:t>
            </a:r>
            <a:endParaRPr lang="ko-KR" altLang="en-US" sz="3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0136768-AAFD-F64A-91F2-36879F383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9746" y="2261450"/>
            <a:ext cx="8387646" cy="1879872"/>
          </a:xfrm>
          <a:prstGeom prst="rect">
            <a:avLst/>
          </a:prstGeom>
          <a:ln>
            <a:solidFill>
              <a:srgbClr val="00B0F0"/>
            </a:solidFill>
          </a:ln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6E7080E-FBFE-AE3F-8236-8D6D6266A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570" y="4444541"/>
            <a:ext cx="8261998" cy="3518654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59590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/>
              <a:t>9.2 </a:t>
            </a:r>
            <a:r>
              <a:rPr lang="ko-KR" altLang="en-US" sz="3600" b="1"/>
              <a:t>이진 트리가 대칭인지 알아보기</a:t>
            </a:r>
            <a:endParaRPr lang="ko-KR" altLang="en-US" sz="36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6E7080E-FBFE-AE3F-8236-8D6D6266A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59049" y="2195984"/>
            <a:ext cx="5625902" cy="5472608"/>
          </a:xfrm>
          <a:prstGeom prst="rect">
            <a:avLst/>
          </a:prstGeom>
          <a:ln>
            <a:solidFill>
              <a:srgbClr val="00B0F0"/>
            </a:solidFill>
          </a:ln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544564B-D0F0-1530-748B-ED84AC0DA29D}"/>
              </a:ext>
            </a:extLst>
          </p:cNvPr>
          <p:cNvCxnSpPr/>
          <p:nvPr/>
        </p:nvCxnSpPr>
        <p:spPr>
          <a:xfrm>
            <a:off x="4788024" y="2340000"/>
            <a:ext cx="0" cy="5616624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145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Recursion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1C336C47-7C14-7D2A-3635-F45EB7173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6951" y="4905882"/>
            <a:ext cx="8590186" cy="30429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7D4B49-7768-F7FF-4A0F-A8022386A96A}"/>
              </a:ext>
            </a:extLst>
          </p:cNvPr>
          <p:cNvSpPr txBox="1"/>
          <p:nvPr/>
        </p:nvSpPr>
        <p:spPr>
          <a:xfrm>
            <a:off x="179512" y="4516810"/>
            <a:ext cx="499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Recursion</a:t>
            </a:r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79074D6-C890-D056-B928-03D38B048A0B}"/>
              </a:ext>
            </a:extLst>
          </p:cNvPr>
          <p:cNvGrpSpPr/>
          <p:nvPr/>
        </p:nvGrpSpPr>
        <p:grpSpPr>
          <a:xfrm>
            <a:off x="3440598" y="1959302"/>
            <a:ext cx="2152865" cy="1167337"/>
            <a:chOff x="3534990" y="2712812"/>
            <a:chExt cx="2152865" cy="1167337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664C992B-35FC-8E39-2CF9-C8D576A37277}"/>
                </a:ext>
              </a:extLst>
            </p:cNvPr>
            <p:cNvSpPr/>
            <p:nvPr/>
          </p:nvSpPr>
          <p:spPr>
            <a:xfrm>
              <a:off x="4103984" y="2712812"/>
              <a:ext cx="972072" cy="101834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onsolas" panose="020B0609020204030204" pitchFamily="49" charset="0"/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855C5920-2864-FA87-65B5-AC22218722EC}"/>
                </a:ext>
              </a:extLst>
            </p:cNvPr>
            <p:cNvCxnSpPr>
              <a:cxnSpLocks/>
              <a:stCxn id="7" idx="3"/>
              <a:endCxn id="23" idx="0"/>
            </p:cNvCxnSpPr>
            <p:nvPr/>
          </p:nvCxnSpPr>
          <p:spPr>
            <a:xfrm flipH="1">
              <a:off x="3534990" y="3582025"/>
              <a:ext cx="711351" cy="298124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69041280-D077-8CA7-1ED7-57B7466DDDD0}"/>
                </a:ext>
              </a:extLst>
            </p:cNvPr>
            <p:cNvCxnSpPr>
              <a:cxnSpLocks/>
              <a:stCxn id="7" idx="5"/>
              <a:endCxn id="27" idx="0"/>
            </p:cNvCxnSpPr>
            <p:nvPr/>
          </p:nvCxnSpPr>
          <p:spPr>
            <a:xfrm>
              <a:off x="4933699" y="3582025"/>
              <a:ext cx="754156" cy="298124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19FFEAAC-33B4-D414-F3DB-CA12183154C9}"/>
              </a:ext>
            </a:extLst>
          </p:cNvPr>
          <p:cNvSpPr/>
          <p:nvPr/>
        </p:nvSpPr>
        <p:spPr>
          <a:xfrm>
            <a:off x="2576502" y="3126639"/>
            <a:ext cx="1728192" cy="1446496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FF0843B1-4AF6-64B0-5993-F37633C06C5E}"/>
              </a:ext>
            </a:extLst>
          </p:cNvPr>
          <p:cNvSpPr/>
          <p:nvPr/>
        </p:nvSpPr>
        <p:spPr>
          <a:xfrm>
            <a:off x="4729367" y="3126639"/>
            <a:ext cx="1728192" cy="1446496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424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값이</a:t>
            </a:r>
            <a:r>
              <a:rPr lang="en-US" altLang="ko-KR" b="1"/>
              <a:t> </a:t>
            </a:r>
            <a:r>
              <a:rPr lang="ko-KR" altLang="en-US" b="1"/>
              <a:t>달라도 </a:t>
            </a:r>
            <a:r>
              <a:rPr lang="en-US" altLang="ko-KR" b="1"/>
              <a:t>True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A53486A5-7C44-F42E-7511-E5B010B21870}"/>
              </a:ext>
            </a:extLst>
          </p:cNvPr>
          <p:cNvGrpSpPr/>
          <p:nvPr/>
        </p:nvGrpSpPr>
        <p:grpSpPr>
          <a:xfrm>
            <a:off x="569849" y="4177379"/>
            <a:ext cx="8004301" cy="3806178"/>
            <a:chOff x="697118" y="2712812"/>
            <a:chExt cx="8004301" cy="3806178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B6745C1D-F107-26EA-C8AA-536F1C1D925C}"/>
                </a:ext>
              </a:extLst>
            </p:cNvPr>
            <p:cNvSpPr/>
            <p:nvPr/>
          </p:nvSpPr>
          <p:spPr>
            <a:xfrm>
              <a:off x="4103984" y="2712812"/>
              <a:ext cx="972072" cy="101834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Consolas" panose="020B0609020204030204" pitchFamily="49" charset="0"/>
                </a:rPr>
                <a:t>5</a:t>
              </a:r>
              <a:endParaRPr lang="ko-KR" altLang="en-US">
                <a:latin typeface="Consolas" panose="020B0609020204030204" pitchFamily="49" charset="0"/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9E25FC90-3DB8-3612-F222-E1F6FCB3D0FF}"/>
                </a:ext>
              </a:extLst>
            </p:cNvPr>
            <p:cNvCxnSpPr>
              <a:cxnSpLocks/>
              <a:stCxn id="3" idx="3"/>
              <a:endCxn id="54" idx="0"/>
            </p:cNvCxnSpPr>
            <p:nvPr/>
          </p:nvCxnSpPr>
          <p:spPr>
            <a:xfrm flipH="1">
              <a:off x="2147359" y="3582025"/>
              <a:ext cx="2098982" cy="247838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73B8ECCB-4D9E-507D-AFCC-A68840FB59C6}"/>
                </a:ext>
              </a:extLst>
            </p:cNvPr>
            <p:cNvCxnSpPr>
              <a:cxnSpLocks/>
              <a:stCxn id="3" idx="5"/>
              <a:endCxn id="85" idx="0"/>
            </p:cNvCxnSpPr>
            <p:nvPr/>
          </p:nvCxnSpPr>
          <p:spPr>
            <a:xfrm>
              <a:off x="4933699" y="3582025"/>
              <a:ext cx="2426436" cy="344303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9ED95E44-CC3D-81BC-8F85-D632E7ED40D6}"/>
                </a:ext>
              </a:extLst>
            </p:cNvPr>
            <p:cNvSpPr/>
            <p:nvPr/>
          </p:nvSpPr>
          <p:spPr>
            <a:xfrm>
              <a:off x="1661323" y="3829863"/>
              <a:ext cx="972072" cy="101834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Consolas" panose="020B0609020204030204" pitchFamily="49" charset="0"/>
                </a:rPr>
                <a:t>2</a:t>
              </a:r>
              <a:endParaRPr lang="ko-KR" altLang="en-US">
                <a:latin typeface="Consolas" panose="020B0609020204030204" pitchFamily="49" charset="0"/>
              </a:endParaRPr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ABC422FC-1CB2-26CD-3AC9-9572E8F84028}"/>
                </a:ext>
              </a:extLst>
            </p:cNvPr>
            <p:cNvCxnSpPr>
              <a:cxnSpLocks/>
              <a:endCxn id="77" idx="0"/>
            </p:cNvCxnSpPr>
            <p:nvPr/>
          </p:nvCxnSpPr>
          <p:spPr>
            <a:xfrm flipH="1">
              <a:off x="1183154" y="4691220"/>
              <a:ext cx="620526" cy="698059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0C4AE0F5-D994-BABD-0F39-FCDF91DA15A7}"/>
                </a:ext>
              </a:extLst>
            </p:cNvPr>
            <p:cNvCxnSpPr>
              <a:cxnSpLocks/>
              <a:stCxn id="54" idx="5"/>
              <a:endCxn id="81" idx="0"/>
            </p:cNvCxnSpPr>
            <p:nvPr/>
          </p:nvCxnSpPr>
          <p:spPr>
            <a:xfrm>
              <a:off x="2491038" y="4699076"/>
              <a:ext cx="511569" cy="705103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DDDC4726-3C3B-AD29-5E91-A63B8AA4BE6A}"/>
                </a:ext>
              </a:extLst>
            </p:cNvPr>
            <p:cNvSpPr/>
            <p:nvPr/>
          </p:nvSpPr>
          <p:spPr>
            <a:xfrm>
              <a:off x="697118" y="5389279"/>
              <a:ext cx="972072" cy="101834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Consolas" panose="020B0609020204030204" pitchFamily="49" charset="0"/>
                </a:rPr>
                <a:t>5</a:t>
              </a:r>
              <a:endParaRPr lang="ko-KR" altLang="en-US">
                <a:latin typeface="Consolas" panose="020B0609020204030204" pitchFamily="49" charset="0"/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E8C864BA-73E8-6CC0-BFDC-120B1058AED9}"/>
                </a:ext>
              </a:extLst>
            </p:cNvPr>
            <p:cNvSpPr/>
            <p:nvPr/>
          </p:nvSpPr>
          <p:spPr>
            <a:xfrm>
              <a:off x="2516571" y="5404179"/>
              <a:ext cx="972072" cy="101834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Consolas" panose="020B0609020204030204" pitchFamily="49" charset="0"/>
                </a:rPr>
                <a:t>1</a:t>
              </a:r>
              <a:endParaRPr lang="ko-KR" altLang="en-US">
                <a:latin typeface="Consolas" panose="020B0609020204030204" pitchFamily="49" charset="0"/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3C9A9B7C-AE45-27E7-30C8-4F10F1FAB660}"/>
                </a:ext>
              </a:extLst>
            </p:cNvPr>
            <p:cNvSpPr/>
            <p:nvPr/>
          </p:nvSpPr>
          <p:spPr>
            <a:xfrm>
              <a:off x="6874099" y="3926328"/>
              <a:ext cx="972072" cy="101834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Consolas" panose="020B0609020204030204" pitchFamily="49" charset="0"/>
                </a:rPr>
                <a:t>3</a:t>
              </a:r>
              <a:endParaRPr lang="ko-KR" altLang="en-US">
                <a:latin typeface="Consolas" panose="020B0609020204030204" pitchFamily="49" charset="0"/>
              </a:endParaRPr>
            </a:p>
          </p:txBody>
        </p: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3AC8B559-B409-BD34-E42A-ACEBEC3532E1}"/>
                </a:ext>
              </a:extLst>
            </p:cNvPr>
            <p:cNvCxnSpPr>
              <a:cxnSpLocks/>
              <a:endCxn id="88" idx="0"/>
            </p:cNvCxnSpPr>
            <p:nvPr/>
          </p:nvCxnSpPr>
          <p:spPr>
            <a:xfrm flipH="1">
              <a:off x="6395930" y="4787685"/>
              <a:ext cx="620526" cy="698059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52D0BF1C-6E98-EBA0-E49D-7518B3F93FA5}"/>
                </a:ext>
              </a:extLst>
            </p:cNvPr>
            <p:cNvCxnSpPr>
              <a:cxnSpLocks/>
              <a:stCxn id="85" idx="5"/>
              <a:endCxn id="89" idx="0"/>
            </p:cNvCxnSpPr>
            <p:nvPr/>
          </p:nvCxnSpPr>
          <p:spPr>
            <a:xfrm>
              <a:off x="7703814" y="4795541"/>
              <a:ext cx="511569" cy="705103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B4480FB4-E8D7-84AB-6714-B815170B308F}"/>
                </a:ext>
              </a:extLst>
            </p:cNvPr>
            <p:cNvSpPr/>
            <p:nvPr/>
          </p:nvSpPr>
          <p:spPr>
            <a:xfrm>
              <a:off x="5909894" y="5485744"/>
              <a:ext cx="972072" cy="101834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Consolas" panose="020B0609020204030204" pitchFamily="49" charset="0"/>
                </a:rPr>
                <a:t>4</a:t>
              </a:r>
              <a:endParaRPr lang="ko-KR" altLang="en-US">
                <a:latin typeface="Consolas" panose="020B0609020204030204" pitchFamily="49" charset="0"/>
              </a:endParaRPr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3D9CEB7A-4C5E-A379-0143-8FEFDE19ED3D}"/>
                </a:ext>
              </a:extLst>
            </p:cNvPr>
            <p:cNvSpPr/>
            <p:nvPr/>
          </p:nvSpPr>
          <p:spPr>
            <a:xfrm>
              <a:off x="7729347" y="5500644"/>
              <a:ext cx="972072" cy="101834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Consolas" panose="020B0609020204030204" pitchFamily="49" charset="0"/>
                </a:rPr>
                <a:t>3</a:t>
              </a:r>
              <a:endParaRPr lang="ko-KR" altLang="en-US">
                <a:latin typeface="Consolas" panose="020B0609020204030204" pitchFamily="49" charset="0"/>
              </a:endParaRPr>
            </a:p>
          </p:txBody>
        </p:sp>
      </p:grpSp>
      <p:pic>
        <p:nvPicPr>
          <p:cNvPr id="91" name="그림 90">
            <a:extLst>
              <a:ext uri="{FF2B5EF4-FFF2-40B4-BE49-F238E27FC236}">
                <a16:creationId xmlns:a16="http://schemas.microsoft.com/office/drawing/2014/main" id="{785C20C3-C24F-5F34-D82F-17C8DB2D0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20678" y="1979050"/>
            <a:ext cx="5087626" cy="180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565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트리 한쪽만 대칭이어도 </a:t>
            </a:r>
            <a:r>
              <a:rPr lang="en-US" altLang="ko-KR" b="1"/>
              <a:t>True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A53486A5-7C44-F42E-7511-E5B010B21870}"/>
              </a:ext>
            </a:extLst>
          </p:cNvPr>
          <p:cNvGrpSpPr/>
          <p:nvPr/>
        </p:nvGrpSpPr>
        <p:grpSpPr>
          <a:xfrm>
            <a:off x="569849" y="4177379"/>
            <a:ext cx="7149053" cy="3709713"/>
            <a:chOff x="697118" y="2712812"/>
            <a:chExt cx="7149053" cy="3709713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B6745C1D-F107-26EA-C8AA-536F1C1D925C}"/>
                </a:ext>
              </a:extLst>
            </p:cNvPr>
            <p:cNvSpPr/>
            <p:nvPr/>
          </p:nvSpPr>
          <p:spPr>
            <a:xfrm>
              <a:off x="4103984" y="2712812"/>
              <a:ext cx="972072" cy="101834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Consolas" panose="020B0609020204030204" pitchFamily="49" charset="0"/>
                </a:rPr>
                <a:t>5</a:t>
              </a:r>
              <a:endParaRPr lang="ko-KR" altLang="en-US">
                <a:latin typeface="Consolas" panose="020B0609020204030204" pitchFamily="49" charset="0"/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9E25FC90-3DB8-3612-F222-E1F6FCB3D0FF}"/>
                </a:ext>
              </a:extLst>
            </p:cNvPr>
            <p:cNvCxnSpPr>
              <a:cxnSpLocks/>
              <a:stCxn id="3" idx="3"/>
              <a:endCxn id="54" idx="0"/>
            </p:cNvCxnSpPr>
            <p:nvPr/>
          </p:nvCxnSpPr>
          <p:spPr>
            <a:xfrm flipH="1">
              <a:off x="2147359" y="3582025"/>
              <a:ext cx="2098982" cy="247838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73B8ECCB-4D9E-507D-AFCC-A68840FB59C6}"/>
                </a:ext>
              </a:extLst>
            </p:cNvPr>
            <p:cNvCxnSpPr>
              <a:cxnSpLocks/>
              <a:stCxn id="3" idx="5"/>
              <a:endCxn id="85" idx="0"/>
            </p:cNvCxnSpPr>
            <p:nvPr/>
          </p:nvCxnSpPr>
          <p:spPr>
            <a:xfrm>
              <a:off x="4933699" y="3582025"/>
              <a:ext cx="2426436" cy="344303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9ED95E44-CC3D-81BC-8F85-D632E7ED40D6}"/>
                </a:ext>
              </a:extLst>
            </p:cNvPr>
            <p:cNvSpPr/>
            <p:nvPr/>
          </p:nvSpPr>
          <p:spPr>
            <a:xfrm>
              <a:off x="1661323" y="3829863"/>
              <a:ext cx="972072" cy="101834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Consolas" panose="020B0609020204030204" pitchFamily="49" charset="0"/>
                </a:rPr>
                <a:t>2</a:t>
              </a:r>
              <a:endParaRPr lang="ko-KR" altLang="en-US">
                <a:latin typeface="Consolas" panose="020B0609020204030204" pitchFamily="49" charset="0"/>
              </a:endParaRPr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ABC422FC-1CB2-26CD-3AC9-9572E8F84028}"/>
                </a:ext>
              </a:extLst>
            </p:cNvPr>
            <p:cNvCxnSpPr>
              <a:cxnSpLocks/>
              <a:endCxn id="77" idx="0"/>
            </p:cNvCxnSpPr>
            <p:nvPr/>
          </p:nvCxnSpPr>
          <p:spPr>
            <a:xfrm flipH="1">
              <a:off x="1183154" y="4691220"/>
              <a:ext cx="620526" cy="698059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0C4AE0F5-D994-BABD-0F39-FCDF91DA15A7}"/>
                </a:ext>
              </a:extLst>
            </p:cNvPr>
            <p:cNvCxnSpPr>
              <a:cxnSpLocks/>
              <a:stCxn id="54" idx="5"/>
              <a:endCxn id="81" idx="0"/>
            </p:cNvCxnSpPr>
            <p:nvPr/>
          </p:nvCxnSpPr>
          <p:spPr>
            <a:xfrm>
              <a:off x="2491038" y="4699076"/>
              <a:ext cx="511569" cy="705103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DDDC4726-3C3B-AD29-5E91-A63B8AA4BE6A}"/>
                </a:ext>
              </a:extLst>
            </p:cNvPr>
            <p:cNvSpPr/>
            <p:nvPr/>
          </p:nvSpPr>
          <p:spPr>
            <a:xfrm>
              <a:off x="697118" y="5389279"/>
              <a:ext cx="972072" cy="101834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Consolas" panose="020B0609020204030204" pitchFamily="49" charset="0"/>
                </a:rPr>
                <a:t>5</a:t>
              </a:r>
              <a:endParaRPr lang="ko-KR" altLang="en-US">
                <a:latin typeface="Consolas" panose="020B0609020204030204" pitchFamily="49" charset="0"/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E8C864BA-73E8-6CC0-BFDC-120B1058AED9}"/>
                </a:ext>
              </a:extLst>
            </p:cNvPr>
            <p:cNvSpPr/>
            <p:nvPr/>
          </p:nvSpPr>
          <p:spPr>
            <a:xfrm>
              <a:off x="2516571" y="5404179"/>
              <a:ext cx="972072" cy="101834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Consolas" panose="020B0609020204030204" pitchFamily="49" charset="0"/>
                </a:rPr>
                <a:t>1</a:t>
              </a:r>
              <a:endParaRPr lang="ko-KR" altLang="en-US">
                <a:latin typeface="Consolas" panose="020B0609020204030204" pitchFamily="49" charset="0"/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3C9A9B7C-AE45-27E7-30C8-4F10F1FAB660}"/>
                </a:ext>
              </a:extLst>
            </p:cNvPr>
            <p:cNvSpPr/>
            <p:nvPr/>
          </p:nvSpPr>
          <p:spPr>
            <a:xfrm>
              <a:off x="6874099" y="3926328"/>
              <a:ext cx="972072" cy="101834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Consolas" panose="020B0609020204030204" pitchFamily="49" charset="0"/>
                </a:rPr>
                <a:t>3</a:t>
              </a:r>
              <a:endParaRPr lang="ko-KR" altLang="en-US">
                <a:latin typeface="Consolas" panose="020B0609020204030204" pitchFamily="49" charset="0"/>
              </a:endParaRPr>
            </a:p>
          </p:txBody>
        </p:sp>
      </p:grpSp>
      <p:pic>
        <p:nvPicPr>
          <p:cNvPr id="91" name="그림 90">
            <a:extLst>
              <a:ext uri="{FF2B5EF4-FFF2-40B4-BE49-F238E27FC236}">
                <a16:creationId xmlns:a16="http://schemas.microsoft.com/office/drawing/2014/main" id="{785C20C3-C24F-5F34-D82F-17C8DB2D0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20678" y="1979050"/>
            <a:ext cx="5087626" cy="180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23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결론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pic>
        <p:nvPicPr>
          <p:cNvPr id="91" name="그림 90">
            <a:extLst>
              <a:ext uri="{FF2B5EF4-FFF2-40B4-BE49-F238E27FC236}">
                <a16:creationId xmlns:a16="http://schemas.microsoft.com/office/drawing/2014/main" id="{785C20C3-C24F-5F34-D82F-17C8DB2D0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1672" y="4420383"/>
            <a:ext cx="7515698" cy="26622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B5B782-A1C4-1E53-F049-67903C1CFA32}"/>
              </a:ext>
            </a:extLst>
          </p:cNvPr>
          <p:cNvSpPr txBox="1"/>
          <p:nvPr/>
        </p:nvSpPr>
        <p:spPr>
          <a:xfrm>
            <a:off x="457200" y="2484016"/>
            <a:ext cx="84291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/>
              <a:t>해당 코드는 결론적으로</a:t>
            </a:r>
            <a:r>
              <a:rPr lang="en-US" altLang="ko-KR" sz="3200"/>
              <a:t>,</a:t>
            </a:r>
          </a:p>
          <a:p>
            <a:r>
              <a:rPr lang="en-US" altLang="ko-KR" sz="3200"/>
              <a:t>Child node</a:t>
            </a:r>
            <a:r>
              <a:rPr lang="ko-KR" altLang="en-US" sz="3200"/>
              <a:t>가 </a:t>
            </a:r>
            <a:r>
              <a:rPr lang="en-US" altLang="ko-KR" sz="3200"/>
              <a:t>0</a:t>
            </a:r>
            <a:r>
              <a:rPr lang="ko-KR" altLang="en-US" sz="3200"/>
              <a:t>개 또는 </a:t>
            </a:r>
            <a:r>
              <a:rPr lang="en-US" altLang="ko-KR" sz="3200"/>
              <a:t>2</a:t>
            </a:r>
            <a:r>
              <a:rPr lang="ko-KR" altLang="en-US" sz="3200"/>
              <a:t>개라면 </a:t>
            </a:r>
            <a:r>
              <a:rPr lang="en-US" altLang="ko-KR" sz="3200"/>
              <a:t>True</a:t>
            </a:r>
            <a:r>
              <a:rPr lang="ko-KR" altLang="en-US" sz="3200"/>
              <a:t>를 반환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A51E66B-DD35-4E91-A3EA-1D5F81CA453B}"/>
              </a:ext>
            </a:extLst>
          </p:cNvPr>
          <p:cNvGrpSpPr/>
          <p:nvPr/>
        </p:nvGrpSpPr>
        <p:grpSpPr>
          <a:xfrm>
            <a:off x="1187624" y="3901965"/>
            <a:ext cx="5832648" cy="3982651"/>
            <a:chOff x="1115616" y="3901965"/>
            <a:chExt cx="5832648" cy="3982651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BD47C39-703C-CEF7-8A26-DB121D0AD7F4}"/>
                </a:ext>
              </a:extLst>
            </p:cNvPr>
            <p:cNvCxnSpPr/>
            <p:nvPr/>
          </p:nvCxnSpPr>
          <p:spPr>
            <a:xfrm flipH="1">
              <a:off x="1115616" y="3924176"/>
              <a:ext cx="5832648" cy="396044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41BCB639-5002-9E29-CB33-FB47937685B0}"/>
                </a:ext>
              </a:extLst>
            </p:cNvPr>
            <p:cNvCxnSpPr>
              <a:cxnSpLocks/>
            </p:cNvCxnSpPr>
            <p:nvPr/>
          </p:nvCxnSpPr>
          <p:spPr>
            <a:xfrm>
              <a:off x="1907704" y="3901965"/>
              <a:ext cx="4464496" cy="3910643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9408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Recursion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B6745C1D-F107-26EA-C8AA-536F1C1D925C}"/>
              </a:ext>
            </a:extLst>
          </p:cNvPr>
          <p:cNvSpPr/>
          <p:nvPr/>
        </p:nvSpPr>
        <p:spPr>
          <a:xfrm>
            <a:off x="3509900" y="2501905"/>
            <a:ext cx="2160240" cy="144016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E25FC90-3DB8-3612-F222-E1F6FCB3D0FF}"/>
              </a:ext>
            </a:extLst>
          </p:cNvPr>
          <p:cNvCxnSpPr>
            <a:cxnSpLocks/>
            <a:stCxn id="3" idx="3"/>
            <a:endCxn id="27" idx="0"/>
          </p:cNvCxnSpPr>
          <p:nvPr/>
        </p:nvCxnSpPr>
        <p:spPr>
          <a:xfrm flipH="1">
            <a:off x="2480525" y="3731158"/>
            <a:ext cx="1345735" cy="66191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3B8ECCB-4D9E-507D-AFCC-A68840FB59C6}"/>
              </a:ext>
            </a:extLst>
          </p:cNvPr>
          <p:cNvCxnSpPr>
            <a:cxnSpLocks/>
            <a:stCxn id="3" idx="5"/>
            <a:endCxn id="40" idx="0"/>
          </p:cNvCxnSpPr>
          <p:nvPr/>
        </p:nvCxnSpPr>
        <p:spPr>
          <a:xfrm>
            <a:off x="5353780" y="3731158"/>
            <a:ext cx="1754328" cy="66191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A017D79-1394-67B6-4DC5-88A3A02B8EEC}"/>
              </a:ext>
            </a:extLst>
          </p:cNvPr>
          <p:cNvCxnSpPr>
            <a:cxnSpLocks/>
            <a:stCxn id="27" idx="1"/>
            <a:endCxn id="7" idx="0"/>
          </p:cNvCxnSpPr>
          <p:nvPr/>
        </p:nvCxnSpPr>
        <p:spPr>
          <a:xfrm flipH="1">
            <a:off x="1079612" y="5058722"/>
            <a:ext cx="725846" cy="1482672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2969E84-609E-E57D-0216-EC84EBDF5B79}"/>
              </a:ext>
            </a:extLst>
          </p:cNvPr>
          <p:cNvCxnSpPr>
            <a:cxnSpLocks/>
            <a:stCxn id="27" idx="3"/>
            <a:endCxn id="13" idx="0"/>
          </p:cNvCxnSpPr>
          <p:nvPr/>
        </p:nvCxnSpPr>
        <p:spPr>
          <a:xfrm>
            <a:off x="3155591" y="5058722"/>
            <a:ext cx="508633" cy="1491588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06F4A3-899C-A5E0-6CCC-7978B139D10A}"/>
              </a:ext>
            </a:extLst>
          </p:cNvPr>
          <p:cNvSpPr/>
          <p:nvPr/>
        </p:nvSpPr>
        <p:spPr>
          <a:xfrm>
            <a:off x="395536" y="6541394"/>
            <a:ext cx="1368152" cy="13800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6F40F5CF-D47F-0DF8-4B17-C7847B9BF6F4}"/>
              </a:ext>
            </a:extLst>
          </p:cNvPr>
          <p:cNvSpPr/>
          <p:nvPr/>
        </p:nvSpPr>
        <p:spPr>
          <a:xfrm>
            <a:off x="2976904" y="6550310"/>
            <a:ext cx="1374640" cy="1331308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다이아몬드 26">
            <a:extLst>
              <a:ext uri="{FF2B5EF4-FFF2-40B4-BE49-F238E27FC236}">
                <a16:creationId xmlns:a16="http://schemas.microsoft.com/office/drawing/2014/main" id="{4D8F7117-ACDD-A300-7C85-F810E69F1F07}"/>
              </a:ext>
            </a:extLst>
          </p:cNvPr>
          <p:cNvSpPr/>
          <p:nvPr/>
        </p:nvSpPr>
        <p:spPr>
          <a:xfrm>
            <a:off x="1805458" y="4393068"/>
            <a:ext cx="1350133" cy="1331308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C98D486-AC8C-FD6F-FD4F-04935617DF0C}"/>
              </a:ext>
            </a:extLst>
          </p:cNvPr>
          <p:cNvCxnSpPr>
            <a:cxnSpLocks/>
            <a:stCxn id="40" idx="1"/>
            <a:endCxn id="39" idx="0"/>
          </p:cNvCxnSpPr>
          <p:nvPr/>
        </p:nvCxnSpPr>
        <p:spPr>
          <a:xfrm flipH="1">
            <a:off x="5796136" y="5058722"/>
            <a:ext cx="636905" cy="1510011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66695FB-3B8B-DB5C-1C31-CE86A0B8D361}"/>
              </a:ext>
            </a:extLst>
          </p:cNvPr>
          <p:cNvCxnSpPr>
            <a:cxnSpLocks/>
            <a:stCxn id="40" idx="3"/>
            <a:endCxn id="38" idx="0"/>
          </p:cNvCxnSpPr>
          <p:nvPr/>
        </p:nvCxnSpPr>
        <p:spPr>
          <a:xfrm>
            <a:off x="7783174" y="5058722"/>
            <a:ext cx="508633" cy="1510011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625807B-5B6C-958E-71E4-49FFB0A048C0}"/>
              </a:ext>
            </a:extLst>
          </p:cNvPr>
          <p:cNvSpPr/>
          <p:nvPr/>
        </p:nvSpPr>
        <p:spPr>
          <a:xfrm>
            <a:off x="7607731" y="6568733"/>
            <a:ext cx="1368152" cy="13800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A495F9E2-1CD7-7C9F-930B-E11B52F29613}"/>
              </a:ext>
            </a:extLst>
          </p:cNvPr>
          <p:cNvSpPr/>
          <p:nvPr/>
        </p:nvSpPr>
        <p:spPr>
          <a:xfrm>
            <a:off x="5108816" y="6568733"/>
            <a:ext cx="1374640" cy="1331308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다이아몬드 39">
            <a:extLst>
              <a:ext uri="{FF2B5EF4-FFF2-40B4-BE49-F238E27FC236}">
                <a16:creationId xmlns:a16="http://schemas.microsoft.com/office/drawing/2014/main" id="{F3670737-B554-F48B-4B68-2DBCACC7D655}"/>
              </a:ext>
            </a:extLst>
          </p:cNvPr>
          <p:cNvSpPr/>
          <p:nvPr/>
        </p:nvSpPr>
        <p:spPr>
          <a:xfrm>
            <a:off x="6433041" y="4393068"/>
            <a:ext cx="1350133" cy="1331308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95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</TotalTime>
  <Words>461</Words>
  <Application>Microsoft Office PowerPoint</Application>
  <PresentationFormat>사용자 지정</PresentationFormat>
  <Paragraphs>155</Paragraphs>
  <Slides>21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2" baseType="lpstr">
      <vt:lpstr>Apple SD Gothic Neo</vt:lpstr>
      <vt:lpstr>noto</vt:lpstr>
      <vt:lpstr>Malgun Gothic</vt:lpstr>
      <vt:lpstr>Malgun Gothic</vt:lpstr>
      <vt:lpstr>Arial</vt:lpstr>
      <vt:lpstr>Cambria Math</vt:lpstr>
      <vt:lpstr>Consolas</vt:lpstr>
      <vt:lpstr>Courier New</vt:lpstr>
      <vt:lpstr>Verdana</vt:lpstr>
      <vt:lpstr>Wingdings</vt:lpstr>
      <vt:lpstr>Office 테마</vt:lpstr>
      <vt:lpstr>고 급 문 제 해 결</vt:lpstr>
      <vt:lpstr>Chapter 9  Binary Tree</vt:lpstr>
      <vt:lpstr>9.2 이진 트리가 대칭인지 알아보기</vt:lpstr>
      <vt:lpstr>9.2 이진 트리가 대칭인지 알아보기</vt:lpstr>
      <vt:lpstr>Recursion</vt:lpstr>
      <vt:lpstr>값이 달라도 True</vt:lpstr>
      <vt:lpstr>트리 한쪽만 대칭이어도 True</vt:lpstr>
      <vt:lpstr>결론</vt:lpstr>
      <vt:lpstr>Recursion</vt:lpstr>
      <vt:lpstr>Code</vt:lpstr>
      <vt:lpstr>Iteration #1</vt:lpstr>
      <vt:lpstr>Code</vt:lpstr>
      <vt:lpstr>문제점 – 시간 초과</vt:lpstr>
      <vt:lpstr>Iteration #2</vt:lpstr>
      <vt:lpstr>Level oreder traverse</vt:lpstr>
      <vt:lpstr>FBT 일때 index 값 계산</vt:lpstr>
      <vt:lpstr>각 depth마다 끝 노드로부터  얼마나 떨어져 있는가 계산</vt:lpstr>
      <vt:lpstr>Code</vt:lpstr>
      <vt:lpstr>Code</vt:lpstr>
      <vt:lpstr>Summary</vt:lpstr>
      <vt:lpstr>들어 주셔서 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한재성</dc:creator>
  <cp:lastModifiedBy>D03</cp:lastModifiedBy>
  <cp:revision>157</cp:revision>
  <dcterms:created xsi:type="dcterms:W3CDTF">2020-09-15T14:10:48Z</dcterms:created>
  <dcterms:modified xsi:type="dcterms:W3CDTF">2023-04-28T01:26:24Z</dcterms:modified>
</cp:coreProperties>
</file>