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3" r:id="rId6"/>
    <p:sldId id="264" r:id="rId7"/>
    <p:sldId id="265" r:id="rId8"/>
    <p:sldId id="260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EB73B-B12E-32DB-CC55-5E18E28E7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8C61E3-075D-076D-9C5D-47BC44231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82297D-C297-8C92-3D72-F75CA4549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4543-545F-4303-B904-D07E5751825D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D422C7-3EBE-728F-8EBD-CE86CE508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473952-5E04-4C4B-8B38-CAB74C4C5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7ED6-A5BA-4A0B-AFC8-550A841CC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474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652A1B-BFFC-26B3-0BED-58179E12B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0AFA5-7E8E-8728-B2A3-ADD574C3F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B3C222-35DC-13D4-A5F2-159030CF8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4543-545F-4303-B904-D07E5751825D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BD7023-0CE9-A7C0-99D1-9893B0682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43A8E4-05EE-C417-A6D5-47EEDB2F1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7ED6-A5BA-4A0B-AFC8-550A841CC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00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AD73F0-949D-EE65-0784-4C9285A3DA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A9B2B8-27FC-E8B2-473A-AE87F661C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0DCE10-BBF8-B067-3B72-F78E6C831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4543-545F-4303-B904-D07E5751825D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FF03A6-1A29-F081-1E80-E29B538FA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D58466-E0E3-A404-B2C6-E9CA24ECE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7ED6-A5BA-4A0B-AFC8-550A841CC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184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7CC8F3-B92C-CB7D-1953-D18B43594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774237-85EA-844D-A169-3CA5F402B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988239-F4A2-D8A7-4FE6-4459150A8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4543-545F-4303-B904-D07E5751825D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C6E759-E4CB-9446-0D04-690D7DF27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305BDA-A375-121B-4497-64EFE07B8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7ED6-A5BA-4A0B-AFC8-550A841CC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82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5C556-5FBF-A2F4-4652-C18C48131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F8FA60-9F66-4060-B8D7-AE2495E2F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A72E2E-8642-337A-B4A4-8CEDA834C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4543-545F-4303-B904-D07E5751825D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C02C7F-FFE4-DA12-1B32-F62E32AEF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1332BA-4B5F-A461-5046-2FE284482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7ED6-A5BA-4A0B-AFC8-550A841CC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242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54EE2-26A9-C118-4D3D-CF753BB08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85A452-715C-6E1E-2AC4-9E385C3A43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C2F148-293E-698A-60F4-6C2395D8A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ECD3F9-6B69-6D1C-60F1-B71E688C4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4543-545F-4303-B904-D07E5751825D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1F76E0-CF9D-A308-B2ED-FC032E9A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A845F8-4AA8-0441-F3DC-626539E9E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7ED6-A5BA-4A0B-AFC8-550A841CC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389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3E84C-C8C1-6191-5A9F-D0412F675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2FF25-5F59-AB5F-CA05-71163E76F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E4B939-27EE-1674-0BE8-90B1E461C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AA54FC-9AFC-EFD1-0681-4E648843C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06884D-8115-7FE2-C840-087C2DFFBE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6ADB9A0-75A1-E304-683B-739A9892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4543-545F-4303-B904-D07E5751825D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144DC8-16E2-CAE8-0CA4-3F832E44E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13FFEB-DF0B-9E4A-BFAB-0DDBE23AA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7ED6-A5BA-4A0B-AFC8-550A841CC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55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20F3B-3804-077C-DB4F-7AD4B3927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8D3082-014A-5A13-E905-2F9253150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4543-545F-4303-B904-D07E5751825D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4E0B3F-516A-F8B0-0078-53A9F1834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029407-62B1-A450-D49B-C74976F8C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7ED6-A5BA-4A0B-AFC8-550A841CC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505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2412C1-1C8B-5142-459E-BBEE7CE8C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4543-545F-4303-B904-D07E5751825D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DF34F7-0526-DA88-D6D9-A20C26E35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9840CC-E99D-874B-2208-C7F50627C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7ED6-A5BA-4A0B-AFC8-550A841CC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71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38126-4CC8-24C2-30DB-65E98108B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A7028-2AC5-9605-1AF4-1537FACBF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65EDB2-E979-0467-E205-3E5A5182E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29259A-5DD7-E02A-CBA5-6B509ADB9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4543-545F-4303-B904-D07E5751825D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B1BC38-C572-9666-8485-FE38EF68A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2BEAB3-0E1C-EE28-7F39-0D5DD1F86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7ED6-A5BA-4A0B-AFC8-550A841CC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468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F3035-841A-3377-58C7-2A5B5674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739547-344F-E2A5-5374-4984E677D5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A0FE4A-781D-C806-8B44-44464667F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81B4F9-B2CE-203E-8649-5E0E9BD48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4543-545F-4303-B904-D07E5751825D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2B9E4D-B900-84E9-450B-07D918A00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D72085-D10B-DF79-ECEC-C2EA4FA3B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7ED6-A5BA-4A0B-AFC8-550A841CC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41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47A16A-A327-2967-C48E-1939E6F5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E0120B-911A-BE81-83EC-CE0A3FFAF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503EDA-EB78-9033-6A8D-EB6E212728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B4543-545F-4303-B904-D07E5751825D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630394-A750-7AA3-C985-A7DB42D86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5625F1-CB65-0D35-3BDD-81AF3DCDD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A7ED6-A5BA-4A0B-AFC8-550A841CC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35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289000" r="-28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3197D-0649-40BE-9449-E412F1171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42139"/>
            <a:ext cx="9144000" cy="450405"/>
          </a:xfrm>
        </p:spPr>
        <p:txBody>
          <a:bodyPr anchor="ctr">
            <a:normAutofit/>
          </a:bodyPr>
          <a:lstStyle/>
          <a:p>
            <a:r>
              <a:rPr lang="en-US" altLang="ko-KR" sz="1500" b="1" dirty="0">
                <a:solidFill>
                  <a:srgbClr val="C00000"/>
                </a:solidFill>
                <a:latin typeface="+mn-ea"/>
                <a:ea typeface="+mn-ea"/>
              </a:rPr>
              <a:t>ELEMENTS OF </a:t>
            </a:r>
            <a:r>
              <a:rPr lang="en-US" altLang="ko-KR" sz="1500" b="1" dirty="0">
                <a:solidFill>
                  <a:schemeClr val="accent2"/>
                </a:solidFill>
                <a:latin typeface="+mn-ea"/>
                <a:ea typeface="+mn-ea"/>
              </a:rPr>
              <a:t>PROGRAMMING</a:t>
            </a:r>
            <a:r>
              <a:rPr lang="en-US" altLang="ko-KR" sz="1500" b="1" dirty="0">
                <a:latin typeface="+mn-ea"/>
                <a:ea typeface="+mn-ea"/>
              </a:rPr>
              <a:t> </a:t>
            </a:r>
            <a:r>
              <a:rPr lang="en-US" altLang="ko-KR" sz="1500" b="1" dirty="0">
                <a:solidFill>
                  <a:srgbClr val="FFC000"/>
                </a:solidFill>
                <a:latin typeface="+mn-ea"/>
                <a:ea typeface="+mn-ea"/>
              </a:rPr>
              <a:t>INTERVIEWS</a:t>
            </a:r>
            <a:r>
              <a:rPr lang="en-US" altLang="ko-KR" sz="1500" b="1" dirty="0">
                <a:latin typeface="+mn-ea"/>
                <a:ea typeface="+mn-ea"/>
              </a:rPr>
              <a:t> </a:t>
            </a:r>
            <a:r>
              <a:rPr lang="en-US" altLang="ko-KR" sz="1500" b="1" dirty="0">
                <a:solidFill>
                  <a:srgbClr val="C00000"/>
                </a:solidFill>
                <a:latin typeface="+mn-ea"/>
                <a:ea typeface="+mn-ea"/>
              </a:rPr>
              <a:t>IN</a:t>
            </a:r>
            <a:r>
              <a:rPr lang="en-US" altLang="ko-KR" sz="1500" b="1" dirty="0">
                <a:latin typeface="+mn-ea"/>
                <a:ea typeface="+mn-ea"/>
              </a:rPr>
              <a:t> </a:t>
            </a:r>
            <a:r>
              <a:rPr lang="en-US" altLang="ko-KR" sz="1500" b="1" dirty="0">
                <a:solidFill>
                  <a:srgbClr val="C00000"/>
                </a:solidFill>
                <a:latin typeface="+mn-ea"/>
                <a:ea typeface="+mn-ea"/>
              </a:rPr>
              <a:t>Java</a:t>
            </a:r>
            <a:endParaRPr lang="ko-KR" altLang="en-US" sz="15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3720F8-8745-432C-B8C0-506A16597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54742"/>
            <a:ext cx="9144000" cy="966993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sz="4800" dirty="0">
                <a:latin typeface="+mn-ea"/>
                <a:ea typeface="+mn-ea"/>
              </a:rPr>
              <a:t>문제 </a:t>
            </a:r>
            <a:r>
              <a:rPr lang="en-US" altLang="ko-KR" sz="4800" dirty="0">
                <a:latin typeface="+mn-ea"/>
                <a:ea typeface="+mn-ea"/>
              </a:rPr>
              <a:t>10.3 : </a:t>
            </a:r>
            <a:r>
              <a:rPr lang="ko-KR" altLang="en-US" sz="4800" dirty="0">
                <a:solidFill>
                  <a:srgbClr val="FF0000"/>
                </a:solidFill>
                <a:latin typeface="+mn-ea"/>
                <a:ea typeface="+mn-ea"/>
              </a:rPr>
              <a:t>거의 정렬된 배열 정렬하기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010A8ABD-C1E5-4BB7-98A9-748FC0A72EC1}"/>
              </a:ext>
            </a:extLst>
          </p:cNvPr>
          <p:cNvSpPr txBox="1">
            <a:spLocks/>
          </p:cNvSpPr>
          <p:nvPr/>
        </p:nvSpPr>
        <p:spPr>
          <a:xfrm>
            <a:off x="1178165" y="4371373"/>
            <a:ext cx="4829909" cy="661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a디딤돌" panose="02020600000000000000" pitchFamily="18" charset="-127"/>
                <a:ea typeface="a디딤돌" panose="02020600000000000000" pitchFamily="18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디딤돌" panose="02020600000000000000" pitchFamily="18" charset="-127"/>
                <a:ea typeface="a디딤돌" panose="02020600000000000000" pitchFamily="18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Font typeface="Times New Roman" panose="02020603050405020304" pitchFamily="18" charset="0"/>
              <a:buNone/>
              <a:defRPr sz="1800" kern="1200">
                <a:solidFill>
                  <a:schemeClr val="tx1"/>
                </a:solidFill>
                <a:latin typeface="a디딤돌" panose="02020600000000000000" pitchFamily="18" charset="-127"/>
                <a:ea typeface="a디딤돌" panose="02020600000000000000" pitchFamily="18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디딤돌" panose="02020600000000000000" pitchFamily="18" charset="-127"/>
                <a:ea typeface="a디딤돌" panose="02020600000000000000" pitchFamily="18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None/>
              <a:tabLst>
                <a:tab pos="1079500" algn="l"/>
              </a:tabLst>
              <a:defRPr sz="1600" kern="1200">
                <a:solidFill>
                  <a:schemeClr val="tx1"/>
                </a:solidFill>
                <a:latin typeface="a디딤돌" panose="02020600000000000000" pitchFamily="18" charset="-127"/>
                <a:ea typeface="a디딤돌" panose="02020600000000000000" pitchFamily="18" charset="-127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3200">
                <a:latin typeface="+mn-ea"/>
                <a:ea typeface="+mn-ea"/>
              </a:rPr>
              <a:t>소속</a:t>
            </a:r>
            <a:r>
              <a:rPr lang="en-US" altLang="ko-KR" sz="3200">
                <a:latin typeface="+mn-ea"/>
                <a:ea typeface="+mn-ea"/>
              </a:rPr>
              <a:t>:</a:t>
            </a:r>
            <a:endParaRPr lang="ko-KR" altLang="en-US" sz="3200">
              <a:latin typeface="+mn-ea"/>
              <a:ea typeface="+mn-ea"/>
            </a:endParaRP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2C380B72-F8EB-4B7D-8FB4-273F72CC237E}"/>
              </a:ext>
            </a:extLst>
          </p:cNvPr>
          <p:cNvSpPr txBox="1">
            <a:spLocks/>
          </p:cNvSpPr>
          <p:nvPr/>
        </p:nvSpPr>
        <p:spPr>
          <a:xfrm>
            <a:off x="1178166" y="5033195"/>
            <a:ext cx="4829909" cy="661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a디딤돌" panose="02020600000000000000" pitchFamily="18" charset="-127"/>
                <a:ea typeface="a디딤돌" panose="02020600000000000000" pitchFamily="18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디딤돌" panose="02020600000000000000" pitchFamily="18" charset="-127"/>
                <a:ea typeface="a디딤돌" panose="02020600000000000000" pitchFamily="18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Font typeface="Times New Roman" panose="02020603050405020304" pitchFamily="18" charset="0"/>
              <a:buNone/>
              <a:defRPr sz="1800" kern="1200">
                <a:solidFill>
                  <a:schemeClr val="tx1"/>
                </a:solidFill>
                <a:latin typeface="a디딤돌" panose="02020600000000000000" pitchFamily="18" charset="-127"/>
                <a:ea typeface="a디딤돌" panose="02020600000000000000" pitchFamily="18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디딤돌" panose="02020600000000000000" pitchFamily="18" charset="-127"/>
                <a:ea typeface="a디딤돌" panose="02020600000000000000" pitchFamily="18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None/>
              <a:tabLst>
                <a:tab pos="1079500" algn="l"/>
              </a:tabLst>
              <a:defRPr sz="1600" kern="1200">
                <a:solidFill>
                  <a:schemeClr val="tx1"/>
                </a:solidFill>
                <a:latin typeface="a디딤돌" panose="02020600000000000000" pitchFamily="18" charset="-127"/>
                <a:ea typeface="a디딤돌" panose="02020600000000000000" pitchFamily="18" charset="-127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3200">
                <a:latin typeface="+mn-ea"/>
                <a:ea typeface="+mn-ea"/>
              </a:rPr>
              <a:t>이름</a:t>
            </a:r>
            <a:r>
              <a:rPr lang="en-US" altLang="ko-KR" sz="3200">
                <a:latin typeface="+mn-ea"/>
                <a:ea typeface="+mn-ea"/>
              </a:rPr>
              <a:t>:</a:t>
            </a:r>
            <a:endParaRPr lang="ko-KR" altLang="en-US" sz="3200">
              <a:latin typeface="+mn-ea"/>
              <a:ea typeface="+mn-ea"/>
            </a:endParaRP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A4F934D5-88FB-42F2-9FAE-FAC7F091873D}"/>
              </a:ext>
            </a:extLst>
          </p:cNvPr>
          <p:cNvSpPr txBox="1">
            <a:spLocks/>
          </p:cNvSpPr>
          <p:nvPr/>
        </p:nvSpPr>
        <p:spPr>
          <a:xfrm>
            <a:off x="6183924" y="4371373"/>
            <a:ext cx="4829909" cy="661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a디딤돌" panose="02020600000000000000" pitchFamily="18" charset="-127"/>
                <a:ea typeface="a디딤돌" panose="02020600000000000000" pitchFamily="18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디딤돌" panose="02020600000000000000" pitchFamily="18" charset="-127"/>
                <a:ea typeface="a디딤돌" panose="02020600000000000000" pitchFamily="18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Font typeface="Times New Roman" panose="02020603050405020304" pitchFamily="18" charset="0"/>
              <a:buNone/>
              <a:defRPr sz="1800" kern="1200">
                <a:solidFill>
                  <a:schemeClr val="tx1"/>
                </a:solidFill>
                <a:latin typeface="a디딤돌" panose="02020600000000000000" pitchFamily="18" charset="-127"/>
                <a:ea typeface="a디딤돌" panose="02020600000000000000" pitchFamily="18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디딤돌" panose="02020600000000000000" pitchFamily="18" charset="-127"/>
                <a:ea typeface="a디딤돌" panose="02020600000000000000" pitchFamily="18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None/>
              <a:tabLst>
                <a:tab pos="1079500" algn="l"/>
              </a:tabLst>
              <a:defRPr sz="1600" kern="1200">
                <a:solidFill>
                  <a:schemeClr val="tx1"/>
                </a:solidFill>
                <a:latin typeface="a디딤돌" panose="02020600000000000000" pitchFamily="18" charset="-127"/>
                <a:ea typeface="a디딤돌" panose="02020600000000000000" pitchFamily="18" charset="-127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dirty="0">
                <a:latin typeface="+mn-ea"/>
                <a:ea typeface="+mn-ea"/>
              </a:rPr>
              <a:t>IT</a:t>
            </a:r>
            <a:r>
              <a:rPr lang="ko-KR" altLang="en-US" sz="3200" dirty="0">
                <a:latin typeface="+mn-ea"/>
                <a:ea typeface="+mn-ea"/>
              </a:rPr>
              <a:t>대학 컴퓨터학부</a:t>
            </a: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D3BCC622-56B4-4979-AFCC-5F8F376D6A8C}"/>
              </a:ext>
            </a:extLst>
          </p:cNvPr>
          <p:cNvSpPr txBox="1">
            <a:spLocks/>
          </p:cNvSpPr>
          <p:nvPr/>
        </p:nvSpPr>
        <p:spPr>
          <a:xfrm>
            <a:off x="6183925" y="5033195"/>
            <a:ext cx="4829909" cy="661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a디딤돌" panose="02020600000000000000" pitchFamily="18" charset="-127"/>
                <a:ea typeface="a디딤돌" panose="02020600000000000000" pitchFamily="18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디딤돌" panose="02020600000000000000" pitchFamily="18" charset="-127"/>
                <a:ea typeface="a디딤돌" panose="02020600000000000000" pitchFamily="18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Font typeface="Times New Roman" panose="02020603050405020304" pitchFamily="18" charset="0"/>
              <a:buNone/>
              <a:defRPr sz="1800" kern="1200">
                <a:solidFill>
                  <a:schemeClr val="tx1"/>
                </a:solidFill>
                <a:latin typeface="a디딤돌" panose="02020600000000000000" pitchFamily="18" charset="-127"/>
                <a:ea typeface="a디딤돌" panose="02020600000000000000" pitchFamily="18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디딤돌" panose="02020600000000000000" pitchFamily="18" charset="-127"/>
                <a:ea typeface="a디딤돌" panose="02020600000000000000" pitchFamily="18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None/>
              <a:tabLst>
                <a:tab pos="1079500" algn="l"/>
              </a:tabLst>
              <a:defRPr sz="1600" kern="1200">
                <a:solidFill>
                  <a:schemeClr val="tx1"/>
                </a:solidFill>
                <a:latin typeface="a디딤돌" panose="02020600000000000000" pitchFamily="18" charset="-127"/>
                <a:ea typeface="a디딤돌" panose="02020600000000000000" pitchFamily="18" charset="-127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3200" dirty="0">
                <a:latin typeface="+mn-ea"/>
                <a:ea typeface="+mn-ea"/>
              </a:rPr>
              <a:t>권혁도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80665BB-DC22-FECE-88D6-30A0AA08F1EF}"/>
              </a:ext>
            </a:extLst>
          </p:cNvPr>
          <p:cNvSpPr txBox="1">
            <a:spLocks/>
          </p:cNvSpPr>
          <p:nvPr/>
        </p:nvSpPr>
        <p:spPr>
          <a:xfrm>
            <a:off x="1524000" y="443282"/>
            <a:ext cx="9144000" cy="966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600" b="1" dirty="0">
                <a:latin typeface="+mn-ea"/>
                <a:ea typeface="+mn-ea"/>
              </a:rPr>
              <a:t>고급 문제 해결</a:t>
            </a:r>
          </a:p>
        </p:txBody>
      </p:sp>
    </p:spTree>
    <p:extLst>
      <p:ext uri="{BB962C8B-B14F-4D97-AF65-F5344CB8AC3E}">
        <p14:creationId xmlns:p14="http://schemas.microsoft.com/office/powerpoint/2010/main" val="1711852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FB42C1A-EE81-957A-6C45-55D0516B86D8}"/>
              </a:ext>
            </a:extLst>
          </p:cNvPr>
          <p:cNvSpPr txBox="1">
            <a:spLocks/>
          </p:cNvSpPr>
          <p:nvPr/>
        </p:nvSpPr>
        <p:spPr>
          <a:xfrm>
            <a:off x="884548" y="0"/>
            <a:ext cx="10515600" cy="6810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200" b="1" dirty="0">
                <a:solidFill>
                  <a:srgbClr val="002060"/>
                </a:solidFill>
                <a:latin typeface="+mn-ea"/>
                <a:ea typeface="+mn-ea"/>
              </a:rPr>
              <a:t>발표 순서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DFE15E6-10DA-673D-BA33-67715FD7A7DF}"/>
              </a:ext>
            </a:extLst>
          </p:cNvPr>
          <p:cNvSpPr txBox="1">
            <a:spLocks/>
          </p:cNvSpPr>
          <p:nvPr/>
        </p:nvSpPr>
        <p:spPr>
          <a:xfrm>
            <a:off x="838200" y="980303"/>
            <a:ext cx="8903674" cy="5379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20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2800" b="1" dirty="0">
                <a:latin typeface="+mn-ea"/>
              </a:rPr>
              <a:t>문제 설명</a:t>
            </a:r>
            <a:endParaRPr lang="en-US" altLang="ko-KR" sz="2800" b="1" dirty="0">
              <a:latin typeface="+mn-ea"/>
            </a:endParaRPr>
          </a:p>
          <a:p>
            <a:pPr marL="342900" indent="-342900" algn="just">
              <a:lnSpc>
                <a:spcPct val="20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2800" b="1" dirty="0">
                <a:latin typeface="+mn-ea"/>
              </a:rPr>
              <a:t>문제 풀이</a:t>
            </a:r>
            <a:endParaRPr lang="en-US" altLang="ko-KR" sz="2800" b="1" dirty="0">
              <a:latin typeface="+mn-ea"/>
            </a:endParaRPr>
          </a:p>
          <a:p>
            <a:pPr marL="342900" indent="-342900" algn="just">
              <a:lnSpc>
                <a:spcPct val="20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2800" b="1" dirty="0">
                <a:latin typeface="+mn-ea"/>
              </a:rPr>
              <a:t>실행 결과</a:t>
            </a:r>
            <a:endParaRPr lang="en-US" altLang="ko-KR" sz="2800" b="1" dirty="0">
              <a:latin typeface="+mn-ea"/>
            </a:endParaRPr>
          </a:p>
          <a:p>
            <a:pPr marL="342900" indent="-342900" algn="just">
              <a:lnSpc>
                <a:spcPct val="20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2800" b="1" dirty="0">
                <a:latin typeface="+mn-ea"/>
              </a:rPr>
              <a:t>답안 코드</a:t>
            </a:r>
            <a:endParaRPr lang="en-US" altLang="ko-KR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11883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FFCF454-5264-6C5D-031B-5C8675956063}"/>
              </a:ext>
            </a:extLst>
          </p:cNvPr>
          <p:cNvSpPr txBox="1">
            <a:spLocks/>
          </p:cNvSpPr>
          <p:nvPr/>
        </p:nvSpPr>
        <p:spPr>
          <a:xfrm>
            <a:off x="884548" y="0"/>
            <a:ext cx="10515600" cy="6810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>
                <a:solidFill>
                  <a:srgbClr val="002060"/>
                </a:solidFill>
                <a:latin typeface="+mn-ea"/>
                <a:ea typeface="+mn-ea"/>
              </a:rPr>
              <a:t>1. </a:t>
            </a:r>
            <a:r>
              <a:rPr lang="ko-KR" altLang="en-US" sz="3200" b="1" dirty="0">
                <a:solidFill>
                  <a:srgbClr val="002060"/>
                </a:solidFill>
                <a:latin typeface="+mn-ea"/>
                <a:ea typeface="+mn-ea"/>
              </a:rPr>
              <a:t>문제 설명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D5CB3C-9CC0-BE16-7B98-940542CD241C}"/>
              </a:ext>
            </a:extLst>
          </p:cNvPr>
          <p:cNvSpPr txBox="1"/>
          <p:nvPr/>
        </p:nvSpPr>
        <p:spPr>
          <a:xfrm>
            <a:off x="1189348" y="1235242"/>
            <a:ext cx="9906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문제 </a:t>
            </a:r>
            <a:r>
              <a:rPr lang="en-US" altLang="ko-KR" sz="2000" b="1" dirty="0"/>
              <a:t>10.3 </a:t>
            </a:r>
            <a:r>
              <a:rPr lang="ko-KR" altLang="en-US" sz="2000" b="1" dirty="0"/>
              <a:t>거의 정렬된 배열 정렬하기</a:t>
            </a:r>
            <a:endParaRPr lang="en-US" altLang="ko-KR" sz="2000" b="1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거의 정렬된 배열이 주어 졌을 때</a:t>
            </a:r>
            <a:r>
              <a:rPr lang="en-US" altLang="ko-KR" dirty="0"/>
              <a:t>, </a:t>
            </a:r>
            <a:r>
              <a:rPr lang="ko-KR" altLang="en-US" dirty="0"/>
              <a:t>이를 정렬된 순서로 출력하는 프로그램을 작성하라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>
                <a:solidFill>
                  <a:schemeClr val="accent3"/>
                </a:solidFill>
              </a:rPr>
              <a:t>힌트 </a:t>
            </a:r>
            <a:r>
              <a:rPr lang="en-US" altLang="ko-KR" dirty="0">
                <a:solidFill>
                  <a:schemeClr val="accent3"/>
                </a:solidFill>
              </a:rPr>
              <a:t>: </a:t>
            </a:r>
            <a:r>
              <a:rPr lang="en-US" altLang="ko-KR" dirty="0" err="1">
                <a:solidFill>
                  <a:schemeClr val="accent3"/>
                </a:solidFill>
              </a:rPr>
              <a:t>i</a:t>
            </a:r>
            <a:r>
              <a:rPr lang="ko-KR" altLang="en-US" dirty="0">
                <a:solidFill>
                  <a:schemeClr val="accent3"/>
                </a:solidFill>
              </a:rPr>
              <a:t>번째 숫자를 읽은 후에 몇 개나 더 읽어야 해당 숫자를 올바른 위치에 놓을 수 있을까</a:t>
            </a:r>
            <a:r>
              <a:rPr lang="en-US" altLang="ko-KR" dirty="0">
                <a:solidFill>
                  <a:schemeClr val="accent3"/>
                </a:solidFill>
              </a:rPr>
              <a:t>?</a:t>
            </a:r>
            <a:endParaRPr lang="ko-KR" alt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177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C374CA3B-6F26-34A0-CBC5-EBC1919C93B4}"/>
              </a:ext>
            </a:extLst>
          </p:cNvPr>
          <p:cNvSpPr txBox="1">
            <a:spLocks/>
          </p:cNvSpPr>
          <p:nvPr/>
        </p:nvSpPr>
        <p:spPr>
          <a:xfrm>
            <a:off x="884548" y="0"/>
            <a:ext cx="10515600" cy="6810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>
                <a:solidFill>
                  <a:srgbClr val="002060"/>
                </a:solidFill>
                <a:latin typeface="+mn-ea"/>
                <a:ea typeface="+mn-ea"/>
              </a:rPr>
              <a:t>2. </a:t>
            </a:r>
            <a:r>
              <a:rPr lang="ko-KR" altLang="en-US" sz="3200" b="1" dirty="0">
                <a:solidFill>
                  <a:srgbClr val="002060"/>
                </a:solidFill>
                <a:latin typeface="+mn-ea"/>
                <a:ea typeface="+mn-ea"/>
              </a:rPr>
              <a:t>문제 풀이</a:t>
            </a:r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F5EC1AFA-F528-3660-4C56-30320DB43CBB}"/>
              </a:ext>
            </a:extLst>
          </p:cNvPr>
          <p:cNvSpPr txBox="1">
            <a:spLocks/>
          </p:cNvSpPr>
          <p:nvPr/>
        </p:nvSpPr>
        <p:spPr>
          <a:xfrm>
            <a:off x="1143000" y="739350"/>
            <a:ext cx="8903674" cy="5379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0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문제 해결 방법 설명</a:t>
            </a:r>
            <a:endParaRPr lang="en-US" altLang="ko-KR" dirty="0">
              <a:latin typeface="+mn-ea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+mn-ea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C00000"/>
              </a:buClr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문제에서 거의 정렬된 배열이 주어졌다고 하였으니</a:t>
            </a:r>
            <a:r>
              <a:rPr lang="en-US" altLang="ko-KR" sz="1800" dirty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랜덤하게 </a:t>
            </a:r>
            <a:r>
              <a:rPr lang="en-US" altLang="ko-KR" sz="1800" dirty="0" err="1">
                <a:latin typeface="+mn-ea"/>
              </a:rPr>
              <a:t>i</a:t>
            </a:r>
            <a:r>
              <a:rPr lang="ko-KR" altLang="en-US" sz="1800" dirty="0">
                <a:latin typeface="+mn-ea"/>
              </a:rPr>
              <a:t>번째 </a:t>
            </a:r>
            <a:r>
              <a:rPr lang="en-US" altLang="ko-KR" sz="1800" dirty="0">
                <a:latin typeface="+mn-ea"/>
              </a:rPr>
              <a:t>Index</a:t>
            </a:r>
            <a:r>
              <a:rPr lang="ko-KR" altLang="en-US" sz="1800" dirty="0">
                <a:latin typeface="+mn-ea"/>
              </a:rPr>
              <a:t>를 골라서 </a:t>
            </a:r>
            <a:r>
              <a:rPr lang="en-US" altLang="ko-KR" sz="1800" dirty="0" err="1">
                <a:latin typeface="+mn-ea"/>
              </a:rPr>
              <a:t>minHeap</a:t>
            </a:r>
            <a:r>
              <a:rPr lang="ko-KR" altLang="en-US" sz="1800" dirty="0">
                <a:latin typeface="+mn-ea"/>
              </a:rPr>
              <a:t>에 저장하면 자동으로 정렬된 값을 얻을 수 있다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C00000"/>
              </a:buClr>
            </a:pPr>
            <a:endParaRPr lang="en-US" altLang="ko-KR" sz="1800" dirty="0">
              <a:latin typeface="+mn-ea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7A636159-16C1-3517-DAA6-5E4077DCC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191401"/>
              </p:ext>
            </p:extLst>
          </p:nvPr>
        </p:nvGraphicFramePr>
        <p:xfrm>
          <a:off x="1530836" y="2855495"/>
          <a:ext cx="8128001" cy="3686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3543771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9564731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4663302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1550991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9041145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5360731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30183742"/>
                    </a:ext>
                  </a:extLst>
                </a:gridCol>
              </a:tblGrid>
              <a:tr h="3686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04271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6DB9E76-CD76-DB80-209F-8AB05A299199}"/>
              </a:ext>
            </a:extLst>
          </p:cNvPr>
          <p:cNvSpPr txBox="1"/>
          <p:nvPr/>
        </p:nvSpPr>
        <p:spPr>
          <a:xfrm>
            <a:off x="1530836" y="2496931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</a:t>
            </a:r>
            <a:endParaRPr lang="ko-KR" altLang="en-US" dirty="0"/>
          </a:p>
        </p:txBody>
      </p:sp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E913C094-C99B-C335-3A84-56BB32E92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576558"/>
              </p:ext>
            </p:extLst>
          </p:nvPr>
        </p:nvGraphicFramePr>
        <p:xfrm>
          <a:off x="1530836" y="3935960"/>
          <a:ext cx="8128001" cy="3686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3543771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9564731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4663302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1550991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9041145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5360731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30183742"/>
                    </a:ext>
                  </a:extLst>
                </a:gridCol>
              </a:tblGrid>
              <a:tr h="3686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04271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C99B39B-8943-5B04-16E9-759933BC1069}"/>
              </a:ext>
            </a:extLst>
          </p:cNvPr>
          <p:cNvSpPr txBox="1"/>
          <p:nvPr/>
        </p:nvSpPr>
        <p:spPr>
          <a:xfrm>
            <a:off x="1530836" y="3577396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277E449-F105-42AE-DB01-B0FB2A48EE32}"/>
              </a:ext>
            </a:extLst>
          </p:cNvPr>
          <p:cNvCxnSpPr>
            <a:cxnSpLocks/>
          </p:cNvCxnSpPr>
          <p:nvPr/>
        </p:nvCxnSpPr>
        <p:spPr>
          <a:xfrm flipV="1">
            <a:off x="6765910" y="4308760"/>
            <a:ext cx="0" cy="401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BC8EB60-C25D-5309-ED12-0CCF086CB9C7}"/>
              </a:ext>
            </a:extLst>
          </p:cNvPr>
          <p:cNvSpPr txBox="1"/>
          <p:nvPr/>
        </p:nvSpPr>
        <p:spPr>
          <a:xfrm>
            <a:off x="6393853" y="471017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5446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C374CA3B-6F26-34A0-CBC5-EBC1919C93B4}"/>
              </a:ext>
            </a:extLst>
          </p:cNvPr>
          <p:cNvSpPr txBox="1">
            <a:spLocks/>
          </p:cNvSpPr>
          <p:nvPr/>
        </p:nvSpPr>
        <p:spPr>
          <a:xfrm>
            <a:off x="884548" y="0"/>
            <a:ext cx="10515600" cy="6810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>
                <a:solidFill>
                  <a:srgbClr val="002060"/>
                </a:solidFill>
                <a:latin typeface="+mn-ea"/>
                <a:ea typeface="+mn-ea"/>
              </a:rPr>
              <a:t>2. </a:t>
            </a:r>
            <a:r>
              <a:rPr lang="ko-KR" altLang="en-US" sz="3200" b="1" dirty="0">
                <a:solidFill>
                  <a:srgbClr val="002060"/>
                </a:solidFill>
                <a:latin typeface="+mn-ea"/>
                <a:ea typeface="+mn-ea"/>
              </a:rPr>
              <a:t>문제 풀이</a:t>
            </a:r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F5EC1AFA-F528-3660-4C56-30320DB43CBB}"/>
              </a:ext>
            </a:extLst>
          </p:cNvPr>
          <p:cNvSpPr txBox="1">
            <a:spLocks/>
          </p:cNvSpPr>
          <p:nvPr/>
        </p:nvSpPr>
        <p:spPr>
          <a:xfrm>
            <a:off x="1143000" y="739350"/>
            <a:ext cx="8903674" cy="5379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0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문제 해결 방법 설명</a:t>
            </a:r>
            <a:endParaRPr lang="en-US" altLang="ko-KR" dirty="0">
              <a:latin typeface="+mn-ea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+mn-ea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C00000"/>
              </a:buClr>
            </a:pPr>
            <a:endParaRPr lang="en-US" altLang="ko-KR" sz="1800" dirty="0">
              <a:latin typeface="+mn-ea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1725AA6-1E30-4930-FCED-DD7E0E2E3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389" y="2906579"/>
            <a:ext cx="5909761" cy="2371725"/>
          </a:xfrm>
          <a:prstGeom prst="rect">
            <a:avLst/>
          </a:prstGeom>
        </p:spPr>
      </p:pic>
      <p:graphicFrame>
        <p:nvGraphicFramePr>
          <p:cNvPr id="18" name="표 2">
            <a:extLst>
              <a:ext uri="{FF2B5EF4-FFF2-40B4-BE49-F238E27FC236}">
                <a16:creationId xmlns:a16="http://schemas.microsoft.com/office/drawing/2014/main" id="{9BF3CFAD-7552-BCB0-65AC-02F0C7FE0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540425"/>
              </p:ext>
            </p:extLst>
          </p:nvPr>
        </p:nvGraphicFramePr>
        <p:xfrm>
          <a:off x="1607036" y="1704724"/>
          <a:ext cx="8128001" cy="3686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3543771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9564731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4663302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1550991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9041145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5360731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30183742"/>
                    </a:ext>
                  </a:extLst>
                </a:gridCol>
              </a:tblGrid>
              <a:tr h="3686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04271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A7CE59ED-A1F1-723C-3034-FD50B61ED969}"/>
              </a:ext>
            </a:extLst>
          </p:cNvPr>
          <p:cNvSpPr txBox="1"/>
          <p:nvPr/>
        </p:nvSpPr>
        <p:spPr>
          <a:xfrm>
            <a:off x="1607036" y="1346160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BCBF14C-EC85-A796-4D5B-ED5BDCF1D84B}"/>
              </a:ext>
            </a:extLst>
          </p:cNvPr>
          <p:cNvCxnSpPr>
            <a:cxnSpLocks/>
          </p:cNvCxnSpPr>
          <p:nvPr/>
        </p:nvCxnSpPr>
        <p:spPr>
          <a:xfrm flipV="1">
            <a:off x="6842110" y="2077524"/>
            <a:ext cx="0" cy="401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61054EC-689A-A499-6093-1FC31380B7BC}"/>
              </a:ext>
            </a:extLst>
          </p:cNvPr>
          <p:cNvSpPr txBox="1"/>
          <p:nvPr/>
        </p:nvSpPr>
        <p:spPr>
          <a:xfrm>
            <a:off x="6470053" y="2478934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4520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C374CA3B-6F26-34A0-CBC5-EBC1919C93B4}"/>
              </a:ext>
            </a:extLst>
          </p:cNvPr>
          <p:cNvSpPr txBox="1">
            <a:spLocks/>
          </p:cNvSpPr>
          <p:nvPr/>
        </p:nvSpPr>
        <p:spPr>
          <a:xfrm>
            <a:off x="884548" y="0"/>
            <a:ext cx="10515600" cy="6810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>
                <a:solidFill>
                  <a:srgbClr val="002060"/>
                </a:solidFill>
                <a:latin typeface="+mn-ea"/>
                <a:ea typeface="+mn-ea"/>
              </a:rPr>
              <a:t>2. </a:t>
            </a:r>
            <a:r>
              <a:rPr lang="ko-KR" altLang="en-US" sz="3200" b="1" dirty="0">
                <a:solidFill>
                  <a:srgbClr val="002060"/>
                </a:solidFill>
                <a:latin typeface="+mn-ea"/>
                <a:ea typeface="+mn-ea"/>
              </a:rPr>
              <a:t>문제 풀이</a:t>
            </a:r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F5EC1AFA-F528-3660-4C56-30320DB43CBB}"/>
              </a:ext>
            </a:extLst>
          </p:cNvPr>
          <p:cNvSpPr txBox="1">
            <a:spLocks/>
          </p:cNvSpPr>
          <p:nvPr/>
        </p:nvSpPr>
        <p:spPr>
          <a:xfrm>
            <a:off x="1143000" y="739350"/>
            <a:ext cx="8903674" cy="5379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0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문제 해결 방법 설명</a:t>
            </a:r>
            <a:endParaRPr lang="en-US" altLang="ko-KR" dirty="0">
              <a:latin typeface="+mn-ea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+mn-ea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C00000"/>
              </a:buClr>
            </a:pPr>
            <a:endParaRPr lang="en-US" altLang="ko-KR" sz="1800" dirty="0">
              <a:latin typeface="+mn-ea"/>
            </a:endParaRPr>
          </a:p>
        </p:txBody>
      </p:sp>
      <p:graphicFrame>
        <p:nvGraphicFramePr>
          <p:cNvPr id="18" name="표 2">
            <a:extLst>
              <a:ext uri="{FF2B5EF4-FFF2-40B4-BE49-F238E27FC236}">
                <a16:creationId xmlns:a16="http://schemas.microsoft.com/office/drawing/2014/main" id="{9BF3CFAD-7552-BCB0-65AC-02F0C7FE0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2598"/>
              </p:ext>
            </p:extLst>
          </p:nvPr>
        </p:nvGraphicFramePr>
        <p:xfrm>
          <a:off x="1607036" y="1704724"/>
          <a:ext cx="8128001" cy="3686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3543771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9564731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4663302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1550991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9041145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5360731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30183742"/>
                    </a:ext>
                  </a:extLst>
                </a:gridCol>
              </a:tblGrid>
              <a:tr h="3686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04271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A7CE59ED-A1F1-723C-3034-FD50B61ED969}"/>
              </a:ext>
            </a:extLst>
          </p:cNvPr>
          <p:cNvSpPr txBox="1"/>
          <p:nvPr/>
        </p:nvSpPr>
        <p:spPr>
          <a:xfrm>
            <a:off x="1607036" y="1346160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083C1B-4E5F-1002-88CD-D1A76AC4D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326" y="3048931"/>
            <a:ext cx="67722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804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C374CA3B-6F26-34A0-CBC5-EBC1919C93B4}"/>
              </a:ext>
            </a:extLst>
          </p:cNvPr>
          <p:cNvSpPr txBox="1">
            <a:spLocks/>
          </p:cNvSpPr>
          <p:nvPr/>
        </p:nvSpPr>
        <p:spPr>
          <a:xfrm>
            <a:off x="884548" y="0"/>
            <a:ext cx="10515600" cy="6810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>
                <a:solidFill>
                  <a:srgbClr val="002060"/>
                </a:solidFill>
                <a:latin typeface="+mn-ea"/>
                <a:ea typeface="+mn-ea"/>
              </a:rPr>
              <a:t>2. </a:t>
            </a:r>
            <a:r>
              <a:rPr lang="ko-KR" altLang="en-US" sz="3200" b="1" dirty="0">
                <a:solidFill>
                  <a:srgbClr val="002060"/>
                </a:solidFill>
                <a:latin typeface="+mn-ea"/>
                <a:ea typeface="+mn-ea"/>
              </a:rPr>
              <a:t>문제 풀이</a:t>
            </a:r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F5EC1AFA-F528-3660-4C56-30320DB43CBB}"/>
              </a:ext>
            </a:extLst>
          </p:cNvPr>
          <p:cNvSpPr txBox="1">
            <a:spLocks/>
          </p:cNvSpPr>
          <p:nvPr/>
        </p:nvSpPr>
        <p:spPr>
          <a:xfrm>
            <a:off x="1143000" y="739350"/>
            <a:ext cx="8903674" cy="5379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0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문제 해결 방법 설명</a:t>
            </a:r>
            <a:endParaRPr lang="en-US" altLang="ko-KR" dirty="0">
              <a:latin typeface="+mn-ea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+mn-ea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C00000"/>
              </a:buClr>
            </a:pPr>
            <a:endParaRPr lang="en-US" altLang="ko-KR" sz="1800" dirty="0">
              <a:latin typeface="+mn-ea"/>
            </a:endParaRPr>
          </a:p>
        </p:txBody>
      </p:sp>
      <p:graphicFrame>
        <p:nvGraphicFramePr>
          <p:cNvPr id="18" name="표 2">
            <a:extLst>
              <a:ext uri="{FF2B5EF4-FFF2-40B4-BE49-F238E27FC236}">
                <a16:creationId xmlns:a16="http://schemas.microsoft.com/office/drawing/2014/main" id="{9BF3CFAD-7552-BCB0-65AC-02F0C7FE0F29}"/>
              </a:ext>
            </a:extLst>
          </p:cNvPr>
          <p:cNvGraphicFramePr>
            <a:graphicFrameLocks noGrp="1"/>
          </p:cNvGraphicFramePr>
          <p:nvPr/>
        </p:nvGraphicFramePr>
        <p:xfrm>
          <a:off x="1607036" y="1704724"/>
          <a:ext cx="8128001" cy="3686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3543771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9564731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4663302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1550991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9041145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5360731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30183742"/>
                    </a:ext>
                  </a:extLst>
                </a:gridCol>
              </a:tblGrid>
              <a:tr h="3686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04271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A7CE59ED-A1F1-723C-3034-FD50B61ED969}"/>
              </a:ext>
            </a:extLst>
          </p:cNvPr>
          <p:cNvSpPr txBox="1"/>
          <p:nvPr/>
        </p:nvSpPr>
        <p:spPr>
          <a:xfrm>
            <a:off x="1607036" y="1346160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083C1B-4E5F-1002-88CD-D1A76AC4D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326" y="3048931"/>
            <a:ext cx="6772275" cy="2047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1E9F8D-DB8B-A428-4462-DE30D6288EFE}"/>
              </a:ext>
            </a:extLst>
          </p:cNvPr>
          <p:cNvSpPr txBox="1"/>
          <p:nvPr/>
        </p:nvSpPr>
        <p:spPr>
          <a:xfrm>
            <a:off x="3627407" y="5622758"/>
            <a:ext cx="393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Root </a:t>
            </a:r>
            <a:r>
              <a:rPr lang="ko-KR" altLang="en-US" dirty="0"/>
              <a:t>값 빼면서 배열에 저장 후 출력</a:t>
            </a:r>
          </a:p>
        </p:txBody>
      </p:sp>
    </p:spTree>
    <p:extLst>
      <p:ext uri="{BB962C8B-B14F-4D97-AF65-F5344CB8AC3E}">
        <p14:creationId xmlns:p14="http://schemas.microsoft.com/office/powerpoint/2010/main" val="1948364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2E8D6-7D3B-6381-655D-7D90A30A86F5}"/>
              </a:ext>
            </a:extLst>
          </p:cNvPr>
          <p:cNvSpPr txBox="1">
            <a:spLocks/>
          </p:cNvSpPr>
          <p:nvPr/>
        </p:nvSpPr>
        <p:spPr>
          <a:xfrm>
            <a:off x="884548" y="0"/>
            <a:ext cx="10515600" cy="6810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>
                <a:solidFill>
                  <a:srgbClr val="002060"/>
                </a:solidFill>
                <a:latin typeface="+mn-ea"/>
                <a:ea typeface="+mn-ea"/>
              </a:rPr>
              <a:t>3. </a:t>
            </a:r>
            <a:r>
              <a:rPr lang="ko-KR" altLang="en-US" sz="3200" b="1" dirty="0">
                <a:solidFill>
                  <a:srgbClr val="002060"/>
                </a:solidFill>
                <a:latin typeface="+mn-ea"/>
                <a:ea typeface="+mn-ea"/>
              </a:rPr>
              <a:t>실행 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C8E059-216E-0E20-DE73-B53D94A29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760" y="1368089"/>
            <a:ext cx="3672390" cy="113698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4B37E71-8810-6771-D9BF-C57C510C8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759" y="3171824"/>
            <a:ext cx="5701215" cy="103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569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2E8D6-7D3B-6381-655D-7D90A30A86F5}"/>
              </a:ext>
            </a:extLst>
          </p:cNvPr>
          <p:cNvSpPr txBox="1">
            <a:spLocks/>
          </p:cNvSpPr>
          <p:nvPr/>
        </p:nvSpPr>
        <p:spPr>
          <a:xfrm>
            <a:off x="884548" y="0"/>
            <a:ext cx="10515600" cy="6810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>
                <a:solidFill>
                  <a:srgbClr val="002060"/>
                </a:solidFill>
                <a:latin typeface="+mn-ea"/>
                <a:ea typeface="+mn-ea"/>
              </a:rPr>
              <a:t>4. </a:t>
            </a:r>
            <a:r>
              <a:rPr lang="ko-KR" altLang="en-US" sz="3200" b="1" dirty="0">
                <a:solidFill>
                  <a:srgbClr val="002060"/>
                </a:solidFill>
                <a:latin typeface="+mn-ea"/>
                <a:ea typeface="+mn-ea"/>
              </a:rPr>
              <a:t>답안 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B3E45C-960F-FEF2-106C-021A5D0CD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1266825"/>
            <a:ext cx="7258050" cy="3741474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1F7C784-787B-CC11-7CE2-B72A7B084217}"/>
              </a:ext>
            </a:extLst>
          </p:cNvPr>
          <p:cNvCxnSpPr>
            <a:cxnSpLocks/>
          </p:cNvCxnSpPr>
          <p:nvPr/>
        </p:nvCxnSpPr>
        <p:spPr>
          <a:xfrm flipH="1">
            <a:off x="5213684" y="2414336"/>
            <a:ext cx="304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BD61E5C-D91C-C852-147D-E7B2929AE740}"/>
              </a:ext>
            </a:extLst>
          </p:cNvPr>
          <p:cNvSpPr txBox="1"/>
          <p:nvPr/>
        </p:nvSpPr>
        <p:spPr>
          <a:xfrm>
            <a:off x="8261684" y="2229670"/>
            <a:ext cx="2975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Index</a:t>
            </a:r>
            <a:r>
              <a:rPr lang="ko-KR" altLang="en-US" dirty="0"/>
              <a:t>만큼 </a:t>
            </a:r>
            <a:r>
              <a:rPr lang="en-US" altLang="ko-KR" dirty="0"/>
              <a:t>minheap</a:t>
            </a:r>
            <a:r>
              <a:rPr lang="ko-KR" altLang="en-US" dirty="0"/>
              <a:t>에 저장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487ECC5-2911-BB70-95A2-7F442EB5AF5A}"/>
              </a:ext>
            </a:extLst>
          </p:cNvPr>
          <p:cNvCxnSpPr>
            <a:cxnSpLocks/>
          </p:cNvCxnSpPr>
          <p:nvPr/>
        </p:nvCxnSpPr>
        <p:spPr>
          <a:xfrm flipH="1">
            <a:off x="4618348" y="3264568"/>
            <a:ext cx="3386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8B66759-B9AF-C47D-3832-3C4EBC5146AA}"/>
              </a:ext>
            </a:extLst>
          </p:cNvPr>
          <p:cNvSpPr txBox="1"/>
          <p:nvPr/>
        </p:nvSpPr>
        <p:spPr>
          <a:xfrm>
            <a:off x="8044900" y="2930297"/>
            <a:ext cx="3831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Index</a:t>
            </a:r>
            <a:r>
              <a:rPr lang="ko-KR" altLang="en-US" dirty="0"/>
              <a:t> 뒤의 숫자를 </a:t>
            </a:r>
            <a:r>
              <a:rPr lang="en-US" altLang="ko-KR" dirty="0"/>
              <a:t>minheap</a:t>
            </a:r>
            <a:r>
              <a:rPr lang="ko-KR" altLang="en-US" dirty="0"/>
              <a:t>에 저장</a:t>
            </a:r>
            <a:endParaRPr lang="en-US" altLang="ko-KR" dirty="0"/>
          </a:p>
          <a:p>
            <a:r>
              <a:rPr lang="ko-KR" altLang="en-US" dirty="0"/>
              <a:t>최소값을 </a:t>
            </a:r>
            <a:r>
              <a:rPr lang="en-US" altLang="ko-KR" dirty="0"/>
              <a:t>Array</a:t>
            </a:r>
            <a:r>
              <a:rPr lang="ko-KR" altLang="en-US" dirty="0"/>
              <a:t>에 저장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04858F5-C821-D923-3CB9-049AB7F0D519}"/>
              </a:ext>
            </a:extLst>
          </p:cNvPr>
          <p:cNvCxnSpPr>
            <a:cxnSpLocks/>
          </p:cNvCxnSpPr>
          <p:nvPr/>
        </p:nvCxnSpPr>
        <p:spPr>
          <a:xfrm flipH="1">
            <a:off x="4481990" y="4066673"/>
            <a:ext cx="3386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CE89DD9-BABC-BB4C-B8D5-8E039ED972D6}"/>
              </a:ext>
            </a:extLst>
          </p:cNvPr>
          <p:cNvSpPr txBox="1"/>
          <p:nvPr/>
        </p:nvSpPr>
        <p:spPr>
          <a:xfrm>
            <a:off x="8005011" y="3844260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나머지 숫자를 </a:t>
            </a:r>
            <a:r>
              <a:rPr lang="en-US" altLang="ko-KR" dirty="0"/>
              <a:t>Array</a:t>
            </a:r>
            <a:r>
              <a:rPr lang="ko-KR" altLang="en-US" dirty="0"/>
              <a:t>에 추가저장</a:t>
            </a:r>
          </a:p>
        </p:txBody>
      </p:sp>
    </p:spTree>
    <p:extLst>
      <p:ext uri="{BB962C8B-B14F-4D97-AF65-F5344CB8AC3E}">
        <p14:creationId xmlns:p14="http://schemas.microsoft.com/office/powerpoint/2010/main" val="1655807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210</Words>
  <Application>Microsoft Office PowerPoint</Application>
  <PresentationFormat>와이드스크린</PresentationFormat>
  <Paragraphs>78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Wingdings</vt:lpstr>
      <vt:lpstr>Office 테마</vt:lpstr>
      <vt:lpstr>ELEMENTS OF PROGRAMMING INTERVIEWS IN Java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ELEMENTS OF  PROGRAMMING INTERVIEWS IN Java</dc:title>
  <dc:creator>권혁도</dc:creator>
  <cp:lastModifiedBy>권 혁도</cp:lastModifiedBy>
  <cp:revision>3</cp:revision>
  <dcterms:created xsi:type="dcterms:W3CDTF">2023-03-09T18:05:37Z</dcterms:created>
  <dcterms:modified xsi:type="dcterms:W3CDTF">2023-04-27T21:05:16Z</dcterms:modified>
</cp:coreProperties>
</file>