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6" r:id="rId6"/>
    <p:sldId id="267" r:id="rId7"/>
    <p:sldId id="268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EB73B-B12E-32DB-CC55-5E18E28E7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8C61E3-075D-076D-9C5D-47BC44231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2297D-C297-8C92-3D72-F75CA454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543-545F-4303-B904-D07E5751825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422C7-3EBE-728F-8EBD-CE86CE50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73952-5E04-4C4B-8B38-CAB74C4C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47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52A1B-BFFC-26B3-0BED-58179E12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0AFA5-7E8E-8728-B2A3-ADD574C3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3C222-35DC-13D4-A5F2-159030CF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543-545F-4303-B904-D07E5751825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D7023-0CE9-A7C0-99D1-9893B068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3A8E4-05EE-C417-A6D5-47EEDB2F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0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D73F0-949D-EE65-0784-4C9285A3D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A9B2B8-27FC-E8B2-473A-AE87F661C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DCE10-BBF8-B067-3B72-F78E6C83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543-545F-4303-B904-D07E5751825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F03A6-1A29-F081-1E80-E29B538F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58466-E0E3-A404-B2C6-E9CA24EC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18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CC8F3-B92C-CB7D-1953-D18B4359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74237-85EA-844D-A169-3CA5F402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88239-F4A2-D8A7-4FE6-4459150A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543-545F-4303-B904-D07E5751825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6E759-E4CB-9446-0D04-690D7DF2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05BDA-A375-121B-4497-64EFE07B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2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5C556-5FBF-A2F4-4652-C18C4813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F8FA60-9F66-4060-B8D7-AE2495E2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72E2E-8642-337A-B4A4-8CEDA834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543-545F-4303-B904-D07E5751825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02C7F-FFE4-DA12-1B32-F62E32AE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332BA-4B5F-A461-5046-2FE28448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24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54EE2-26A9-C118-4D3D-CF753BB0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5A452-715C-6E1E-2AC4-9E385C3A4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C2F148-293E-698A-60F4-6C2395D8A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ECD3F9-6B69-6D1C-60F1-B71E688C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543-545F-4303-B904-D07E5751825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F76E0-CF9D-A308-B2ED-FC032E9A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845F8-4AA8-0441-F3DC-626539E9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8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3E84C-C8C1-6191-5A9F-D0412F67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FF25-5F59-AB5F-CA05-71163E76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E4B939-27EE-1674-0BE8-90B1E461C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AA54FC-9AFC-EFD1-0681-4E648843C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06884D-8115-7FE2-C840-087C2DFFB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ADB9A0-75A1-E304-683B-739A9892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543-545F-4303-B904-D07E5751825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144DC8-16E2-CAE8-0CA4-3F832E44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13FFEB-DF0B-9E4A-BFAB-0DDBE23A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5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20F3B-3804-077C-DB4F-7AD4B392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8D3082-014A-5A13-E905-2F925315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543-545F-4303-B904-D07E5751825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4E0B3F-516A-F8B0-0078-53A9F183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029407-62B1-A450-D49B-C74976F8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0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412C1-1C8B-5142-459E-BBEE7CE8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543-545F-4303-B904-D07E5751825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DF34F7-0526-DA88-D6D9-A20C26E3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9840CC-E99D-874B-2208-C7F50627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1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38126-4CC8-24C2-30DB-65E98108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A7028-2AC5-9605-1AF4-1537FACBF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5EDB2-E979-0467-E205-3E5A5182E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9259A-5DD7-E02A-CBA5-6B509ADB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543-545F-4303-B904-D07E5751825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B1BC38-C572-9666-8485-FE38EF68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2BEAB3-0E1C-EE28-7F39-0D5DD1F8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6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F3035-841A-3377-58C7-2A5B5674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739547-344F-E2A5-5374-4984E677D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0FE4A-781D-C806-8B44-44464667F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81B4F9-B2CE-203E-8649-5E0E9BD4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543-545F-4303-B904-D07E5751825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B9E4D-B900-84E9-450B-07D918A0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72085-D10B-DF79-ECEC-C2EA4FA3B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41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47A16A-A327-2967-C48E-1939E6F5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0120B-911A-BE81-83EC-CE0A3FFAF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03EDA-EB78-9033-6A8D-EB6E21272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543-545F-4303-B904-D07E5751825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30394-A750-7AA3-C985-A7DB42D86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625F1-CB65-0D35-3BDD-81AF3DCD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7ED6-A5BA-4A0B-AFC8-550A841CC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289000" r="-28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3197D-0649-40BE-9449-E412F1171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2139"/>
            <a:ext cx="9144000" cy="450405"/>
          </a:xfrm>
        </p:spPr>
        <p:txBody>
          <a:bodyPr anchor="ctr">
            <a:normAutofit/>
          </a:bodyPr>
          <a:lstStyle/>
          <a:p>
            <a:r>
              <a:rPr lang="en-US" altLang="ko-KR" sz="1500" b="1" dirty="0">
                <a:solidFill>
                  <a:srgbClr val="C00000"/>
                </a:solidFill>
                <a:latin typeface="+mn-ea"/>
                <a:ea typeface="+mn-ea"/>
              </a:rPr>
              <a:t>ELEMENTS OF </a:t>
            </a:r>
            <a:r>
              <a:rPr lang="en-US" altLang="ko-KR" sz="1500" b="1" dirty="0">
                <a:solidFill>
                  <a:schemeClr val="accent2"/>
                </a:solidFill>
                <a:latin typeface="+mn-ea"/>
                <a:ea typeface="+mn-ea"/>
              </a:rPr>
              <a:t>PROGRAMMING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FFC000"/>
                </a:solidFill>
                <a:latin typeface="+mn-ea"/>
                <a:ea typeface="+mn-ea"/>
              </a:rPr>
              <a:t>INTERVIEWS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C00000"/>
                </a:solidFill>
                <a:latin typeface="+mn-ea"/>
                <a:ea typeface="+mn-ea"/>
              </a:rPr>
              <a:t>IN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C00000"/>
                </a:solidFill>
                <a:latin typeface="+mn-ea"/>
                <a:ea typeface="+mn-ea"/>
              </a:rPr>
              <a:t>Java</a:t>
            </a:r>
            <a:endParaRPr lang="ko-KR" altLang="en-US" sz="15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720F8-8745-432C-B8C0-506A16597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4742"/>
            <a:ext cx="9144000" cy="966993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+mn-ea"/>
                <a:ea typeface="+mn-ea"/>
              </a:rPr>
              <a:t>문제 </a:t>
            </a:r>
            <a:r>
              <a:rPr lang="en-US" altLang="ko-KR" sz="4800" dirty="0">
                <a:latin typeface="+mn-ea"/>
                <a:ea typeface="+mn-ea"/>
              </a:rPr>
              <a:t>18.3 : </a:t>
            </a:r>
            <a:r>
              <a:rPr lang="ko-KR" altLang="en-US" sz="4800" dirty="0">
                <a:solidFill>
                  <a:srgbClr val="FF0000"/>
                </a:solidFill>
                <a:latin typeface="+mn-ea"/>
                <a:ea typeface="+mn-ea"/>
              </a:rPr>
              <a:t>닫힌 지역 찾기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010A8ABD-C1E5-4BB7-98A9-748FC0A72EC1}"/>
              </a:ext>
            </a:extLst>
          </p:cNvPr>
          <p:cNvSpPr txBox="1">
            <a:spLocks/>
          </p:cNvSpPr>
          <p:nvPr/>
        </p:nvSpPr>
        <p:spPr>
          <a:xfrm>
            <a:off x="1178165" y="4371373"/>
            <a:ext cx="4829909" cy="66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Times New Roman" panose="02020603050405020304" pitchFamily="18" charset="0"/>
              <a:buNone/>
              <a:defRPr sz="18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None/>
              <a:tabLst>
                <a:tab pos="1079500" algn="l"/>
              </a:tabLst>
              <a:defRPr sz="16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3200">
                <a:latin typeface="+mn-ea"/>
                <a:ea typeface="+mn-ea"/>
              </a:rPr>
              <a:t>소속</a:t>
            </a:r>
            <a:r>
              <a:rPr lang="en-US" altLang="ko-KR" sz="3200">
                <a:latin typeface="+mn-ea"/>
                <a:ea typeface="+mn-ea"/>
              </a:rPr>
              <a:t>:</a:t>
            </a:r>
            <a:endParaRPr lang="ko-KR" altLang="en-US" sz="3200">
              <a:latin typeface="+mn-ea"/>
              <a:ea typeface="+mn-ea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C380B72-F8EB-4B7D-8FB4-273F72CC237E}"/>
              </a:ext>
            </a:extLst>
          </p:cNvPr>
          <p:cNvSpPr txBox="1">
            <a:spLocks/>
          </p:cNvSpPr>
          <p:nvPr/>
        </p:nvSpPr>
        <p:spPr>
          <a:xfrm>
            <a:off x="1178166" y="5033195"/>
            <a:ext cx="4829909" cy="66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Times New Roman" panose="02020603050405020304" pitchFamily="18" charset="0"/>
              <a:buNone/>
              <a:defRPr sz="18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None/>
              <a:tabLst>
                <a:tab pos="1079500" algn="l"/>
              </a:tabLst>
              <a:defRPr sz="16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3200">
                <a:latin typeface="+mn-ea"/>
                <a:ea typeface="+mn-ea"/>
              </a:rPr>
              <a:t>이름</a:t>
            </a:r>
            <a:r>
              <a:rPr lang="en-US" altLang="ko-KR" sz="3200">
                <a:latin typeface="+mn-ea"/>
                <a:ea typeface="+mn-ea"/>
              </a:rPr>
              <a:t>:</a:t>
            </a:r>
            <a:endParaRPr lang="ko-KR" altLang="en-US" sz="3200">
              <a:latin typeface="+mn-ea"/>
              <a:ea typeface="+mn-ea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A4F934D5-88FB-42F2-9FAE-FAC7F091873D}"/>
              </a:ext>
            </a:extLst>
          </p:cNvPr>
          <p:cNvSpPr txBox="1">
            <a:spLocks/>
          </p:cNvSpPr>
          <p:nvPr/>
        </p:nvSpPr>
        <p:spPr>
          <a:xfrm>
            <a:off x="6183924" y="4371373"/>
            <a:ext cx="4829909" cy="66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Times New Roman" panose="02020603050405020304" pitchFamily="18" charset="0"/>
              <a:buNone/>
              <a:defRPr sz="18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None/>
              <a:tabLst>
                <a:tab pos="1079500" algn="l"/>
              </a:tabLst>
              <a:defRPr sz="16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>
                <a:latin typeface="+mn-ea"/>
                <a:ea typeface="+mn-ea"/>
              </a:rPr>
              <a:t>IT</a:t>
            </a:r>
            <a:r>
              <a:rPr lang="ko-KR" altLang="en-US" sz="3200" dirty="0">
                <a:latin typeface="+mn-ea"/>
                <a:ea typeface="+mn-ea"/>
              </a:rPr>
              <a:t>대학 컴퓨터학부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D3BCC622-56B4-4979-AFCC-5F8F376D6A8C}"/>
              </a:ext>
            </a:extLst>
          </p:cNvPr>
          <p:cNvSpPr txBox="1">
            <a:spLocks/>
          </p:cNvSpPr>
          <p:nvPr/>
        </p:nvSpPr>
        <p:spPr>
          <a:xfrm>
            <a:off x="6183925" y="5033195"/>
            <a:ext cx="4829909" cy="66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Times New Roman" panose="02020603050405020304" pitchFamily="18" charset="0"/>
              <a:buNone/>
              <a:defRPr sz="18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None/>
              <a:tabLst>
                <a:tab pos="1079500" algn="l"/>
              </a:tabLst>
              <a:defRPr sz="1600" kern="1200">
                <a:solidFill>
                  <a:schemeClr val="tx1"/>
                </a:solidFill>
                <a:latin typeface="a디딤돌" panose="02020600000000000000" pitchFamily="18" charset="-127"/>
                <a:ea typeface="a디딤돌" panose="02020600000000000000" pitchFamily="18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atin typeface="+mn-ea"/>
                <a:ea typeface="+mn-ea"/>
              </a:rPr>
              <a:t>권혁도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80665BB-DC22-FECE-88D6-30A0AA08F1EF}"/>
              </a:ext>
            </a:extLst>
          </p:cNvPr>
          <p:cNvSpPr txBox="1">
            <a:spLocks/>
          </p:cNvSpPr>
          <p:nvPr/>
        </p:nvSpPr>
        <p:spPr>
          <a:xfrm>
            <a:off x="1524000" y="443282"/>
            <a:ext cx="9144000" cy="966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b="1" dirty="0">
                <a:latin typeface="+mn-ea"/>
                <a:ea typeface="+mn-ea"/>
              </a:rPr>
              <a:t>고급 문제 해결</a:t>
            </a:r>
          </a:p>
        </p:txBody>
      </p:sp>
    </p:spTree>
    <p:extLst>
      <p:ext uri="{BB962C8B-B14F-4D97-AF65-F5344CB8AC3E}">
        <p14:creationId xmlns:p14="http://schemas.microsoft.com/office/powerpoint/2010/main" val="171185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FB42C1A-EE81-957A-6C45-55D0516B86D8}"/>
              </a:ext>
            </a:extLst>
          </p:cNvPr>
          <p:cNvSpPr txBox="1">
            <a:spLocks/>
          </p:cNvSpPr>
          <p:nvPr/>
        </p:nvSpPr>
        <p:spPr>
          <a:xfrm>
            <a:off x="884548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>
                <a:solidFill>
                  <a:srgbClr val="002060"/>
                </a:solidFill>
                <a:latin typeface="+mn-ea"/>
                <a:ea typeface="+mn-ea"/>
              </a:rPr>
              <a:t>발표 순서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DFE15E6-10DA-673D-BA33-67715FD7A7DF}"/>
              </a:ext>
            </a:extLst>
          </p:cNvPr>
          <p:cNvSpPr txBox="1">
            <a:spLocks/>
          </p:cNvSpPr>
          <p:nvPr/>
        </p:nvSpPr>
        <p:spPr>
          <a:xfrm>
            <a:off x="838200" y="980303"/>
            <a:ext cx="8903674" cy="5379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2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+mn-ea"/>
              </a:rPr>
              <a:t>문제 설명</a:t>
            </a:r>
            <a:endParaRPr lang="en-US" altLang="ko-KR" sz="2800" b="1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+mn-ea"/>
              </a:rPr>
              <a:t>문제 풀이</a:t>
            </a:r>
            <a:endParaRPr lang="en-US" altLang="ko-KR" sz="2800" b="1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+mn-ea"/>
              </a:rPr>
              <a:t>실행 결과</a:t>
            </a:r>
            <a:endParaRPr lang="en-US" altLang="ko-KR" sz="2800" b="1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+mn-ea"/>
              </a:rPr>
              <a:t>답안 코드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188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FFCF454-5264-6C5D-031B-5C8675956063}"/>
              </a:ext>
            </a:extLst>
          </p:cNvPr>
          <p:cNvSpPr txBox="1">
            <a:spLocks/>
          </p:cNvSpPr>
          <p:nvPr/>
        </p:nvSpPr>
        <p:spPr>
          <a:xfrm>
            <a:off x="884548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002060"/>
                </a:solidFill>
                <a:latin typeface="+mn-ea"/>
                <a:ea typeface="+mn-ea"/>
              </a:rPr>
              <a:t>1. </a:t>
            </a:r>
            <a:r>
              <a:rPr lang="ko-KR" altLang="en-US" sz="3200" b="1" dirty="0">
                <a:solidFill>
                  <a:srgbClr val="002060"/>
                </a:solidFill>
                <a:latin typeface="+mn-ea"/>
                <a:ea typeface="+mn-ea"/>
              </a:rPr>
              <a:t>문제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5CB3C-9CC0-BE16-7B98-940542CD241C}"/>
              </a:ext>
            </a:extLst>
          </p:cNvPr>
          <p:cNvSpPr txBox="1"/>
          <p:nvPr/>
        </p:nvSpPr>
        <p:spPr>
          <a:xfrm>
            <a:off x="1189348" y="1235242"/>
            <a:ext cx="9906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문제 </a:t>
            </a:r>
            <a:r>
              <a:rPr lang="en-US" altLang="ko-KR" sz="2000" b="1" dirty="0"/>
              <a:t>18.3 </a:t>
            </a:r>
            <a:r>
              <a:rPr lang="ko-KR" altLang="en-US" sz="2000" b="1" dirty="0"/>
              <a:t>닫힌 지역 찾기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W</a:t>
            </a:r>
            <a:r>
              <a:rPr lang="ko-KR" altLang="en-US" dirty="0"/>
              <a:t>혹은 </a:t>
            </a:r>
            <a:r>
              <a:rPr lang="en-US" altLang="ko-KR" dirty="0"/>
              <a:t>B</a:t>
            </a:r>
            <a:r>
              <a:rPr lang="ko-KR" altLang="en-US" dirty="0"/>
              <a:t>로 구성되어 있다고 하자</a:t>
            </a:r>
            <a:r>
              <a:rPr lang="en-US" altLang="ko-KR" dirty="0"/>
              <a:t>, A</a:t>
            </a:r>
            <a:r>
              <a:rPr lang="ko-KR" altLang="en-US" dirty="0"/>
              <a:t>가 주어졌을 때</a:t>
            </a:r>
            <a:r>
              <a:rPr lang="en-US" altLang="ko-KR" dirty="0"/>
              <a:t>, </a:t>
            </a:r>
            <a:r>
              <a:rPr lang="ko-KR" altLang="en-US" dirty="0"/>
              <a:t>경계 지점에 도달할 수 없는 모든 </a:t>
            </a:r>
            <a:r>
              <a:rPr lang="en-US" altLang="ko-KR" dirty="0"/>
              <a:t>W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바꾸는 프로그램을 작성하라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54A9E3-BA17-A67F-F991-3224E2675D1D}"/>
              </a:ext>
            </a:extLst>
          </p:cNvPr>
          <p:cNvSpPr txBox="1"/>
          <p:nvPr/>
        </p:nvSpPr>
        <p:spPr>
          <a:xfrm>
            <a:off x="1606443" y="4379495"/>
            <a:ext cx="63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= 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16C731D4-45D6-4F02-3B84-2390A37BE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8199"/>
              </p:ext>
            </p:extLst>
          </p:nvPr>
        </p:nvGraphicFramePr>
        <p:xfrm>
          <a:off x="2350169" y="3745832"/>
          <a:ext cx="2895600" cy="1632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177093434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50066386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6771534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8322216"/>
                    </a:ext>
                  </a:extLst>
                </a:gridCol>
              </a:tblGrid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71646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886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24531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0955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55B042B-ECFD-D646-15CF-BA0BF442C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68566"/>
              </p:ext>
            </p:extLst>
          </p:nvPr>
        </p:nvGraphicFramePr>
        <p:xfrm>
          <a:off x="7507706" y="3745832"/>
          <a:ext cx="2895600" cy="1632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177093434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50066386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6771534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8322216"/>
                    </a:ext>
                  </a:extLst>
                </a:gridCol>
              </a:tblGrid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71646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886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24531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09554"/>
                  </a:ext>
                </a:extLst>
              </a:tr>
            </a:tbl>
          </a:graphicData>
        </a:graphic>
      </p:graphicFrame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40AC986B-7C23-7B8E-8970-5BA15D949E7D}"/>
              </a:ext>
            </a:extLst>
          </p:cNvPr>
          <p:cNvSpPr/>
          <p:nvPr/>
        </p:nvSpPr>
        <p:spPr>
          <a:xfrm rot="10800000">
            <a:off x="6047874" y="4527885"/>
            <a:ext cx="657726" cy="29677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17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374CA3B-6F26-34A0-CBC5-EBC1919C93B4}"/>
              </a:ext>
            </a:extLst>
          </p:cNvPr>
          <p:cNvSpPr txBox="1">
            <a:spLocks/>
          </p:cNvSpPr>
          <p:nvPr/>
        </p:nvSpPr>
        <p:spPr>
          <a:xfrm>
            <a:off x="884548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002060"/>
                </a:solidFill>
                <a:latin typeface="+mn-ea"/>
                <a:ea typeface="+mn-ea"/>
              </a:rPr>
              <a:t>2. </a:t>
            </a:r>
            <a:r>
              <a:rPr lang="ko-KR" altLang="en-US" sz="3200" b="1" dirty="0">
                <a:solidFill>
                  <a:srgbClr val="002060"/>
                </a:solidFill>
                <a:latin typeface="+mn-ea"/>
                <a:ea typeface="+mn-ea"/>
              </a:rPr>
              <a:t>문제 풀이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F5EC1AFA-F528-3660-4C56-30320DB43CBB}"/>
              </a:ext>
            </a:extLst>
          </p:cNvPr>
          <p:cNvSpPr txBox="1">
            <a:spLocks/>
          </p:cNvSpPr>
          <p:nvPr/>
        </p:nvSpPr>
        <p:spPr>
          <a:xfrm>
            <a:off x="1143000" y="739351"/>
            <a:ext cx="8903674" cy="139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문제 해결 방법 설명</a:t>
            </a:r>
            <a:endParaRPr lang="en-US" altLang="ko-KR" dirty="0">
              <a:latin typeface="+mn-ea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</a:pP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경계 지점에 도달 할 수 없는 부분을 찾지 말고</a:t>
            </a:r>
            <a:r>
              <a:rPr lang="en-US" altLang="ko-KR" sz="1800" dirty="0">
                <a:latin typeface="+mn-ea"/>
              </a:rPr>
              <a:t>, BFS</a:t>
            </a:r>
            <a:r>
              <a:rPr lang="ko-KR" altLang="en-US" sz="1800" dirty="0">
                <a:latin typeface="+mn-ea"/>
              </a:rPr>
              <a:t>를 통해 경계 지점을 찾자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8A2DF6-653B-9B67-BC60-5B96D5C3E41A}"/>
              </a:ext>
            </a:extLst>
          </p:cNvPr>
          <p:cNvSpPr txBox="1"/>
          <p:nvPr/>
        </p:nvSpPr>
        <p:spPr>
          <a:xfrm>
            <a:off x="3403311" y="3441031"/>
            <a:ext cx="63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= </a:t>
            </a:r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D93537C4-00E7-66A2-321A-B3D70DB73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15794"/>
              </p:ext>
            </p:extLst>
          </p:nvPr>
        </p:nvGraphicFramePr>
        <p:xfrm>
          <a:off x="4147037" y="2807368"/>
          <a:ext cx="2895600" cy="1632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177093434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50066386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6771534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8322216"/>
                    </a:ext>
                  </a:extLst>
                </a:gridCol>
              </a:tblGrid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371646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5886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4531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09554"/>
                  </a:ext>
                </a:extLst>
              </a:tr>
            </a:tbl>
          </a:graphicData>
        </a:graphic>
      </p:graphicFrame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C82ED2D-181C-27FD-CD7C-C01FA984AAAF}"/>
              </a:ext>
            </a:extLst>
          </p:cNvPr>
          <p:cNvSpPr txBox="1">
            <a:spLocks/>
          </p:cNvSpPr>
          <p:nvPr/>
        </p:nvSpPr>
        <p:spPr>
          <a:xfrm>
            <a:off x="2960734" y="5107931"/>
            <a:ext cx="5268206" cy="469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</a:pPr>
            <a:r>
              <a:rPr lang="ko-KR" altLang="en-US" sz="1800" dirty="0">
                <a:latin typeface="+mn-ea"/>
              </a:rPr>
              <a:t>외각 부분만 </a:t>
            </a:r>
            <a:r>
              <a:rPr lang="en-US" altLang="ko-KR" sz="1800" dirty="0">
                <a:latin typeface="+mn-ea"/>
              </a:rPr>
              <a:t>BFS</a:t>
            </a:r>
            <a:r>
              <a:rPr lang="ko-KR" altLang="en-US" sz="1800" dirty="0">
                <a:latin typeface="+mn-ea"/>
              </a:rPr>
              <a:t>를 통해 경계 지면임을 확인하자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44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374CA3B-6F26-34A0-CBC5-EBC1919C93B4}"/>
              </a:ext>
            </a:extLst>
          </p:cNvPr>
          <p:cNvSpPr txBox="1">
            <a:spLocks/>
          </p:cNvSpPr>
          <p:nvPr/>
        </p:nvSpPr>
        <p:spPr>
          <a:xfrm>
            <a:off x="884548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002060"/>
                </a:solidFill>
                <a:latin typeface="+mn-ea"/>
                <a:ea typeface="+mn-ea"/>
              </a:rPr>
              <a:t>2. </a:t>
            </a:r>
            <a:r>
              <a:rPr lang="ko-KR" altLang="en-US" sz="3200" b="1" dirty="0">
                <a:solidFill>
                  <a:srgbClr val="002060"/>
                </a:solidFill>
                <a:latin typeface="+mn-ea"/>
                <a:ea typeface="+mn-ea"/>
              </a:rPr>
              <a:t>문제 풀이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F5EC1AFA-F528-3660-4C56-30320DB43CBB}"/>
              </a:ext>
            </a:extLst>
          </p:cNvPr>
          <p:cNvSpPr txBox="1">
            <a:spLocks/>
          </p:cNvSpPr>
          <p:nvPr/>
        </p:nvSpPr>
        <p:spPr>
          <a:xfrm>
            <a:off x="1143000" y="739351"/>
            <a:ext cx="8903674" cy="609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문제 해결 방법 설명</a:t>
            </a:r>
            <a:endParaRPr lang="en-US" altLang="ko-KR" dirty="0">
              <a:latin typeface="+mn-ea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</a:pPr>
            <a:endParaRPr lang="en-US" altLang="ko-KR" dirty="0">
              <a:latin typeface="+mn-ea"/>
            </a:endParaRPr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D93537C4-00E7-66A2-321A-B3D70DB73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21751"/>
              </p:ext>
            </p:extLst>
          </p:nvPr>
        </p:nvGraphicFramePr>
        <p:xfrm>
          <a:off x="1873881" y="2142800"/>
          <a:ext cx="2895600" cy="1632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177093434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50066386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6771534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8322216"/>
                    </a:ext>
                  </a:extLst>
                </a:gridCol>
              </a:tblGrid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371646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5886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4531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09554"/>
                  </a:ext>
                </a:extLst>
              </a:tr>
            </a:tbl>
          </a:graphicData>
        </a:graphic>
      </p:graphicFrame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C82ED2D-181C-27FD-CD7C-C01FA984AAAF}"/>
              </a:ext>
            </a:extLst>
          </p:cNvPr>
          <p:cNvSpPr txBox="1">
            <a:spLocks/>
          </p:cNvSpPr>
          <p:nvPr/>
        </p:nvSpPr>
        <p:spPr>
          <a:xfrm>
            <a:off x="1416681" y="1509587"/>
            <a:ext cx="7350330" cy="469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</a:pPr>
            <a:r>
              <a:rPr lang="ko-KR" altLang="en-US" sz="1800" dirty="0">
                <a:latin typeface="+mn-ea"/>
              </a:rPr>
              <a:t>외각 부분에 </a:t>
            </a:r>
            <a:r>
              <a:rPr lang="en-US" altLang="ko-KR" sz="1800" dirty="0">
                <a:latin typeface="+mn-ea"/>
              </a:rPr>
              <a:t>W</a:t>
            </a:r>
            <a:r>
              <a:rPr lang="ko-KR" altLang="en-US" sz="1800" dirty="0">
                <a:latin typeface="+mn-ea"/>
              </a:rPr>
              <a:t>가 나오면 </a:t>
            </a:r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로 마킹하고 </a:t>
            </a:r>
            <a:r>
              <a:rPr lang="en-US" altLang="ko-KR" sz="1800" dirty="0">
                <a:latin typeface="+mn-ea"/>
              </a:rPr>
              <a:t>BFS</a:t>
            </a:r>
            <a:r>
              <a:rPr lang="ko-KR" altLang="en-US" sz="1800" dirty="0">
                <a:latin typeface="+mn-ea"/>
              </a:rPr>
              <a:t>를 통해 경계 지점 확인 </a:t>
            </a:r>
            <a:endParaRPr lang="en-US" altLang="ko-KR" sz="1800" dirty="0">
              <a:latin typeface="+mn-ea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8714AA4C-316D-128D-227C-9E7305890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470777"/>
              </p:ext>
            </p:extLst>
          </p:nvPr>
        </p:nvGraphicFramePr>
        <p:xfrm>
          <a:off x="6918158" y="2139088"/>
          <a:ext cx="2895600" cy="1632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177093434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50066386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6771534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8322216"/>
                    </a:ext>
                  </a:extLst>
                </a:gridCol>
              </a:tblGrid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371646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5886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4531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09554"/>
                  </a:ext>
                </a:extLst>
              </a:tr>
            </a:tbl>
          </a:graphicData>
        </a:graphic>
      </p:graphicFrame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A6F7B35F-9D60-8A01-6733-95574C7A8258}"/>
              </a:ext>
            </a:extLst>
          </p:cNvPr>
          <p:cNvSpPr/>
          <p:nvPr/>
        </p:nvSpPr>
        <p:spPr>
          <a:xfrm rot="10800000">
            <a:off x="5604938" y="2806840"/>
            <a:ext cx="657726" cy="29677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4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374CA3B-6F26-34A0-CBC5-EBC1919C93B4}"/>
              </a:ext>
            </a:extLst>
          </p:cNvPr>
          <p:cNvSpPr txBox="1">
            <a:spLocks/>
          </p:cNvSpPr>
          <p:nvPr/>
        </p:nvSpPr>
        <p:spPr>
          <a:xfrm>
            <a:off x="884548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002060"/>
                </a:solidFill>
                <a:latin typeface="+mn-ea"/>
                <a:ea typeface="+mn-ea"/>
              </a:rPr>
              <a:t>2. </a:t>
            </a:r>
            <a:r>
              <a:rPr lang="ko-KR" altLang="en-US" sz="3200" b="1" dirty="0">
                <a:solidFill>
                  <a:srgbClr val="002060"/>
                </a:solidFill>
                <a:latin typeface="+mn-ea"/>
                <a:ea typeface="+mn-ea"/>
              </a:rPr>
              <a:t>문제 풀이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F5EC1AFA-F528-3660-4C56-30320DB43CBB}"/>
              </a:ext>
            </a:extLst>
          </p:cNvPr>
          <p:cNvSpPr txBox="1">
            <a:spLocks/>
          </p:cNvSpPr>
          <p:nvPr/>
        </p:nvSpPr>
        <p:spPr>
          <a:xfrm>
            <a:off x="1143000" y="739351"/>
            <a:ext cx="8903674" cy="609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문제 해결 방법 설명</a:t>
            </a:r>
            <a:endParaRPr lang="en-US" altLang="ko-KR" dirty="0">
              <a:latin typeface="+mn-ea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</a:pPr>
            <a:endParaRPr lang="en-US" altLang="ko-KR" dirty="0">
              <a:latin typeface="+mn-ea"/>
            </a:endParaRPr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D93537C4-00E7-66A2-321A-B3D70DB73594}"/>
              </a:ext>
            </a:extLst>
          </p:cNvPr>
          <p:cNvGraphicFramePr>
            <a:graphicFrameLocks noGrp="1"/>
          </p:cNvGraphicFramePr>
          <p:nvPr/>
        </p:nvGraphicFramePr>
        <p:xfrm>
          <a:off x="1873881" y="2142800"/>
          <a:ext cx="2895600" cy="1632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177093434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50066386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6771534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8322216"/>
                    </a:ext>
                  </a:extLst>
                </a:gridCol>
              </a:tblGrid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371646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5886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4531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09554"/>
                  </a:ext>
                </a:extLst>
              </a:tr>
            </a:tbl>
          </a:graphicData>
        </a:graphic>
      </p:graphicFrame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C82ED2D-181C-27FD-CD7C-C01FA984AAAF}"/>
              </a:ext>
            </a:extLst>
          </p:cNvPr>
          <p:cNvSpPr txBox="1">
            <a:spLocks/>
          </p:cNvSpPr>
          <p:nvPr/>
        </p:nvSpPr>
        <p:spPr>
          <a:xfrm>
            <a:off x="1416681" y="1509587"/>
            <a:ext cx="6828961" cy="469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</a:pPr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로 </a:t>
            </a:r>
            <a:r>
              <a:rPr lang="ko-KR" altLang="en-US" sz="1800" dirty="0" err="1">
                <a:latin typeface="+mn-ea"/>
              </a:rPr>
              <a:t>마킹한</a:t>
            </a:r>
            <a:r>
              <a:rPr lang="ko-KR" altLang="en-US" sz="1800" dirty="0">
                <a:latin typeface="+mn-ea"/>
              </a:rPr>
              <a:t> 부분을 제외하고 </a:t>
            </a:r>
            <a:r>
              <a:rPr lang="en-US" altLang="ko-KR" sz="1800" dirty="0">
                <a:latin typeface="+mn-ea"/>
              </a:rPr>
              <a:t>B</a:t>
            </a:r>
            <a:r>
              <a:rPr lang="ko-KR" altLang="en-US" sz="1800" dirty="0">
                <a:latin typeface="+mn-ea"/>
              </a:rPr>
              <a:t>로 변환 </a:t>
            </a:r>
            <a:endParaRPr lang="en-US" altLang="ko-KR" sz="1800" dirty="0">
              <a:latin typeface="+mn-ea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8714AA4C-316D-128D-227C-9E7305890399}"/>
              </a:ext>
            </a:extLst>
          </p:cNvPr>
          <p:cNvGraphicFramePr>
            <a:graphicFrameLocks noGrp="1"/>
          </p:cNvGraphicFramePr>
          <p:nvPr/>
        </p:nvGraphicFramePr>
        <p:xfrm>
          <a:off x="6918158" y="2139088"/>
          <a:ext cx="2895600" cy="1632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177093434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50066386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6771534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8322216"/>
                    </a:ext>
                  </a:extLst>
                </a:gridCol>
              </a:tblGrid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371646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5886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4531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09554"/>
                  </a:ext>
                </a:extLst>
              </a:tr>
            </a:tbl>
          </a:graphicData>
        </a:graphic>
      </p:graphicFrame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A6F7B35F-9D60-8A01-6733-95574C7A8258}"/>
              </a:ext>
            </a:extLst>
          </p:cNvPr>
          <p:cNvSpPr/>
          <p:nvPr/>
        </p:nvSpPr>
        <p:spPr>
          <a:xfrm rot="10800000">
            <a:off x="5604938" y="2806840"/>
            <a:ext cx="657726" cy="29677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E05B022-A00C-117B-300C-BA7C82195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389925"/>
              </p:ext>
            </p:extLst>
          </p:nvPr>
        </p:nvGraphicFramePr>
        <p:xfrm>
          <a:off x="6918158" y="4633635"/>
          <a:ext cx="2895600" cy="1632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177093434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50066386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6771534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8322216"/>
                    </a:ext>
                  </a:extLst>
                </a:gridCol>
              </a:tblGrid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371646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5886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4531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09554"/>
                  </a:ext>
                </a:extLst>
              </a:tr>
            </a:tbl>
          </a:graphicData>
        </a:graphic>
      </p:graphicFrame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26811E5F-9637-15DA-27AF-75EF50F0988C}"/>
              </a:ext>
            </a:extLst>
          </p:cNvPr>
          <p:cNvSpPr/>
          <p:nvPr/>
        </p:nvSpPr>
        <p:spPr>
          <a:xfrm rot="16200000">
            <a:off x="8145643" y="4054113"/>
            <a:ext cx="440630" cy="29677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54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374CA3B-6F26-34A0-CBC5-EBC1919C93B4}"/>
              </a:ext>
            </a:extLst>
          </p:cNvPr>
          <p:cNvSpPr txBox="1">
            <a:spLocks/>
          </p:cNvSpPr>
          <p:nvPr/>
        </p:nvSpPr>
        <p:spPr>
          <a:xfrm>
            <a:off x="884548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002060"/>
                </a:solidFill>
                <a:latin typeface="+mn-ea"/>
                <a:ea typeface="+mn-ea"/>
              </a:rPr>
              <a:t>2. </a:t>
            </a:r>
            <a:r>
              <a:rPr lang="ko-KR" altLang="en-US" sz="3200" b="1" dirty="0">
                <a:solidFill>
                  <a:srgbClr val="002060"/>
                </a:solidFill>
                <a:latin typeface="+mn-ea"/>
                <a:ea typeface="+mn-ea"/>
              </a:rPr>
              <a:t>문제 풀이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F5EC1AFA-F528-3660-4C56-30320DB43CBB}"/>
              </a:ext>
            </a:extLst>
          </p:cNvPr>
          <p:cNvSpPr txBox="1">
            <a:spLocks/>
          </p:cNvSpPr>
          <p:nvPr/>
        </p:nvSpPr>
        <p:spPr>
          <a:xfrm>
            <a:off x="1143000" y="739351"/>
            <a:ext cx="8903674" cy="609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문제 해결 방법 설명</a:t>
            </a:r>
            <a:endParaRPr lang="en-US" altLang="ko-KR" dirty="0">
              <a:latin typeface="+mn-ea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</a:pPr>
            <a:endParaRPr lang="en-US" altLang="ko-KR" dirty="0">
              <a:latin typeface="+mn-ea"/>
            </a:endParaRPr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D93537C4-00E7-66A2-321A-B3D70DB73594}"/>
              </a:ext>
            </a:extLst>
          </p:cNvPr>
          <p:cNvGraphicFramePr>
            <a:graphicFrameLocks noGrp="1"/>
          </p:cNvGraphicFramePr>
          <p:nvPr/>
        </p:nvGraphicFramePr>
        <p:xfrm>
          <a:off x="1873881" y="2142800"/>
          <a:ext cx="2895600" cy="1632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177093434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50066386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6771534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8322216"/>
                    </a:ext>
                  </a:extLst>
                </a:gridCol>
              </a:tblGrid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371646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5886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4531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09554"/>
                  </a:ext>
                </a:extLst>
              </a:tr>
            </a:tbl>
          </a:graphicData>
        </a:graphic>
      </p:graphicFrame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C82ED2D-181C-27FD-CD7C-C01FA984AAAF}"/>
              </a:ext>
            </a:extLst>
          </p:cNvPr>
          <p:cNvSpPr txBox="1">
            <a:spLocks/>
          </p:cNvSpPr>
          <p:nvPr/>
        </p:nvSpPr>
        <p:spPr>
          <a:xfrm>
            <a:off x="1416681" y="1509587"/>
            <a:ext cx="6828961" cy="469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</a:pPr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로 </a:t>
            </a:r>
            <a:r>
              <a:rPr lang="ko-KR" altLang="en-US" sz="1800" dirty="0" err="1">
                <a:latin typeface="+mn-ea"/>
              </a:rPr>
              <a:t>마킹한</a:t>
            </a:r>
            <a:r>
              <a:rPr lang="ko-KR" altLang="en-US" sz="1800" dirty="0">
                <a:latin typeface="+mn-ea"/>
              </a:rPr>
              <a:t> 부분을 </a:t>
            </a:r>
            <a:r>
              <a:rPr lang="en-US" altLang="ko-KR" sz="1800" dirty="0">
                <a:latin typeface="+mn-ea"/>
              </a:rPr>
              <a:t>W</a:t>
            </a:r>
            <a:r>
              <a:rPr lang="ko-KR" altLang="en-US" sz="1800" dirty="0">
                <a:latin typeface="+mn-ea"/>
              </a:rPr>
              <a:t>로 다시 변환</a:t>
            </a:r>
            <a:endParaRPr lang="en-US" altLang="ko-KR" sz="1800" dirty="0">
              <a:latin typeface="+mn-ea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8714AA4C-316D-128D-227C-9E7305890399}"/>
              </a:ext>
            </a:extLst>
          </p:cNvPr>
          <p:cNvGraphicFramePr>
            <a:graphicFrameLocks noGrp="1"/>
          </p:cNvGraphicFramePr>
          <p:nvPr/>
        </p:nvGraphicFramePr>
        <p:xfrm>
          <a:off x="6918158" y="2139088"/>
          <a:ext cx="2895600" cy="1632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177093434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50066386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6771534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8322216"/>
                    </a:ext>
                  </a:extLst>
                </a:gridCol>
              </a:tblGrid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371646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5886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4531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09554"/>
                  </a:ext>
                </a:extLst>
              </a:tr>
            </a:tbl>
          </a:graphicData>
        </a:graphic>
      </p:graphicFrame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A6F7B35F-9D60-8A01-6733-95574C7A8258}"/>
              </a:ext>
            </a:extLst>
          </p:cNvPr>
          <p:cNvSpPr/>
          <p:nvPr/>
        </p:nvSpPr>
        <p:spPr>
          <a:xfrm rot="10800000">
            <a:off x="5604938" y="2806840"/>
            <a:ext cx="657726" cy="29677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E05B022-A00C-117B-300C-BA7C82195959}"/>
              </a:ext>
            </a:extLst>
          </p:cNvPr>
          <p:cNvGraphicFramePr>
            <a:graphicFrameLocks noGrp="1"/>
          </p:cNvGraphicFramePr>
          <p:nvPr/>
        </p:nvGraphicFramePr>
        <p:xfrm>
          <a:off x="6918158" y="4633635"/>
          <a:ext cx="2895600" cy="1632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177093434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50066386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6771534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8322216"/>
                    </a:ext>
                  </a:extLst>
                </a:gridCol>
              </a:tblGrid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371646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5886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4531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09554"/>
                  </a:ext>
                </a:extLst>
              </a:tr>
            </a:tbl>
          </a:graphicData>
        </a:graphic>
      </p:graphicFrame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26811E5F-9637-15DA-27AF-75EF50F0988C}"/>
              </a:ext>
            </a:extLst>
          </p:cNvPr>
          <p:cNvSpPr/>
          <p:nvPr/>
        </p:nvSpPr>
        <p:spPr>
          <a:xfrm rot="16200000">
            <a:off x="8145643" y="4054113"/>
            <a:ext cx="440630" cy="29677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454D1E76-0D9F-285C-AAA1-B2E401FBC0DC}"/>
              </a:ext>
            </a:extLst>
          </p:cNvPr>
          <p:cNvSpPr/>
          <p:nvPr/>
        </p:nvSpPr>
        <p:spPr>
          <a:xfrm>
            <a:off x="5594837" y="5301387"/>
            <a:ext cx="657726" cy="29677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B0CFBF1C-2B58-C70B-9056-8CBE88D33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048956"/>
              </p:ext>
            </p:extLst>
          </p:nvPr>
        </p:nvGraphicFramePr>
        <p:xfrm>
          <a:off x="1873881" y="4633635"/>
          <a:ext cx="2895600" cy="1632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177093434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50066386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6771534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8322216"/>
                    </a:ext>
                  </a:extLst>
                </a:gridCol>
              </a:tblGrid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371646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5886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45311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09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55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2E8D6-7D3B-6381-655D-7D90A30A86F5}"/>
              </a:ext>
            </a:extLst>
          </p:cNvPr>
          <p:cNvSpPr txBox="1">
            <a:spLocks/>
          </p:cNvSpPr>
          <p:nvPr/>
        </p:nvSpPr>
        <p:spPr>
          <a:xfrm>
            <a:off x="884548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002060"/>
                </a:solidFill>
                <a:latin typeface="+mn-ea"/>
                <a:ea typeface="+mn-ea"/>
              </a:rPr>
              <a:t>3. </a:t>
            </a:r>
            <a:r>
              <a:rPr lang="ko-KR" altLang="en-US" sz="3200" b="1" dirty="0">
                <a:solidFill>
                  <a:srgbClr val="002060"/>
                </a:solidFill>
                <a:latin typeface="+mn-ea"/>
                <a:ea typeface="+mn-ea"/>
              </a:rPr>
              <a:t>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CB3491-F619-44C8-CEEA-D3A5E5D83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34" y="1327734"/>
            <a:ext cx="4521116" cy="379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6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2E8D6-7D3B-6381-655D-7D90A30A86F5}"/>
              </a:ext>
            </a:extLst>
          </p:cNvPr>
          <p:cNvSpPr txBox="1">
            <a:spLocks/>
          </p:cNvSpPr>
          <p:nvPr/>
        </p:nvSpPr>
        <p:spPr>
          <a:xfrm>
            <a:off x="884548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002060"/>
                </a:solidFill>
                <a:latin typeface="+mn-ea"/>
                <a:ea typeface="+mn-ea"/>
              </a:rPr>
              <a:t>4. </a:t>
            </a:r>
            <a:r>
              <a:rPr lang="ko-KR" altLang="en-US" sz="3200" b="1" dirty="0">
                <a:solidFill>
                  <a:srgbClr val="002060"/>
                </a:solidFill>
                <a:latin typeface="+mn-ea"/>
                <a:ea typeface="+mn-ea"/>
              </a:rPr>
              <a:t>답안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95FFFB-44E1-F0E7-193A-7E4329132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4" y="1944729"/>
            <a:ext cx="5162550" cy="3476123"/>
          </a:xfrm>
          <a:prstGeom prst="rect">
            <a:avLst/>
          </a:prstGeom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A7CB35DF-3AC2-B8B8-F4EF-12FEA28BADB8}"/>
              </a:ext>
            </a:extLst>
          </p:cNvPr>
          <p:cNvSpPr txBox="1">
            <a:spLocks/>
          </p:cNvSpPr>
          <p:nvPr/>
        </p:nvSpPr>
        <p:spPr>
          <a:xfrm>
            <a:off x="1424704" y="1140620"/>
            <a:ext cx="3235528" cy="469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</a:pPr>
            <a:r>
              <a:rPr lang="en-US" altLang="ko-KR" sz="1800" dirty="0">
                <a:latin typeface="+mn-ea"/>
              </a:rPr>
              <a:t>Array</a:t>
            </a:r>
            <a:r>
              <a:rPr lang="ko-KR" altLang="en-US" sz="1800" dirty="0">
                <a:latin typeface="+mn-ea"/>
              </a:rPr>
              <a:t>의 외각 부분 </a:t>
            </a:r>
            <a:r>
              <a:rPr lang="en-US" altLang="ko-KR" sz="1800" dirty="0">
                <a:latin typeface="+mn-ea"/>
              </a:rPr>
              <a:t>W </a:t>
            </a:r>
            <a:r>
              <a:rPr lang="ko-KR" altLang="en-US" sz="1800" dirty="0">
                <a:latin typeface="+mn-ea"/>
              </a:rPr>
              <a:t>확인</a:t>
            </a:r>
            <a:endParaRPr lang="en-US" altLang="ko-KR" sz="18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62608B-A762-A8B0-B5E0-4AD54A463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754" y="1944729"/>
            <a:ext cx="5672388" cy="3244892"/>
          </a:xfrm>
          <a:prstGeom prst="rect">
            <a:avLst/>
          </a:prstGeom>
        </p:spPr>
      </p:pic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F1DFDF94-4494-BB4E-97BC-C2522195BE09}"/>
              </a:ext>
            </a:extLst>
          </p:cNvPr>
          <p:cNvSpPr txBox="1">
            <a:spLocks/>
          </p:cNvSpPr>
          <p:nvPr/>
        </p:nvSpPr>
        <p:spPr>
          <a:xfrm>
            <a:off x="7227184" y="1197772"/>
            <a:ext cx="3235528" cy="469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</a:pPr>
            <a:r>
              <a:rPr lang="en-US" altLang="ko-KR" sz="1800" dirty="0">
                <a:latin typeface="+mn-ea"/>
              </a:rPr>
              <a:t>BFS</a:t>
            </a:r>
            <a:r>
              <a:rPr lang="ko-KR" altLang="en-US" sz="1800" dirty="0">
                <a:latin typeface="+mn-ea"/>
              </a:rPr>
              <a:t>를 통해 </a:t>
            </a:r>
            <a:r>
              <a:rPr lang="en-US" altLang="ko-KR" sz="1800" dirty="0">
                <a:latin typeface="+mn-ea"/>
              </a:rPr>
              <a:t>W</a:t>
            </a:r>
            <a:r>
              <a:rPr lang="ko-KR" altLang="en-US" sz="1800" dirty="0">
                <a:latin typeface="+mn-ea"/>
              </a:rPr>
              <a:t>를 </a:t>
            </a:r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치환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2B8884D-A250-9D89-EE50-ED22F8DF8CA4}"/>
              </a:ext>
            </a:extLst>
          </p:cNvPr>
          <p:cNvCxnSpPr>
            <a:cxnSpLocks/>
          </p:cNvCxnSpPr>
          <p:nvPr/>
        </p:nvCxnSpPr>
        <p:spPr>
          <a:xfrm flipV="1">
            <a:off x="2877069" y="496365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내용 개체 틀 4">
            <a:extLst>
              <a:ext uri="{FF2B5EF4-FFF2-40B4-BE49-F238E27FC236}">
                <a16:creationId xmlns:a16="http://schemas.microsoft.com/office/drawing/2014/main" id="{0D5DF0CE-F0FB-1ACC-2892-9BDDDD4FF69A}"/>
              </a:ext>
            </a:extLst>
          </p:cNvPr>
          <p:cNvSpPr txBox="1">
            <a:spLocks/>
          </p:cNvSpPr>
          <p:nvPr/>
        </p:nvSpPr>
        <p:spPr>
          <a:xfrm>
            <a:off x="1548063" y="5521116"/>
            <a:ext cx="3235528" cy="469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</a:pPr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로 치환된 부분 다시 </a:t>
            </a:r>
            <a:r>
              <a:rPr lang="en-US" altLang="ko-KR" sz="1800" dirty="0">
                <a:latin typeface="+mn-ea"/>
              </a:rPr>
              <a:t>W</a:t>
            </a:r>
            <a:r>
              <a:rPr lang="ko-KR" altLang="en-US" sz="1800" dirty="0">
                <a:latin typeface="+mn-ea"/>
              </a:rPr>
              <a:t>로 치환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80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389</Words>
  <Application>Microsoft Office PowerPoint</Application>
  <PresentationFormat>와이드스크린</PresentationFormat>
  <Paragraphs>230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ELEMENTS OF PROGRAMMING INTERVIEWS IN Java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 PROGRAMMING INTERVIEWS IN Java</dc:title>
  <dc:creator>권혁도</dc:creator>
  <cp:lastModifiedBy>혁도 권</cp:lastModifiedBy>
  <cp:revision>5</cp:revision>
  <dcterms:created xsi:type="dcterms:W3CDTF">2023-03-09T18:05:37Z</dcterms:created>
  <dcterms:modified xsi:type="dcterms:W3CDTF">2023-05-25T18:44:54Z</dcterms:modified>
</cp:coreProperties>
</file>