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88" y="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7A7E2-CA5D-6765-1C88-276678CA4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0E3A66-693C-83A7-D08D-F6914D6D3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4FB76-770F-186D-194F-7E0BF6A7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0170-18F9-49A2-9D53-FE3C3B37E6D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DE3F0-AF87-4D9D-50AA-EFA368CB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8650B-689D-77D9-6B0D-BCE30991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BF72-5930-4B12-B836-434B2FDCB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2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A4A1F-23DF-7044-67B0-093D979C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326EC7-99A2-126F-FCAB-B4CF194D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AB5BC-702E-132E-B3FC-AEAFF7E3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0170-18F9-49A2-9D53-FE3C3B37E6D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9723C-ABC2-9428-EFAE-CE9642F5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128EA-A284-17A5-CFBE-7451E798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BF72-5930-4B12-B836-434B2FDCB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5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134F49-6093-3E3B-592C-71488F5DD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B5F22C-B1ED-0B93-C9AB-FA9AC6AA5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3320B-3CBD-7838-DC58-7E20C0A2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0170-18F9-49A2-9D53-FE3C3B37E6D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92CFB-D5BB-F90D-E3C2-2E2F75F0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551676-460F-DFAE-30D5-7477A36C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BF72-5930-4B12-B836-434B2FDCB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4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9C3B6-D20E-80E4-939C-3486221C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853CB-FF83-2C63-2D62-46B7B1CF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57F75-BBA9-25C9-E6CD-5A12B456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0170-18F9-49A2-9D53-FE3C3B37E6D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B02F94-BCF6-4B2F-CF1A-4C8FB089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EE9E7E-C88B-9EB4-17CD-4F94CB55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BF72-5930-4B12-B836-434B2FDCB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7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B7EBA-4AE8-B246-2386-77B75180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FAA299-3D70-284C-FA63-D98759E5D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02BE98-9D30-6B50-B51A-9DBAC123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0170-18F9-49A2-9D53-FE3C3B37E6D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26DF9-DB87-0C88-539A-B9B2ABB4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C1F0C-6B9A-ECFB-04FA-592A70C9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BF72-5930-4B12-B836-434B2FDCB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20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FE1AB-2361-BFAB-2305-75533FC1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0B487-2486-91C1-0AB6-A423BBC90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A4F70-39C1-CA27-10B0-B955D61E4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4287DD-D0FF-75DA-E7E4-4A9909D1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0170-18F9-49A2-9D53-FE3C3B37E6D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8AF4B-7E07-191F-C4F0-4ED3521C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B093B-AF2F-6FC5-9E87-38906257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BF72-5930-4B12-B836-434B2FDCB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0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55055-FA63-4A6A-483A-0FFB9F6F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2E8B0-2033-F5A0-3EA5-0A32F690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3CD61E-2F89-72E0-8BD1-62447F09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53B9AC-339A-2BB2-B0F4-76786E1B9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0A0AF6-50DB-EDF4-44A1-502B9DBD9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AD2DF0-2584-B2EA-9DAB-CCC67072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0170-18F9-49A2-9D53-FE3C3B37E6D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AF95D2-6ADE-1D2C-12E4-26B2867C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FAA4B2-0634-D6B7-0DB5-A8AC9FD5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BF72-5930-4B12-B836-434B2FDCB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87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F2908-DAB2-5969-09F7-B5D238E4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F69295-35F3-653C-2F5A-B9C0D199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0170-18F9-49A2-9D53-FE3C3B37E6D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B33B0F-0307-6ACF-D088-7FD2D355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8B3582-35AA-4331-B4A9-D9053766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BF72-5930-4B12-B836-434B2FDCB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0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FD9CF0-A2EC-F594-CFB5-B0106E0B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0170-18F9-49A2-9D53-FE3C3B37E6D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F1089D-6AD7-BC9A-25FD-A427B80A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E1E005-8EB0-431A-FD85-480318C0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BF72-5930-4B12-B836-434B2FDCB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9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C217A-F043-0250-ED18-42AB9C1F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1DC17-F7D6-5955-C1B5-4A94D6E74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EF6EDD-0541-435A-36C6-6FD4FE32F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6446F1-ABE8-5D36-DC99-023627D7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0170-18F9-49A2-9D53-FE3C3B37E6D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91EAB8-0ED9-3D2E-B394-CF42920E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01B205-DA2A-1264-CB95-4749A612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BF72-5930-4B12-B836-434B2FDCB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3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54621-AF2C-6BD3-3844-032FF80D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E9CD2B-1F84-F5C1-AF8B-8A6A188D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3A71BB-13FD-0095-BA77-8F5F9B06C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B4F3B4-92BD-F064-1D32-B09D643A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0170-18F9-49A2-9D53-FE3C3B37E6D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A690B0-79DD-0933-B632-95C35A5C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6215F-2DCA-CC1D-AC82-5029B67B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3BF72-5930-4B12-B836-434B2FDCB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46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2D0AC8-1BD4-A3DE-4034-D0E7BE87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60C48-FB54-6945-2A5C-9273F8334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A7E45-4346-352A-559F-2B93D1BEA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30170-18F9-49A2-9D53-FE3C3B37E6DA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214FE-F195-ADA2-BFF3-F30784A90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CA378-8F84-458F-A8C7-FE30CD37C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3BF72-5930-4B12-B836-434B2FDCB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07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7D74E-10F2-0740-45BE-EF3D1B7A0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396"/>
            <a:ext cx="9144000" cy="2387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15.4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멱집합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A081C3-A2BA-F9D8-B537-512383DEF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46264"/>
            <a:ext cx="9144000" cy="1655762"/>
          </a:xfrm>
        </p:spPr>
        <p:txBody>
          <a:bodyPr/>
          <a:lstStyle/>
          <a:p>
            <a:r>
              <a:rPr lang="ko-KR" altLang="en-US" dirty="0"/>
              <a:t>고급 문제 해결</a:t>
            </a:r>
            <a:endParaRPr lang="en-US" altLang="ko-KR" dirty="0"/>
          </a:p>
          <a:p>
            <a:r>
              <a:rPr lang="en-US" altLang="ko-KR" dirty="0"/>
              <a:t>2018114204 </a:t>
            </a:r>
            <a:r>
              <a:rPr lang="ko-KR" altLang="en-US" dirty="0"/>
              <a:t>김태경</a:t>
            </a:r>
          </a:p>
        </p:txBody>
      </p:sp>
      <p:pic>
        <p:nvPicPr>
          <p:cNvPr id="6" name="그림 5" descr="로고, 엠블럼, 원, 상징이(가) 표시된 사진&#10;&#10;자동 생성된 설명">
            <a:extLst>
              <a:ext uri="{FF2B5EF4-FFF2-40B4-BE49-F238E27FC236}">
                <a16:creationId xmlns:a16="http://schemas.microsoft.com/office/drawing/2014/main" id="{6237B74C-C066-7C7D-286E-D7EFCFD6F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118" y="3429000"/>
            <a:ext cx="1655763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8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AD12A-8B14-9761-9CB8-940D1FFE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385" y="399828"/>
            <a:ext cx="4729223" cy="1325563"/>
          </a:xfrm>
        </p:spPr>
        <p:txBody>
          <a:bodyPr/>
          <a:lstStyle/>
          <a:p>
            <a:pPr algn="ctr"/>
            <a:r>
              <a:rPr lang="ko-KR" altLang="en-US" dirty="0" err="1"/>
              <a:t>멱집합</a:t>
            </a:r>
            <a:r>
              <a:rPr lang="en-US" altLang="ko-KR" dirty="0"/>
              <a:t>(</a:t>
            </a:r>
            <a:r>
              <a:rPr lang="en-US" altLang="ko-KR" dirty="0">
                <a:latin typeface="Arial Nova" panose="020B0604020202020204" pitchFamily="34" charset="0"/>
                <a:cs typeface="Arabic Typesetting" panose="03020402040406030203" pitchFamily="66" charset="-78"/>
              </a:rPr>
              <a:t>Power Set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5317F-C8BE-1B78-435C-BB50A66FE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970" y="3056409"/>
            <a:ext cx="8994055" cy="720806"/>
          </a:xfrm>
        </p:spPr>
        <p:txBody>
          <a:bodyPr>
            <a:noAutofit/>
          </a:bodyPr>
          <a:lstStyle/>
          <a:p>
            <a:pPr algn="ctr"/>
            <a:r>
              <a:rPr lang="ko-KR" altLang="en-US" sz="2500" dirty="0"/>
              <a:t>집합 </a:t>
            </a:r>
            <a:r>
              <a:rPr lang="en-US" altLang="ko-KR" sz="2500" dirty="0"/>
              <a:t>A</a:t>
            </a:r>
            <a:r>
              <a:rPr lang="ko-KR" altLang="en-US" sz="2500" dirty="0"/>
              <a:t>의 모든 부분집합을 원소로 하는 집합을 </a:t>
            </a:r>
            <a:r>
              <a:rPr lang="en-US" altLang="ko-KR" sz="2500" dirty="0"/>
              <a:t>A</a:t>
            </a:r>
            <a:r>
              <a:rPr lang="ko-KR" altLang="en-US" sz="2500" dirty="0"/>
              <a:t>의 </a:t>
            </a:r>
            <a:r>
              <a:rPr lang="ko-KR" altLang="en-US" sz="2500" dirty="0" err="1">
                <a:solidFill>
                  <a:srgbClr val="FF0000"/>
                </a:solidFill>
              </a:rPr>
              <a:t>멱집합</a:t>
            </a:r>
            <a:endParaRPr lang="en-US" altLang="ko-KR" sz="2500" dirty="0">
              <a:solidFill>
                <a:srgbClr val="FF0000"/>
              </a:solidFill>
            </a:endParaRPr>
          </a:p>
          <a:p>
            <a:pPr algn="ctr"/>
            <a:endParaRPr lang="en-US" altLang="ko-KR" sz="25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sz="25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ko-KR" sz="25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ko-KR" altLang="en-US" sz="2500" dirty="0">
              <a:solidFill>
                <a:srgbClr val="FF00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9CFCED2-E12D-93F5-D908-FD625CAA5F99}"/>
              </a:ext>
            </a:extLst>
          </p:cNvPr>
          <p:cNvSpPr txBox="1">
            <a:spLocks/>
          </p:cNvSpPr>
          <p:nvPr/>
        </p:nvSpPr>
        <p:spPr>
          <a:xfrm>
            <a:off x="1598970" y="5288387"/>
            <a:ext cx="8994055" cy="720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5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5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5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500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B65951-E232-7097-F510-73440BC2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3" y="4048663"/>
            <a:ext cx="8543925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81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AD12A-8B14-9761-9CB8-940D1FFE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385" y="270069"/>
            <a:ext cx="4729223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Recursive</a:t>
            </a:r>
            <a:endParaRPr lang="ko-KR" altLang="en-US" dirty="0">
              <a:latin typeface="Arial Nova" panose="020B050402020202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88EA5F-D167-93F4-379F-83FF2D7D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246" y="1741096"/>
            <a:ext cx="7357256" cy="51169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6A0ED8E-25AA-8DE5-30AB-DA4C2B4D379C}"/>
              </a:ext>
            </a:extLst>
          </p:cNvPr>
          <p:cNvSpPr txBox="1"/>
          <p:nvPr/>
        </p:nvSpPr>
        <p:spPr>
          <a:xfrm>
            <a:off x="0" y="2322372"/>
            <a:ext cx="4551246" cy="3954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원소를 포함 시키는 경우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원소를 포함시키지 않는 경우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모든 결정이 완료되면</a:t>
            </a:r>
            <a:endParaRPr lang="en-US" altLang="ko-KR" sz="2400" dirty="0"/>
          </a:p>
          <a:p>
            <a:pPr>
              <a:lnSpc>
                <a:spcPct val="130000"/>
              </a:lnSpc>
            </a:pPr>
            <a:r>
              <a:rPr lang="ko-KR" altLang="en-US" sz="2400" dirty="0"/>
              <a:t>   부분집합을 결과 집합에 추가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5546F6-5F58-49C3-86BF-BAFF57C5D457}"/>
              </a:ext>
            </a:extLst>
          </p:cNvPr>
          <p:cNvSpPr/>
          <p:nvPr/>
        </p:nvSpPr>
        <p:spPr>
          <a:xfrm>
            <a:off x="4551246" y="2322372"/>
            <a:ext cx="24892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= { 0 , 1 , 2}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61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AD12A-8B14-9761-9CB8-940D1FFE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385" y="270069"/>
            <a:ext cx="4729223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Recursive</a:t>
            </a:r>
            <a:endParaRPr lang="ko-KR" altLang="en-US" dirty="0">
              <a:latin typeface="Arial Nova" panose="020B05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D72A46-C50D-FA0E-DDDA-CAB9C20A7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1187"/>
            <a:ext cx="12192000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generatePowerSet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power_set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directedPowerSet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power_set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power_set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directedPowerSet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to_be_selected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selected_so_far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power_set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to_be_selected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power_set.append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selected_so_far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Generate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subsets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that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contain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input_set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to_be_selected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selected_so_far.append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to_be_selected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directedPowerSet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to_be_selected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selected_so_far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power_set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Generate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subsets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that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contain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input_set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to_be_selected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selected_so_far.pop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directedPowerSet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to_be_selected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selected_so_far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power_set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7A42B4-B9DB-6A7C-7940-9482C986A20C}"/>
              </a:ext>
            </a:extLst>
          </p:cNvPr>
          <p:cNvSpPr/>
          <p:nvPr/>
        </p:nvSpPr>
        <p:spPr>
          <a:xfrm>
            <a:off x="8140700" y="1955800"/>
            <a:ext cx="38862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input_set</a:t>
            </a:r>
            <a:r>
              <a:rPr lang="en-US" altLang="ko-KR" dirty="0"/>
              <a:t> = { 0 , 1 , 2 }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D91B00-6803-D5C0-0ECA-A46BE6423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6016625"/>
            <a:ext cx="38862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5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3397405-CA17-2F2C-D96B-E8C75027D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01" y="1027549"/>
            <a:ext cx="10296797" cy="58304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7AD12A-8B14-9761-9CB8-940D1FFE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385" y="270069"/>
            <a:ext cx="4729223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Recursive</a:t>
            </a:r>
            <a:endParaRPr lang="ko-KR" altLang="en-US" dirty="0">
              <a:latin typeface="Arial Nova" panose="020B05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24C35-7F94-0278-B7B5-FB96E5C020EF}"/>
              </a:ext>
            </a:extLst>
          </p:cNvPr>
          <p:cNvSpPr txBox="1"/>
          <p:nvPr/>
        </p:nvSpPr>
        <p:spPr>
          <a:xfrm>
            <a:off x="1150802" y="555001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== 3 </a:t>
            </a:r>
            <a:endParaRPr lang="ko-KR" alt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574982-4C0B-BF85-71D8-48F7D5ACB83E}"/>
              </a:ext>
            </a:extLst>
          </p:cNvPr>
          <p:cNvSpPr/>
          <p:nvPr/>
        </p:nvSpPr>
        <p:spPr>
          <a:xfrm>
            <a:off x="2595446" y="2073712"/>
            <a:ext cx="24892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= { 0 , 1 , 2}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58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AD12A-8B14-9761-9CB8-940D1FFE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385" y="270069"/>
            <a:ext cx="4729223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Big-O</a:t>
            </a:r>
            <a:endParaRPr lang="ko-KR" altLang="en-US" dirty="0">
              <a:latin typeface="Arial Nova" panose="020B050402020202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88EA5F-D167-93F4-379F-83FF2D7D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246" y="1741096"/>
            <a:ext cx="7357256" cy="51169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6A0ED8E-25AA-8DE5-30AB-DA4C2B4D379C}"/>
              </a:ext>
            </a:extLst>
          </p:cNvPr>
          <p:cNvSpPr txBox="1"/>
          <p:nvPr/>
        </p:nvSpPr>
        <p:spPr>
          <a:xfrm>
            <a:off x="0" y="2500172"/>
            <a:ext cx="444224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집합의 크기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= N</a:t>
            </a:r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포함하거나 포함하지 않거나</a:t>
            </a:r>
            <a:endParaRPr lang="en-US" altLang="ko-KR" sz="2400" dirty="0"/>
          </a:p>
          <a:p>
            <a:r>
              <a:rPr lang="en-US" altLang="ko-KR" sz="2400" b="1" dirty="0"/>
              <a:t>   = 2^N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각 노드에서 </a:t>
            </a:r>
            <a:r>
              <a:rPr lang="en-US" altLang="ko-KR" sz="2400" dirty="0"/>
              <a:t>list </a:t>
            </a:r>
            <a:r>
              <a:rPr lang="ko-KR" altLang="en-US" sz="2400" dirty="0"/>
              <a:t>복사</a:t>
            </a:r>
            <a:endParaRPr lang="en-US" altLang="ko-KR" sz="2400" dirty="0"/>
          </a:p>
          <a:p>
            <a:r>
              <a:rPr lang="en-US" altLang="ko-KR" sz="2400" b="1" dirty="0"/>
              <a:t>   =  N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algn="l"/>
            <a:r>
              <a:rPr lang="ko-KR" altLang="en-US" sz="2400" b="1" i="0" dirty="0">
                <a:solidFill>
                  <a:srgbClr val="000000"/>
                </a:solidFill>
                <a:effectLst/>
                <a:latin typeface="nanum"/>
              </a:rPr>
              <a:t>∴ 시간 복잡도 </a:t>
            </a:r>
            <a:r>
              <a:rPr lang="en-US" altLang="ko-KR" sz="2400" b="1" i="0" dirty="0">
                <a:solidFill>
                  <a:srgbClr val="000000"/>
                </a:solidFill>
                <a:effectLst/>
                <a:latin typeface="nanum"/>
              </a:rPr>
              <a:t>= O(N*2^N)</a:t>
            </a:r>
            <a:endParaRPr lang="ko-KR" altLang="en-US" sz="2400" b="1" i="0" dirty="0">
              <a:solidFill>
                <a:srgbClr val="000000"/>
              </a:solidFill>
              <a:effectLst/>
              <a:latin typeface="nanum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5546F6-5F58-49C3-86BF-BAFF57C5D457}"/>
              </a:ext>
            </a:extLst>
          </p:cNvPr>
          <p:cNvSpPr/>
          <p:nvPr/>
        </p:nvSpPr>
        <p:spPr>
          <a:xfrm>
            <a:off x="4551246" y="2322372"/>
            <a:ext cx="24892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= { 0 , 1 , 2}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42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AD12A-8B14-9761-9CB8-940D1FFE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942" y="257369"/>
            <a:ext cx="6238115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Recursive : using Bit</a:t>
            </a:r>
            <a:endParaRPr lang="ko-KR" altLang="en-US" dirty="0">
              <a:latin typeface="Arial Nova" panose="020B05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9A9283-2C53-3591-D91B-8153FA4B2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585" y="3556001"/>
            <a:ext cx="6934817" cy="2857540"/>
          </a:xfr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altLang="ko-K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A={a, b, c} =&gt; ‘111’</a:t>
            </a:r>
          </a:p>
          <a:p>
            <a:pPr marL="0" indent="0" algn="ctr">
              <a:buNone/>
            </a:pPr>
            <a:r>
              <a:rPr lang="en-US" altLang="ko-K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A`={a, c} =&gt; ‘101’</a:t>
            </a:r>
          </a:p>
          <a:p>
            <a:pPr marL="0" indent="0" algn="ctr">
              <a:buNone/>
            </a:pPr>
            <a:endParaRPr lang="en-US" altLang="ko-KR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altLang="ko-K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{[], [a], [b], [c], [ab], [ac], [</a:t>
            </a:r>
            <a:r>
              <a:rPr lang="en-US" altLang="ko-KR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</a:t>
            </a:r>
            <a:r>
              <a:rPr lang="en-US" altLang="ko-K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 [</a:t>
            </a:r>
            <a:r>
              <a:rPr lang="en-US" altLang="ko-KR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abc</a:t>
            </a:r>
            <a:r>
              <a:rPr lang="en-US" altLang="ko-K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]}</a:t>
            </a:r>
          </a:p>
          <a:p>
            <a:pPr marL="0" indent="0" algn="ctr">
              <a:buNone/>
            </a:pPr>
            <a:endParaRPr lang="en-US" altLang="ko-KR" sz="2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altLang="ko-KR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{000, 001, 010, 100, 011, 101, 110, 111}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9BD96EE-B76C-5768-CB1F-709B5F9E8ACB}"/>
              </a:ext>
            </a:extLst>
          </p:cNvPr>
          <p:cNvSpPr txBox="1">
            <a:spLocks/>
          </p:cNvSpPr>
          <p:nvPr/>
        </p:nvSpPr>
        <p:spPr>
          <a:xfrm>
            <a:off x="1598965" y="2708194"/>
            <a:ext cx="8994055" cy="720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500" dirty="0"/>
              <a:t>집합의 원소를 </a:t>
            </a:r>
            <a:r>
              <a:rPr lang="en-US" altLang="ko-KR" sz="2500" dirty="0"/>
              <a:t>Bit</a:t>
            </a:r>
            <a:r>
              <a:rPr lang="ko-KR" altLang="en-US" sz="2500" dirty="0"/>
              <a:t>에 대응시킬 수 있다</a:t>
            </a:r>
            <a:endParaRPr lang="en-US" altLang="ko-KR" sz="25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5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ko-KR" sz="2500" dirty="0">
              <a:solidFill>
                <a:srgbClr val="FF0000"/>
              </a:solidFill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A36DEF01-40ED-39EF-1944-AB04BBE7AE19}"/>
              </a:ext>
            </a:extLst>
          </p:cNvPr>
          <p:cNvSpPr/>
          <p:nvPr/>
        </p:nvSpPr>
        <p:spPr>
          <a:xfrm>
            <a:off x="5594343" y="5537200"/>
            <a:ext cx="1003300" cy="431800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BD5E7A-B41F-B7D5-FC88-1FD9CA699320}"/>
              </a:ext>
            </a:extLst>
          </p:cNvPr>
          <p:cNvSpPr/>
          <p:nvPr/>
        </p:nvSpPr>
        <p:spPr>
          <a:xfrm>
            <a:off x="2832100" y="4876800"/>
            <a:ext cx="6527800" cy="1536741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8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AD12A-8B14-9761-9CB8-940D1FFE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942" y="257369"/>
            <a:ext cx="6238115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Recursive : using Bit</a:t>
            </a:r>
            <a:endParaRPr lang="ko-KR" altLang="en-US" dirty="0">
              <a:latin typeface="Arial Nova" panose="020B05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438FAD-C6ED-F622-8368-702223E8D4C2}"/>
              </a:ext>
            </a:extLst>
          </p:cNvPr>
          <p:cNvSpPr/>
          <p:nvPr/>
        </p:nvSpPr>
        <p:spPr>
          <a:xfrm>
            <a:off x="8140700" y="2628900"/>
            <a:ext cx="38862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input_set</a:t>
            </a:r>
            <a:r>
              <a:rPr lang="en-US" altLang="ko-KR" dirty="0"/>
              <a:t> = { 0 , 1 , 2 }</a:t>
            </a:r>
            <a:endParaRPr lang="ko-KR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0FABDF8-1FBF-A67A-AE9D-C7EA481CD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9687"/>
            <a:ext cx="12192000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advancedGeneratePowerSet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power_set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int_for_subset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&lt;&lt;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bit_array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int_for_subset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subset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111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{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c}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101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{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c}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표현 하기 위한 코드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bit_array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가장 낮은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1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bit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위치를 검출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&amp; ~(x-1)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subset.append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math.log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bit_array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&amp; ~(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bit_array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))])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검출 후 가장 낮은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1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bit_array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&amp;=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bit_array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power_set.append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subset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power_set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7120DB-BF54-2792-95A9-2710C12D4F58}"/>
              </a:ext>
            </a:extLst>
          </p:cNvPr>
          <p:cNvSpPr/>
          <p:nvPr/>
        </p:nvSpPr>
        <p:spPr>
          <a:xfrm>
            <a:off x="8140700" y="1955800"/>
            <a:ext cx="38862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input_set</a:t>
            </a:r>
            <a:r>
              <a:rPr lang="en-US" altLang="ko-KR" dirty="0"/>
              <a:t> = { 0 , 1 , 2 }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AA86130-931C-4FD7-BAF5-FC06AA171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917" y="5922869"/>
            <a:ext cx="7678083" cy="90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3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AD12A-8B14-9761-9CB8-940D1FFE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6942" y="257369"/>
            <a:ext cx="6238115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Arial Nova" panose="020B0504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Big-O</a:t>
            </a:r>
            <a:endParaRPr lang="ko-KR" altLang="en-US" dirty="0">
              <a:latin typeface="Arial Nova" panose="020B050402020202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438FAD-C6ED-F622-8368-702223E8D4C2}"/>
              </a:ext>
            </a:extLst>
          </p:cNvPr>
          <p:cNvSpPr/>
          <p:nvPr/>
        </p:nvSpPr>
        <p:spPr>
          <a:xfrm>
            <a:off x="8140700" y="2628900"/>
            <a:ext cx="3886200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input_set</a:t>
            </a:r>
            <a:r>
              <a:rPr lang="en-US" altLang="ko-KR" dirty="0"/>
              <a:t> = { 0 , 1 , 2 }</a:t>
            </a:r>
            <a:endParaRPr lang="ko-KR" alt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0FABDF8-1FBF-A67A-AE9D-C7EA481CD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9687"/>
            <a:ext cx="12192000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advancedGeneratePowerSet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power_set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int_for_subset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&lt;&lt;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bit_array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int_for_subset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subset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111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{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c}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101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{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c}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표현 하기 위한 코드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bit_array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가장 낮은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1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bit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위치를 검출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&amp; ~(x-1)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subset.append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math.log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bit_array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&amp; ~(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bit_array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))])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검출 후 가장 낮은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1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bit_array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&amp;=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bit_array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power_set.append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subset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power_set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F27409-3A85-E978-E0F0-76EC2C7B35D9}"/>
              </a:ext>
            </a:extLst>
          </p:cNvPr>
          <p:cNvSpPr/>
          <p:nvPr/>
        </p:nvSpPr>
        <p:spPr>
          <a:xfrm>
            <a:off x="228600" y="2628900"/>
            <a:ext cx="7747000" cy="3971731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3DE1ED-31A9-4904-4F33-E76BB46AF807}"/>
              </a:ext>
            </a:extLst>
          </p:cNvPr>
          <p:cNvSpPr txBox="1"/>
          <p:nvPr/>
        </p:nvSpPr>
        <p:spPr>
          <a:xfrm>
            <a:off x="8140700" y="2539425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= 2^N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653C3F-6B81-914F-9A88-6CF1B355A6E7}"/>
              </a:ext>
            </a:extLst>
          </p:cNvPr>
          <p:cNvSpPr/>
          <p:nvPr/>
        </p:nvSpPr>
        <p:spPr>
          <a:xfrm>
            <a:off x="647700" y="4038600"/>
            <a:ext cx="7327900" cy="1981200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B9BE78-7300-081C-C9F0-EFC86A12216C}"/>
              </a:ext>
            </a:extLst>
          </p:cNvPr>
          <p:cNvSpPr txBox="1"/>
          <p:nvPr/>
        </p:nvSpPr>
        <p:spPr>
          <a:xfrm>
            <a:off x="8204200" y="4013200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0070C0"/>
                </a:solidFill>
              </a:rPr>
              <a:t>= N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3C322C-9C5A-743D-CFC0-2D645993D7CF}"/>
              </a:ext>
            </a:extLst>
          </p:cNvPr>
          <p:cNvSpPr txBox="1"/>
          <p:nvPr/>
        </p:nvSpPr>
        <p:spPr>
          <a:xfrm>
            <a:off x="8058150" y="6019800"/>
            <a:ext cx="421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b="1" i="0" dirty="0">
                <a:solidFill>
                  <a:schemeClr val="bg1"/>
                </a:solidFill>
                <a:effectLst/>
                <a:latin typeface="nanum"/>
              </a:rPr>
              <a:t>∴ 시간 복잡도 </a:t>
            </a:r>
            <a:r>
              <a:rPr lang="en-US" altLang="ko-KR" sz="2800" b="1" i="0" dirty="0">
                <a:solidFill>
                  <a:schemeClr val="bg1"/>
                </a:solidFill>
                <a:effectLst/>
                <a:latin typeface="nanum"/>
              </a:rPr>
              <a:t>= O(N*2^N)</a:t>
            </a:r>
            <a:endParaRPr lang="ko-KR" altLang="en-US" sz="2800" b="1" i="0" dirty="0">
              <a:solidFill>
                <a:schemeClr val="bg1"/>
              </a:solidFill>
              <a:effectLst/>
              <a:latin typeface="nanum"/>
            </a:endParaRPr>
          </a:p>
        </p:txBody>
      </p:sp>
    </p:spTree>
    <p:extLst>
      <p:ext uri="{BB962C8B-B14F-4D97-AF65-F5344CB8AC3E}">
        <p14:creationId xmlns:p14="http://schemas.microsoft.com/office/powerpoint/2010/main" val="11824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831</Words>
  <Application>Microsoft Office PowerPoint</Application>
  <PresentationFormat>와이드스크린</PresentationFormat>
  <Paragraphs>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Arial Unicode MS</vt:lpstr>
      <vt:lpstr>HY헤드라인M</vt:lpstr>
      <vt:lpstr>nanum</vt:lpstr>
      <vt:lpstr>맑은 고딕</vt:lpstr>
      <vt:lpstr>Arial</vt:lpstr>
      <vt:lpstr>Arial Nova</vt:lpstr>
      <vt:lpstr>Tahoma</vt:lpstr>
      <vt:lpstr>Office 테마</vt:lpstr>
      <vt:lpstr>15.4 멱집합 구하기</vt:lpstr>
      <vt:lpstr>멱집합(Power Set)</vt:lpstr>
      <vt:lpstr>Recursive</vt:lpstr>
      <vt:lpstr>Recursive</vt:lpstr>
      <vt:lpstr>Recursive</vt:lpstr>
      <vt:lpstr>Big-O</vt:lpstr>
      <vt:lpstr>Not Recursive : using Bit</vt:lpstr>
      <vt:lpstr>Not Recursive : using Bit</vt:lpstr>
      <vt:lpstr>Big-O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15.4 멱집합 구하기</dc:title>
  <dc:creator>김태경</dc:creator>
  <cp:lastModifiedBy>김태경</cp:lastModifiedBy>
  <cp:revision>13</cp:revision>
  <dcterms:created xsi:type="dcterms:W3CDTF">2023-05-24T16:50:09Z</dcterms:created>
  <dcterms:modified xsi:type="dcterms:W3CDTF">2023-05-24T19:01:57Z</dcterms:modified>
</cp:coreProperties>
</file>