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F07DA2-67A7-4D75-961D-D2064962F26B}">
  <a:tblStyle styleId="{EAF07DA2-67A7-4D75-961D-D2064962F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a49f4a25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a49f4a25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a49f4a25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a49f4a25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a49f4a25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a49f4a25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a49f4a25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a49f4a25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a49f4a25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a49f4a25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a49f4a25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a49f4a25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a49f4a25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a49f4a25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a49f4a25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a49f4a25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a49f4a25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a49f4a25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a49f4a25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a49f4a25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a49f4a25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a49f4a25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a49f4a25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a49f4a25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5140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스택</a:t>
            </a:r>
            <a:r>
              <a:rPr b="1" lang="ko"/>
              <a:t>을 사용해서 큐 구현하기 (문제 8.8)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186300" y="3252725"/>
            <a:ext cx="3877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경북대학</a:t>
            </a:r>
            <a:r>
              <a:rPr b="1" lang="ko"/>
              <a:t>교 IT대학 컴퓨터학부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2018114617 박경모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2023.05.26</a:t>
            </a:r>
            <a:br>
              <a:rPr b="1" lang="ko"/>
            </a:b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코드 </a:t>
            </a:r>
            <a:r>
              <a:rPr b="1" lang="ko"/>
              <a:t>구현(Contd.)</a:t>
            </a:r>
            <a:r>
              <a:rPr lang="ko"/>
              <a:t> </a:t>
            </a:r>
            <a:endParaRPr/>
          </a:p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>
                <a:solidFill>
                  <a:schemeClr val="accent3"/>
                </a:solidFill>
              </a:rPr>
              <a:t>enqueue() </a:t>
            </a:r>
            <a:r>
              <a:rPr lang="ko"/>
              <a:t>: queue</a:t>
            </a:r>
            <a:r>
              <a:rPr lang="ko"/>
              <a:t>에 element를 enqueue하는 함수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inputstack에 item을 push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ko">
                <a:solidFill>
                  <a:schemeClr val="accent3"/>
                </a:solidFill>
              </a:rPr>
              <a:t>dequeue()</a:t>
            </a:r>
            <a:r>
              <a:rPr lang="ko"/>
              <a:t> : queue에 element를 dequeue하는 함수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outputStack이 비어있는지 확인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 inputStack 에 원소가 있다면 pop 하여 outputStack으로 push 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1886075"/>
            <a:ext cx="35147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2" name="Google Shape;172;p22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실</a:t>
            </a:r>
            <a:r>
              <a:rPr b="1" lang="ko"/>
              <a:t>행 및 </a:t>
            </a:r>
            <a:r>
              <a:rPr b="1" lang="ko"/>
              <a:t>결</a:t>
            </a:r>
            <a:r>
              <a:rPr b="1" lang="ko"/>
              <a:t>과</a:t>
            </a:r>
            <a:r>
              <a:rPr lang="ko"/>
              <a:t> 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4" y="953674"/>
            <a:ext cx="2325825" cy="32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5" y="4445313"/>
            <a:ext cx="4718315" cy="29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4294967295" type="body"/>
          </p:nvPr>
        </p:nvSpPr>
        <p:spPr>
          <a:xfrm>
            <a:off x="4538975" y="9536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Input : 1-&gt;2-&gt; 3-&gt;4-&gt; 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Output</a:t>
            </a:r>
            <a:r>
              <a:rPr lang="ko"/>
              <a:t> : 1-&gt;2-&gt;3-&gt;4-&gt;5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=&gt;</a:t>
            </a:r>
            <a:r>
              <a:rPr b="1" lang="ko"/>
              <a:t> 선입선출</a:t>
            </a:r>
            <a:endParaRPr b="1"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2" name="Google Shape;182;p23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알고리즘 분</a:t>
            </a:r>
            <a:r>
              <a:rPr b="1" lang="ko"/>
              <a:t>석 </a:t>
            </a:r>
            <a:endParaRPr b="1"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시</a:t>
            </a:r>
            <a:r>
              <a:rPr b="1" lang="ko"/>
              <a:t>간 복잡도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enqueue 연</a:t>
            </a:r>
            <a:r>
              <a:rPr lang="ko"/>
              <a:t>산 : O(1)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dequeue 연산 : O(m) (m = 필요한 연산의 개수) </a:t>
            </a:r>
            <a:br>
              <a:rPr lang="ko"/>
            </a:br>
            <a:r>
              <a:rPr lang="ko"/>
              <a:t>- 출력 스택이 비어있는 경우 -&gt; 입력 스택의 모든 요소를 출력 스택으로 전송 O(n)</a:t>
            </a:r>
            <a:br>
              <a:rPr lang="ko"/>
            </a:br>
            <a:r>
              <a:rPr lang="ko"/>
              <a:t>- 출력 스택에 원소가 있는 경우 -&gt;  출력 스택의 맨 위 요소를 pop O(1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2</a:t>
            </a:r>
            <a:r>
              <a:rPr b="1" lang="ko"/>
              <a:t>.    </a:t>
            </a:r>
            <a:r>
              <a:rPr b="1" lang="ko"/>
              <a:t>공간 복잡성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O(n) (n = 대기열의 최대 용량) </a:t>
            </a:r>
            <a:endParaRPr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4294967295" type="ctrTitle"/>
          </p:nvPr>
        </p:nvSpPr>
        <p:spPr>
          <a:xfrm>
            <a:off x="390525" y="1819275"/>
            <a:ext cx="5140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11">
                <a:highlight>
                  <a:schemeClr val="accent5"/>
                </a:highlight>
              </a:rPr>
              <a:t>감사합니</a:t>
            </a:r>
            <a:r>
              <a:rPr b="1" lang="ko" sz="3311">
                <a:highlight>
                  <a:schemeClr val="accent5"/>
                </a:highlight>
              </a:rPr>
              <a:t>다.</a:t>
            </a:r>
            <a:endParaRPr b="1" sz="3311">
              <a:highlight>
                <a:schemeClr val="accent5"/>
              </a:highlight>
            </a:endParaRPr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</a:t>
            </a:r>
            <a:r>
              <a:rPr b="1" lang="ko"/>
              <a:t>차</a:t>
            </a:r>
            <a:r>
              <a:rPr lang="ko"/>
              <a:t>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문</a:t>
            </a:r>
            <a:r>
              <a:rPr b="1" lang="ko"/>
              <a:t>제 정의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알고리</a:t>
            </a:r>
            <a:r>
              <a:rPr b="1" lang="ko"/>
              <a:t>즘 설계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코드 구현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알고리즘 분석 </a:t>
            </a:r>
            <a:endParaRPr b="1"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</a:t>
            </a:r>
            <a:r>
              <a:rPr b="1" lang="ko"/>
              <a:t>제 정의</a:t>
            </a:r>
            <a:endParaRPr b="1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문제 (8.8)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스택 라이브러리를 이용해 큐를 구현해보자!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스택(Stack) &amp; </a:t>
            </a:r>
            <a:r>
              <a:rPr b="1" lang="ko"/>
              <a:t>큐(Queue) 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스택의 삽입과 삭제는 후입선출법(LIFO)을 따름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큐의 삽입과 삭제는 선입선출법(FIFO)을 따름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450" y="1925700"/>
            <a:ext cx="2381901" cy="28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479775" y="4758500"/>
            <a:ext cx="22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스택 (Stack)       큐(Queue)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15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알고리</a:t>
            </a:r>
            <a:r>
              <a:rPr b="1" lang="ko"/>
              <a:t>즘 설계</a:t>
            </a:r>
            <a:r>
              <a:rPr lang="ko"/>
              <a:t> 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1단</a:t>
            </a:r>
            <a:r>
              <a:rPr b="1" lang="ko"/>
              <a:t>계</a:t>
            </a:r>
            <a:r>
              <a:rPr lang="ko"/>
              <a:t> : </a:t>
            </a:r>
            <a:r>
              <a:rPr lang="ko"/>
              <a:t>두개</a:t>
            </a:r>
            <a:r>
              <a:rPr lang="ko"/>
              <a:t>의 스택을 만듬.</a:t>
            </a:r>
            <a:br>
              <a:rPr lang="ko"/>
            </a:br>
            <a:r>
              <a:rPr lang="ko"/>
              <a:t>-&gt; “입력 스택" &amp; “출력 스택"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2단계</a:t>
            </a:r>
            <a:r>
              <a:rPr lang="ko"/>
              <a:t> : 큐에 데이터를 삽입할 때 삽입 순서대로 “입력 스택”에 push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3단계</a:t>
            </a:r>
            <a:r>
              <a:rPr lang="ko"/>
              <a:t> : 입력 스택"의 요소를 pop하여 “출력 스택”으로 push </a:t>
            </a:r>
            <a:endParaRPr/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5193200" y="220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8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6"/>
          <p:cNvGraphicFramePr/>
          <p:nvPr/>
        </p:nvGraphicFramePr>
        <p:xfrm>
          <a:off x="7035250" y="220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58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6"/>
          <p:cNvSpPr txBox="1"/>
          <p:nvPr/>
        </p:nvSpPr>
        <p:spPr>
          <a:xfrm>
            <a:off x="5193200" y="4198775"/>
            <a:ext cx="16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입력 스택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950775" y="4219150"/>
            <a:ext cx="16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출력 스택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5976725" y="2756450"/>
            <a:ext cx="10203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9" name="Google Shape;99;p16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알고리즘 설계(Contd.)</a:t>
            </a:r>
            <a:endParaRPr b="1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8625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4단</a:t>
            </a:r>
            <a:r>
              <a:rPr b="1" lang="ko"/>
              <a:t>계</a:t>
            </a:r>
            <a:r>
              <a:rPr lang="ko"/>
              <a:t> : “</a:t>
            </a:r>
            <a:r>
              <a:rPr lang="ko"/>
              <a:t>출</a:t>
            </a:r>
            <a:r>
              <a:rPr lang="ko"/>
              <a:t>력 스택"에 요소가 있으면 “출력 스택”에서 맨 위 요소를 Pop한다.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5단계</a:t>
            </a:r>
            <a:r>
              <a:rPr lang="ko"/>
              <a:t> : 제거 작업이 더 있는 경우 원하는 수의 요소가 대기열에서 제거될 때까지 3단계와 4단계를 반복한다. </a:t>
            </a:r>
            <a:endParaRPr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5498000" y="197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8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806650" y="197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58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17"/>
          <p:cNvGraphicFramePr/>
          <p:nvPr/>
        </p:nvGraphicFramePr>
        <p:xfrm>
          <a:off x="4431200" y="357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8517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17"/>
          <p:cNvSpPr txBox="1"/>
          <p:nvPr/>
        </p:nvSpPr>
        <p:spPr>
          <a:xfrm>
            <a:off x="5421800" y="3970175"/>
            <a:ext cx="16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입력 스택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722175" y="3990550"/>
            <a:ext cx="16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출력 스택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8088800" y="357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8517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1 2 3 4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2" name="Google Shape;112;p17"/>
          <p:cNvCxnSpPr/>
          <p:nvPr/>
        </p:nvCxnSpPr>
        <p:spPr>
          <a:xfrm>
            <a:off x="7593500" y="2557675"/>
            <a:ext cx="5832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5234600" y="3776875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알고리즘 설계(Contd.)</a:t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826613" y="20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8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2135263" y="20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58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18"/>
          <p:cNvSpPr txBox="1"/>
          <p:nvPr/>
        </p:nvSpPr>
        <p:spPr>
          <a:xfrm>
            <a:off x="750413" y="4045475"/>
            <a:ext cx="16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입력 스택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050788" y="4065850"/>
            <a:ext cx="16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출력 스택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3341213" y="3649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8517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1 2 3 4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6" name="Google Shape;126;p18"/>
          <p:cNvCxnSpPr/>
          <p:nvPr/>
        </p:nvCxnSpPr>
        <p:spPr>
          <a:xfrm>
            <a:off x="1636650" y="3829875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7" name="Google Shape;127;p18"/>
          <p:cNvGraphicFramePr/>
          <p:nvPr/>
        </p:nvGraphicFramePr>
        <p:xfrm>
          <a:off x="5017613" y="20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8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18"/>
          <p:cNvGraphicFramePr/>
          <p:nvPr/>
        </p:nvGraphicFramePr>
        <p:xfrm>
          <a:off x="6326263" y="20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758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8"/>
          <p:cNvSpPr txBox="1"/>
          <p:nvPr/>
        </p:nvSpPr>
        <p:spPr>
          <a:xfrm>
            <a:off x="4941413" y="4045475"/>
            <a:ext cx="16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입력 스택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241788" y="4065850"/>
            <a:ext cx="16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출력 스택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1" name="Google Shape;131;p18"/>
          <p:cNvGraphicFramePr/>
          <p:nvPr/>
        </p:nvGraphicFramePr>
        <p:xfrm>
          <a:off x="7608413" y="3649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{EAF07DA2-67A7-4D75-961D-D2064962F26B}</a:tableStyleId>
              </a:tblPr>
              <a:tblGrid>
                <a:gridCol w="9905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1 2 3 4 5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2" name="Google Shape;132;p18"/>
          <p:cNvCxnSpPr/>
          <p:nvPr/>
        </p:nvCxnSpPr>
        <p:spPr>
          <a:xfrm>
            <a:off x="7123050" y="3829875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코드 </a:t>
            </a:r>
            <a:r>
              <a:rPr b="1" lang="ko"/>
              <a:t>구현</a:t>
            </a:r>
            <a:endParaRPr b="1"/>
          </a:p>
        </p:txBody>
      </p:sp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Stack 구조</a:t>
            </a:r>
            <a:r>
              <a:rPr b="1" lang="ko"/>
              <a:t>체 정의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ko">
                <a:solidFill>
                  <a:schemeClr val="dk1"/>
                </a:solidFill>
              </a:rPr>
              <a:t>int *array</a:t>
            </a:r>
            <a:r>
              <a:rPr lang="ko"/>
              <a:t> :dynamic array to store elements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>
                <a:solidFill>
                  <a:schemeClr val="dk1"/>
                </a:solidFill>
              </a:rPr>
              <a:t>int top</a:t>
            </a:r>
            <a:r>
              <a:rPr lang="ko"/>
              <a:t> :top element의 index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>
                <a:solidFill>
                  <a:schemeClr val="dk1"/>
                </a:solidFill>
              </a:rPr>
              <a:t>int  capacity</a:t>
            </a:r>
            <a:r>
              <a:rPr lang="ko"/>
              <a:t> :stack의 maximum capacity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accent3"/>
                </a:solidFill>
              </a:rPr>
              <a:t>createStack()</a:t>
            </a:r>
            <a:r>
              <a:rPr lang="ko"/>
              <a:t> : Stack을 생성하는 함수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0" y="1919075"/>
            <a:ext cx="17335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50" y="3229088"/>
            <a:ext cx="40005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코드 </a:t>
            </a:r>
            <a:r>
              <a:rPr b="1" lang="ko"/>
              <a:t>구현</a:t>
            </a:r>
            <a:r>
              <a:rPr b="1" lang="ko"/>
              <a:t>(Contd.)</a:t>
            </a:r>
            <a:endParaRPr b="1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00" y="834050"/>
            <a:ext cx="2822050" cy="386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4541850" y="852275"/>
            <a:ext cx="3999900" cy="3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 sz="1400">
                <a:solidFill>
                  <a:schemeClr val="accent3"/>
                </a:solidFill>
              </a:rPr>
              <a:t>isEmpty()</a:t>
            </a:r>
            <a:r>
              <a:rPr lang="ko" sz="1400"/>
              <a:t> : stack이 empty 상태인지 check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ko" sz="1400">
                <a:solidFill>
                  <a:schemeClr val="accent3"/>
                </a:solidFill>
              </a:rPr>
              <a:t>isFull() </a:t>
            </a:r>
            <a:r>
              <a:rPr lang="ko" sz="1400"/>
              <a:t>: stack이 full상태인지 check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ko" sz="1400">
                <a:solidFill>
                  <a:schemeClr val="accent3"/>
                </a:solidFill>
              </a:rPr>
              <a:t>push()</a:t>
            </a:r>
            <a:r>
              <a:rPr lang="ko" sz="1400"/>
              <a:t> : push element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ko" sz="1400">
                <a:solidFill>
                  <a:schemeClr val="accent3"/>
                </a:solidFill>
              </a:rPr>
              <a:t>pop()</a:t>
            </a:r>
            <a:r>
              <a:rPr lang="ko" sz="1400">
                <a:solidFill>
                  <a:schemeClr val="accent3"/>
                </a:solidFill>
              </a:rPr>
              <a:t> </a:t>
            </a:r>
            <a:r>
              <a:rPr lang="ko" sz="1400"/>
              <a:t> : pop element </a:t>
            </a:r>
            <a:endParaRPr sz="1400"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0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코드 </a:t>
            </a:r>
            <a:r>
              <a:rPr b="1" lang="ko"/>
              <a:t>구현(Contd.)</a:t>
            </a:r>
            <a:endParaRPr b="1"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Queue</a:t>
            </a:r>
            <a:r>
              <a:rPr b="1" lang="ko"/>
              <a:t> 구조체 정의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ko">
                <a:solidFill>
                  <a:schemeClr val="dk1"/>
                </a:solidFill>
              </a:rPr>
              <a:t>Stack* inputStack</a:t>
            </a:r>
            <a:r>
              <a:rPr lang="ko"/>
              <a:t> : 입</a:t>
            </a:r>
            <a:r>
              <a:rPr lang="ko"/>
              <a:t>력 스택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>
                <a:solidFill>
                  <a:schemeClr val="dk1"/>
                </a:solidFill>
              </a:rPr>
              <a:t>Stack* outputStack</a:t>
            </a:r>
            <a:r>
              <a:rPr lang="ko"/>
              <a:t> : 출</a:t>
            </a:r>
            <a:r>
              <a:rPr lang="ko"/>
              <a:t>력 스택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ko">
                <a:solidFill>
                  <a:schemeClr val="accent3"/>
                </a:solidFill>
              </a:rPr>
              <a:t>createQuete()</a:t>
            </a:r>
            <a:r>
              <a:rPr lang="ko"/>
              <a:t> : Queue를 생성하는 함수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1937613"/>
            <a:ext cx="1790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330838"/>
            <a:ext cx="34861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1"/>
          <p:cNvSpPr txBox="1"/>
          <p:nvPr>
            <p:ph idx="4294967295" type="ctrTitle"/>
          </p:nvPr>
        </p:nvSpPr>
        <p:spPr>
          <a:xfrm>
            <a:off x="3766500" y="4863000"/>
            <a:ext cx="1611000" cy="2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680">
                <a:solidFill>
                  <a:schemeClr val="dk2"/>
                </a:solidFill>
              </a:rPr>
              <a:t>스택을 사용해서 큐 구현하기 (문제 8.8)</a:t>
            </a:r>
            <a:endParaRPr b="1" sz="6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