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0" r:id="rId4"/>
    <p:sldId id="281" r:id="rId5"/>
    <p:sldId id="273" r:id="rId6"/>
    <p:sldId id="282" r:id="rId7"/>
    <p:sldId id="283" r:id="rId8"/>
    <p:sldId id="274" r:id="rId9"/>
    <p:sldId id="284" r:id="rId10"/>
    <p:sldId id="285" r:id="rId11"/>
    <p:sldId id="286" r:id="rId12"/>
    <p:sldId id="287" r:id="rId13"/>
    <p:sldId id="275" r:id="rId14"/>
    <p:sldId id="288" r:id="rId15"/>
    <p:sldId id="291" r:id="rId16"/>
    <p:sldId id="276" r:id="rId17"/>
    <p:sldId id="289" r:id="rId18"/>
    <p:sldId id="290" r:id="rId19"/>
    <p:sldId id="292" r:id="rId20"/>
    <p:sldId id="293" r:id="rId21"/>
    <p:sldId id="294" r:id="rId22"/>
    <p:sldId id="278" r:id="rId23"/>
    <p:sldId id="295" r:id="rId24"/>
    <p:sldId id="277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08CC-D28B-0085-984F-706C543B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60863-A1B9-98F7-96D9-8C909F9AC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FCFE3-4F09-335F-8F2B-2457596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2913-9160-F63C-2BB5-CA05A14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63CE-BEE3-7859-6F47-76726D25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3265-1D40-CB0C-1982-7061516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E8CC1-F3B0-FA73-E744-443EE3B1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A9CF1-CFFC-417C-5228-42329F1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995FB-F270-7BFB-7E54-062636F1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E160A-643D-4B0F-0B35-7DDEBA7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47ABD-4595-D2C5-F80B-49C91E223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3DEA1-283B-F429-8045-D05C9829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05414-2A79-4DA1-676B-2DA9EE8B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0DDA7-885A-16B0-A506-70349BAA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0BD48-0E73-8594-2C89-17003429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9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191C-B35B-4F33-38E0-88316EEA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1BB9-0D3D-7EC9-C6AE-75E042D0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21D65-210A-81D3-228C-D305A133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896B8-0A53-020B-F79C-858475F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A5C6-9B45-BF81-9046-5024C2C1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BDE10-108D-89C0-A487-B58741A7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04865-FA61-D6DA-D1C6-08D4BC0F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A72C9-2C54-FD2D-E533-EBD62984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FA35-BA64-DC45-33FC-F95BE83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E5BEA-4949-C088-1C29-3E05DAF7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35840-234D-53B0-40CF-B9B09F9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E572F-4902-CB6F-770C-1423687E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3D5563-17C2-2783-F76D-FF5F40A77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665EA-B925-DED8-4E54-24B6089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DB807-AB52-32F5-927C-EED6D33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C16C9-5F6C-E258-2AFA-40AB7C72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A10A-B4BC-ABF3-0A90-148C2AAC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A44BF-961D-8A5D-AB50-C2613300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5390C-E761-7A64-6578-0F474229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B7264-19AD-444E-C856-998F4F1D3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0AE7D-114B-1964-41CD-84A73CED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0456A-DCC6-D145-C0A0-3AE1637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42372-75BD-EBEA-70EB-9518A29C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E4966-0192-8752-D0D5-AD826B16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4C8E-267B-DFE6-AC04-ED158187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CEC16-B277-9049-9D30-2AC5577E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BB8C5-1E5F-9951-810E-451006C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CF760-9DE3-A643-2DDF-084DCEC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F5563F-84A0-8DE5-E98C-2D289DCA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736EE-971E-6D04-C61E-C4F296F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0954E-E60E-8723-F2A3-17812E95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ED24-2BB3-7A24-A932-B0AB6C4A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0AE9E-2254-73A1-1638-11734665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FED1A-F361-91DA-AD40-505253E1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63123-2D29-D39E-C659-AD81450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603D4-3AF5-4370-EA55-4AEF86F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5D29E-A029-3920-EB2D-40ADA7A3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C671B-E7FE-3E3A-6DEC-F219983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95DCEA-38E4-1A7C-BBDA-06F2697A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E241E-70E6-B3AA-0CDE-79AE45EA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69E1B-4A02-0049-1DF2-FFEA95FB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98B86-21AA-998D-B064-5DA7666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AB5A7-D2DD-5E8F-2036-4AC1CF4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D2E39-4A3B-00A1-E715-B6BA5F54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515DB-BB36-7262-7B03-DD01AAF4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CA8EE-2D2F-CD3A-511A-04E955CD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9D03-8318-46B1-B619-AFD2B125144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B2FB-E0C6-362B-24E1-90E02FF68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23F6-F024-4447-7A96-602B8536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017B3-7219-FADC-E4F8-4BDEAD07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23765" cy="2387600"/>
          </a:xfrm>
        </p:spPr>
        <p:txBody>
          <a:bodyPr>
            <a:normAutofit/>
          </a:bodyPr>
          <a:lstStyle/>
          <a:p>
            <a:r>
              <a:rPr lang="ko-KR" altLang="en-US" sz="5500" b="1" dirty="0">
                <a:latin typeface="Consolas" panose="020B0609020204030204" pitchFamily="49" charset="0"/>
              </a:rPr>
              <a:t>중복된 원소와 빠진 원소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6034A-3EE1-D587-4D73-9BCC66C3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2019115335 </a:t>
            </a:r>
            <a:r>
              <a:rPr lang="ko-KR" altLang="en-US" dirty="0"/>
              <a:t>오효택</a:t>
            </a:r>
          </a:p>
        </p:txBody>
      </p:sp>
    </p:spTree>
    <p:extLst>
      <p:ext uri="{BB962C8B-B14F-4D97-AF65-F5344CB8AC3E}">
        <p14:creationId xmlns:p14="http://schemas.microsoft.com/office/powerpoint/2010/main" val="35967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없는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에서 없는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1191986" y="23997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^ x = k ^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84464" y="3291440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^ x ^ k =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/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/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2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없는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에서 없는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1191986" y="23997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^ x = k ^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84464" y="3291440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^ x ^ k =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3FA69-930C-2E53-60D3-07F2D78B0B26}"/>
              </a:ext>
            </a:extLst>
          </p:cNvPr>
          <p:cNvSpPr txBox="1"/>
          <p:nvPr/>
        </p:nvSpPr>
        <p:spPr>
          <a:xfrm>
            <a:off x="824593" y="481529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                            </a:t>
            </a:r>
            <a:r>
              <a:rPr lang="en-US" altLang="ko-KR" dirty="0"/>
              <a:t>=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/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/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98324C-9521-4208-20DA-2E53B56AF1BD}"/>
                  </a:ext>
                </a:extLst>
              </p:cNvPr>
              <p:cNvSpPr txBox="1"/>
              <p:nvPr/>
            </p:nvSpPr>
            <p:spPr>
              <a:xfrm>
                <a:off x="1783236" y="4554098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98324C-9521-4208-20DA-2E53B56A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36" y="4554098"/>
                <a:ext cx="214449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배열에서 중복된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68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배열에서 중복된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0601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^ x = 0 </a:t>
            </a:r>
            <a:r>
              <a:rPr lang="ko-KR" altLang="en-US" dirty="0"/>
              <a:t>이므로               </a:t>
            </a:r>
            <a:r>
              <a:rPr lang="en-US" altLang="ko-KR" dirty="0"/>
              <a:t>= (</a:t>
            </a:r>
            <a:r>
              <a:rPr lang="ko-KR" altLang="en-US" dirty="0"/>
              <a:t>배열에서 </a:t>
            </a:r>
            <a:r>
              <a:rPr lang="en-US" altLang="ko-KR" dirty="0"/>
              <a:t>x</a:t>
            </a:r>
            <a:r>
              <a:rPr lang="ko-KR" altLang="en-US" dirty="0"/>
              <a:t>를 제외한 모든 원소를 </a:t>
            </a:r>
            <a:r>
              <a:rPr lang="en-US" altLang="ko-KR" dirty="0"/>
              <a:t>XOR</a:t>
            </a:r>
            <a:r>
              <a:rPr lang="ko-KR" altLang="en-US" dirty="0"/>
              <a:t>한 값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30E5F3-341C-8EB2-65D2-0BA57B784B0B}"/>
                  </a:ext>
                </a:extLst>
              </p:cNvPr>
              <p:cNvSpPr txBox="1"/>
              <p:nvPr/>
            </p:nvSpPr>
            <p:spPr>
              <a:xfrm>
                <a:off x="246970" y="1831084"/>
                <a:ext cx="6094638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30E5F3-341C-8EB2-65D2-0BA57B784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0" y="1831084"/>
                <a:ext cx="6094638" cy="827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3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배열에서 중복된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0601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^ x = 0 </a:t>
            </a:r>
            <a:r>
              <a:rPr lang="ko-KR" altLang="en-US" dirty="0"/>
              <a:t>이므로               </a:t>
            </a:r>
            <a:r>
              <a:rPr lang="en-US" altLang="ko-KR" dirty="0"/>
              <a:t>= (</a:t>
            </a:r>
            <a:r>
              <a:rPr lang="ko-KR" altLang="en-US" dirty="0"/>
              <a:t>배열에서 </a:t>
            </a:r>
            <a:r>
              <a:rPr lang="en-US" altLang="ko-KR" dirty="0"/>
              <a:t>x</a:t>
            </a:r>
            <a:r>
              <a:rPr lang="ko-KR" altLang="en-US" dirty="0"/>
              <a:t>를 제외한 모든 원소를 </a:t>
            </a:r>
            <a:r>
              <a:rPr lang="en-US" altLang="ko-KR" dirty="0"/>
              <a:t>XOR</a:t>
            </a:r>
            <a:r>
              <a:rPr lang="ko-KR" altLang="en-US" dirty="0"/>
              <a:t>한 값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24593" y="2992006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빠진 값 찾기와 같은 방법으로 하면 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30E5F3-341C-8EB2-65D2-0BA57B784B0B}"/>
                  </a:ext>
                </a:extLst>
              </p:cNvPr>
              <p:cNvSpPr txBox="1"/>
              <p:nvPr/>
            </p:nvSpPr>
            <p:spPr>
              <a:xfrm>
                <a:off x="246970" y="1831084"/>
                <a:ext cx="6094638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30E5F3-341C-8EB2-65D2-0BA57B784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0" y="1831084"/>
                <a:ext cx="6094638" cy="827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</p:spTree>
    <p:extLst>
      <p:ext uri="{BB962C8B-B14F-4D97-AF65-F5344CB8AC3E}">
        <p14:creationId xmlns:p14="http://schemas.microsoft.com/office/powerpoint/2010/main" val="14539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25003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                       = x ^ 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/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2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25003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                       = x ^ 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D6E09-BF04-4EAC-595B-A905DE76B501}"/>
              </a:ext>
            </a:extLst>
          </p:cNvPr>
          <p:cNvSpPr txBox="1"/>
          <p:nvPr/>
        </p:nvSpPr>
        <p:spPr>
          <a:xfrm>
            <a:off x="824593" y="2951379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x ^ y</a:t>
            </a:r>
            <a:r>
              <a:rPr lang="ko-KR" altLang="en-US" dirty="0"/>
              <a:t>     </a:t>
            </a:r>
            <a:r>
              <a:rPr lang="en-US" altLang="ko-KR" dirty="0"/>
              <a:t>0</a:t>
            </a:r>
            <a:r>
              <a:rPr lang="ko-KR" altLang="en-US" dirty="0"/>
              <a:t> 이므로 </a:t>
            </a:r>
            <a:r>
              <a:rPr lang="en-US" altLang="ko-KR" dirty="0"/>
              <a:t>1</a:t>
            </a:r>
            <a:r>
              <a:rPr lang="ko-KR" altLang="en-US" dirty="0"/>
              <a:t>인 비트가 존재한다</a:t>
            </a:r>
            <a:r>
              <a:rPr lang="en-US" altLang="ko-KR" dirty="0"/>
              <a:t>. </a:t>
            </a:r>
            <a:r>
              <a:rPr lang="ko-KR" altLang="en-US" dirty="0"/>
              <a:t>임의의 </a:t>
            </a:r>
            <a:r>
              <a:rPr lang="en-US" altLang="ko-KR" dirty="0"/>
              <a:t>1</a:t>
            </a:r>
            <a:r>
              <a:rPr lang="ko-KR" altLang="en-US" dirty="0"/>
              <a:t>인 비트의 인덱스를 </a:t>
            </a:r>
            <a:r>
              <a:rPr lang="en-US" altLang="ko-KR" dirty="0"/>
              <a:t>k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			(</a:t>
            </a:r>
            <a:r>
              <a:rPr lang="ko-KR" altLang="en-US" dirty="0"/>
              <a:t>즉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중 하나는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이고 하나는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/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/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blipFill>
                <a:blip r:embed="rId3"/>
                <a:stretch>
                  <a:fillRect l="-11905" r="-952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9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25003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                       = x ^ 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083A0-71A0-6E8C-4F1B-40D5833A8AA8}"/>
              </a:ext>
            </a:extLst>
          </p:cNvPr>
          <p:cNvSpPr txBox="1"/>
          <p:nvPr/>
        </p:nvSpPr>
        <p:spPr>
          <a:xfrm>
            <a:off x="824593" y="374196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값과</a:t>
            </a:r>
            <a:r>
              <a:rPr lang="en-US" altLang="ko-KR" dirty="0"/>
              <a:t>, </a:t>
            </a:r>
            <a:r>
              <a:rPr lang="ko-KR" altLang="en-US" dirty="0"/>
              <a:t>배열의 원소 중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값을 </a:t>
            </a:r>
            <a:r>
              <a:rPr lang="en-US" altLang="ko-KR" dirty="0"/>
              <a:t>XOR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/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/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blipFill>
                <a:blip r:embed="rId3"/>
                <a:stretch>
                  <a:fillRect l="-11905" r="-952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8365BF2-8A65-2784-5670-0D74F9D0FE30}"/>
              </a:ext>
            </a:extLst>
          </p:cNvPr>
          <p:cNvSpPr txBox="1"/>
          <p:nvPr/>
        </p:nvSpPr>
        <p:spPr>
          <a:xfrm>
            <a:off x="824593" y="2951379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x ^ y</a:t>
            </a:r>
            <a:r>
              <a:rPr lang="ko-KR" altLang="en-US" dirty="0"/>
              <a:t>     </a:t>
            </a:r>
            <a:r>
              <a:rPr lang="en-US" altLang="ko-KR" dirty="0"/>
              <a:t>0</a:t>
            </a:r>
            <a:r>
              <a:rPr lang="ko-KR" altLang="en-US" dirty="0"/>
              <a:t> 이므로 </a:t>
            </a:r>
            <a:r>
              <a:rPr lang="en-US" altLang="ko-KR" dirty="0"/>
              <a:t>1</a:t>
            </a:r>
            <a:r>
              <a:rPr lang="ko-KR" altLang="en-US" dirty="0"/>
              <a:t>인 비트가 존재한다</a:t>
            </a:r>
            <a:r>
              <a:rPr lang="en-US" altLang="ko-KR" dirty="0"/>
              <a:t>. </a:t>
            </a:r>
            <a:r>
              <a:rPr lang="ko-KR" altLang="en-US" dirty="0"/>
              <a:t>임의의 </a:t>
            </a:r>
            <a:r>
              <a:rPr lang="en-US" altLang="ko-KR" dirty="0"/>
              <a:t>1</a:t>
            </a:r>
            <a:r>
              <a:rPr lang="ko-KR" altLang="en-US" dirty="0"/>
              <a:t>인 비트의 인덱스를 </a:t>
            </a:r>
            <a:r>
              <a:rPr lang="en-US" altLang="ko-KR" dirty="0"/>
              <a:t>k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			(</a:t>
            </a:r>
            <a:r>
              <a:rPr lang="ko-KR" altLang="en-US" dirty="0"/>
              <a:t>즉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중 하나는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이고 하나는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50502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25003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                       = x ^ 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083A0-71A0-6E8C-4F1B-40D5833A8AA8}"/>
              </a:ext>
            </a:extLst>
          </p:cNvPr>
          <p:cNvSpPr txBox="1"/>
          <p:nvPr/>
        </p:nvSpPr>
        <p:spPr>
          <a:xfrm>
            <a:off x="824593" y="374196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값과</a:t>
            </a:r>
            <a:r>
              <a:rPr lang="en-US" altLang="ko-KR" dirty="0"/>
              <a:t>, </a:t>
            </a:r>
            <a:r>
              <a:rPr lang="ko-KR" altLang="en-US" dirty="0"/>
              <a:t>배열의 원소 중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값을 </a:t>
            </a:r>
            <a:r>
              <a:rPr lang="en-US" altLang="ko-KR" dirty="0"/>
              <a:t>XOR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D95F6-B5B2-D0F8-181F-ED0461077E78}"/>
              </a:ext>
            </a:extLst>
          </p:cNvPr>
          <p:cNvSpPr txBox="1"/>
          <p:nvPr/>
        </p:nvSpPr>
        <p:spPr>
          <a:xfrm>
            <a:off x="824593" y="439802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5. 4</a:t>
            </a:r>
            <a:r>
              <a:rPr lang="ko-KR" altLang="en-US" dirty="0"/>
              <a:t>에서 구한 값</a:t>
            </a:r>
            <a:r>
              <a:rPr lang="en-US" altLang="ko-KR" dirty="0"/>
              <a:t>(z)</a:t>
            </a:r>
            <a:r>
              <a:rPr lang="ko-KR" altLang="en-US" dirty="0"/>
              <a:t>은 </a:t>
            </a:r>
            <a:r>
              <a:rPr lang="en-US" altLang="ko-KR" dirty="0"/>
              <a:t>x </a:t>
            </a:r>
            <a:r>
              <a:rPr lang="ko-KR" altLang="en-US" dirty="0"/>
              <a:t>또는 </a:t>
            </a:r>
            <a:r>
              <a:rPr lang="en-US" altLang="ko-KR" dirty="0"/>
              <a:t>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/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/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blipFill>
                <a:blip r:embed="rId3"/>
                <a:stretch>
                  <a:fillRect l="-11905" r="-952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A0A7692-A5CE-09D5-132C-458E30561B0F}"/>
              </a:ext>
            </a:extLst>
          </p:cNvPr>
          <p:cNvSpPr txBox="1"/>
          <p:nvPr/>
        </p:nvSpPr>
        <p:spPr>
          <a:xfrm>
            <a:off x="824593" y="2951379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x ^ y</a:t>
            </a:r>
            <a:r>
              <a:rPr lang="ko-KR" altLang="en-US" dirty="0"/>
              <a:t>     </a:t>
            </a:r>
            <a:r>
              <a:rPr lang="en-US" altLang="ko-KR" dirty="0"/>
              <a:t>0</a:t>
            </a:r>
            <a:r>
              <a:rPr lang="ko-KR" altLang="en-US" dirty="0"/>
              <a:t> 이므로 </a:t>
            </a:r>
            <a:r>
              <a:rPr lang="en-US" altLang="ko-KR" dirty="0"/>
              <a:t>1</a:t>
            </a:r>
            <a:r>
              <a:rPr lang="ko-KR" altLang="en-US" dirty="0"/>
              <a:t>인 비트가 존재한다</a:t>
            </a:r>
            <a:r>
              <a:rPr lang="en-US" altLang="ko-KR" dirty="0"/>
              <a:t>. </a:t>
            </a:r>
            <a:r>
              <a:rPr lang="ko-KR" altLang="en-US" dirty="0"/>
              <a:t>임의의 </a:t>
            </a:r>
            <a:r>
              <a:rPr lang="en-US" altLang="ko-KR" dirty="0"/>
              <a:t>1</a:t>
            </a:r>
            <a:r>
              <a:rPr lang="ko-KR" altLang="en-US" dirty="0"/>
              <a:t>인 비트의 인덱스를 </a:t>
            </a:r>
            <a:r>
              <a:rPr lang="en-US" altLang="ko-KR" dirty="0"/>
              <a:t>k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			(</a:t>
            </a:r>
            <a:r>
              <a:rPr lang="ko-KR" altLang="en-US" dirty="0"/>
              <a:t>즉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중 하나는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이고 하나는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20098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2A23-8C19-5022-67AD-9B63C074815F}"/>
                  </a:ext>
                </a:extLst>
              </p:cNvPr>
              <p:cNvSpPr txBox="1"/>
              <p:nvPr/>
            </p:nvSpPr>
            <p:spPr>
              <a:xfrm>
                <a:off x="571500" y="710293"/>
                <a:ext cx="10736036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빠진 원소 찾기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2A23-8C19-5022-67AD-9B63C074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710293"/>
                <a:ext cx="10736036" cy="381451"/>
              </a:xfrm>
              <a:prstGeom prst="rect">
                <a:avLst/>
              </a:prstGeom>
              <a:blipFill>
                <a:blip r:embed="rId2"/>
                <a:stretch>
                  <a:fillRect l="-511" t="-112903" b="-18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14836-3070-C52E-30E1-106C677EDCB0}"/>
                  </a:ext>
                </a:extLst>
              </p:cNvPr>
              <p:cNvSpPr txBox="1"/>
              <p:nvPr/>
            </p:nvSpPr>
            <p:spPr>
              <a:xfrm>
                <a:off x="571500" y="1981200"/>
                <a:ext cx="10736036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중복된 원소 찾기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14836-3070-C52E-30E1-106C677E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981200"/>
                <a:ext cx="10736036" cy="381451"/>
              </a:xfrm>
              <a:prstGeom prst="rect">
                <a:avLst/>
              </a:prstGeom>
              <a:blipFill>
                <a:blip r:embed="rId3"/>
                <a:stretch>
                  <a:fillRect l="-511" t="-111111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04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중복된 값과 빠진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중복된 값을 </a:t>
            </a:r>
            <a:r>
              <a:rPr lang="en-US" altLang="ko-KR" dirty="0"/>
              <a:t>x, </a:t>
            </a:r>
            <a:r>
              <a:rPr lang="ko-KR" altLang="en-US" dirty="0"/>
              <a:t>빠진 값을 </a:t>
            </a:r>
            <a:r>
              <a:rPr lang="en-US" altLang="ko-KR" dirty="0"/>
              <a:t>y</a:t>
            </a:r>
            <a:r>
              <a:rPr lang="ko-KR" altLang="en-US" dirty="0"/>
              <a:t>라고 하자</a:t>
            </a:r>
            <a:r>
              <a:rPr lang="en-US" altLang="ko-KR" dirty="0"/>
              <a:t>. (x !=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250032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                       = x ^ 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083A0-71A0-6E8C-4F1B-40D5833A8AA8}"/>
              </a:ext>
            </a:extLst>
          </p:cNvPr>
          <p:cNvSpPr txBox="1"/>
          <p:nvPr/>
        </p:nvSpPr>
        <p:spPr>
          <a:xfrm>
            <a:off x="824593" y="374196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값과</a:t>
            </a:r>
            <a:r>
              <a:rPr lang="en-US" altLang="ko-KR" dirty="0"/>
              <a:t>, </a:t>
            </a:r>
            <a:r>
              <a:rPr lang="ko-KR" altLang="en-US" dirty="0"/>
              <a:t>배열의 원소 중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값을 </a:t>
            </a:r>
            <a:r>
              <a:rPr lang="en-US" altLang="ko-KR" dirty="0"/>
              <a:t>XOR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D95F6-B5B2-D0F8-181F-ED0461077E78}"/>
              </a:ext>
            </a:extLst>
          </p:cNvPr>
          <p:cNvSpPr txBox="1"/>
          <p:nvPr/>
        </p:nvSpPr>
        <p:spPr>
          <a:xfrm>
            <a:off x="824593" y="439802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5. 4</a:t>
            </a:r>
            <a:r>
              <a:rPr lang="ko-KR" altLang="en-US" dirty="0"/>
              <a:t>에서 구한 값</a:t>
            </a:r>
            <a:r>
              <a:rPr lang="en-US" altLang="ko-KR" dirty="0"/>
              <a:t>(z)</a:t>
            </a:r>
            <a:r>
              <a:rPr lang="ko-KR" altLang="en-US" dirty="0"/>
              <a:t>은 </a:t>
            </a:r>
            <a:r>
              <a:rPr lang="en-US" altLang="ko-KR" dirty="0"/>
              <a:t>x </a:t>
            </a:r>
            <a:r>
              <a:rPr lang="ko-KR" altLang="en-US" dirty="0"/>
              <a:t>또는 </a:t>
            </a:r>
            <a:r>
              <a:rPr lang="en-US" altLang="ko-KR" dirty="0"/>
              <a:t>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219B5-82F4-6FE2-5B8F-358D72233FE3}"/>
              </a:ext>
            </a:extLst>
          </p:cNvPr>
          <p:cNvSpPr txBox="1"/>
          <p:nvPr/>
        </p:nvSpPr>
        <p:spPr>
          <a:xfrm>
            <a:off x="824593" y="500022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배열을 순회하며 </a:t>
            </a:r>
            <a:r>
              <a:rPr lang="en-US" altLang="ko-KR" dirty="0"/>
              <a:t>z</a:t>
            </a:r>
            <a:r>
              <a:rPr lang="ko-KR" altLang="en-US" dirty="0"/>
              <a:t>을 찾는다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E4C36-0173-F719-2F7B-0069201B8069}"/>
              </a:ext>
            </a:extLst>
          </p:cNvPr>
          <p:cNvSpPr txBox="1"/>
          <p:nvPr/>
        </p:nvSpPr>
        <p:spPr>
          <a:xfrm>
            <a:off x="1074965" y="5502924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6-(1). z</a:t>
            </a:r>
            <a:r>
              <a:rPr lang="ko-KR" altLang="en-US" dirty="0"/>
              <a:t>가 배열에 존재한다면</a:t>
            </a:r>
            <a:r>
              <a:rPr lang="en-US" altLang="ko-KR" dirty="0"/>
              <a:t>, z = x</a:t>
            </a:r>
            <a:r>
              <a:rPr lang="ko-KR" altLang="en-US" dirty="0"/>
              <a:t>이고</a:t>
            </a:r>
            <a:r>
              <a:rPr lang="en-US" altLang="ko-KR" dirty="0"/>
              <a:t>, y = (2</a:t>
            </a:r>
            <a:r>
              <a:rPr lang="ko-KR" altLang="en-US" dirty="0"/>
              <a:t>번에서 구한 값</a:t>
            </a:r>
            <a:r>
              <a:rPr lang="en-US" altLang="ko-KR" dirty="0"/>
              <a:t>) ^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F62C6-3A01-BA39-BD3B-DA059042985F}"/>
              </a:ext>
            </a:extLst>
          </p:cNvPr>
          <p:cNvSpPr txBox="1"/>
          <p:nvPr/>
        </p:nvSpPr>
        <p:spPr>
          <a:xfrm>
            <a:off x="1074965" y="596304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6-(1). z</a:t>
            </a:r>
            <a:r>
              <a:rPr lang="ko-KR" altLang="en-US" dirty="0"/>
              <a:t>가 배열에 존재하지 않는다면</a:t>
            </a:r>
            <a:r>
              <a:rPr lang="en-US" altLang="ko-KR" dirty="0"/>
              <a:t>, z = y</a:t>
            </a:r>
            <a:r>
              <a:rPr lang="ko-KR" altLang="en-US" dirty="0"/>
              <a:t>이고</a:t>
            </a:r>
            <a:r>
              <a:rPr lang="en-US" altLang="ko-KR" dirty="0"/>
              <a:t>, x = (2</a:t>
            </a:r>
            <a:r>
              <a:rPr lang="ko-KR" altLang="en-US" dirty="0"/>
              <a:t>번에서 구한 값</a:t>
            </a:r>
            <a:r>
              <a:rPr lang="en-US" altLang="ko-KR" dirty="0"/>
              <a:t>) ^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/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B8084-FEAE-A008-2D11-508D3F90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2" y="1968875"/>
                <a:ext cx="214449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/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9AF8BC-43B8-5D72-CD34-70EA225A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68" y="2972955"/>
                <a:ext cx="254877" cy="276999"/>
              </a:xfrm>
              <a:prstGeom prst="rect">
                <a:avLst/>
              </a:prstGeom>
              <a:blipFill>
                <a:blip r:embed="rId3"/>
                <a:stretch>
                  <a:fillRect l="-11905" r="-952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024DED-42A2-4642-B2E8-0AC5E66E7CD9}"/>
              </a:ext>
            </a:extLst>
          </p:cNvPr>
          <p:cNvSpPr txBox="1"/>
          <p:nvPr/>
        </p:nvSpPr>
        <p:spPr>
          <a:xfrm>
            <a:off x="824593" y="2951379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x ^ y</a:t>
            </a:r>
            <a:r>
              <a:rPr lang="ko-KR" altLang="en-US" dirty="0"/>
              <a:t>     </a:t>
            </a:r>
            <a:r>
              <a:rPr lang="en-US" altLang="ko-KR" dirty="0"/>
              <a:t>0</a:t>
            </a:r>
            <a:r>
              <a:rPr lang="ko-KR" altLang="en-US" dirty="0"/>
              <a:t> 이므로 </a:t>
            </a:r>
            <a:r>
              <a:rPr lang="en-US" altLang="ko-KR" dirty="0"/>
              <a:t>1</a:t>
            </a:r>
            <a:r>
              <a:rPr lang="ko-KR" altLang="en-US" dirty="0"/>
              <a:t>인 비트가 존재한다</a:t>
            </a:r>
            <a:r>
              <a:rPr lang="en-US" altLang="ko-KR" dirty="0"/>
              <a:t>. </a:t>
            </a:r>
            <a:r>
              <a:rPr lang="ko-KR" altLang="en-US" dirty="0"/>
              <a:t>임의의 </a:t>
            </a:r>
            <a:r>
              <a:rPr lang="en-US" altLang="ko-KR" dirty="0"/>
              <a:t>1</a:t>
            </a:r>
            <a:r>
              <a:rPr lang="ko-KR" altLang="en-US" dirty="0"/>
              <a:t>인 비트의 인덱스를 </a:t>
            </a:r>
            <a:r>
              <a:rPr lang="en-US" altLang="ko-KR" dirty="0"/>
              <a:t>k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			(</a:t>
            </a:r>
            <a:r>
              <a:rPr lang="ko-KR" altLang="en-US" dirty="0"/>
              <a:t>즉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중 하나는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이고 하나는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79617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때의 나머지로           을 빠르게 구할 수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/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1D505A-202A-EE02-2D54-D0AE16BE452D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약간의 최적화</a:t>
            </a:r>
            <a:r>
              <a:rPr lang="en-US" altLang="ko-KR" sz="3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0645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3BE1B9-5336-7093-F962-2F249B0B5D1F}"/>
                  </a:ext>
                </a:extLst>
              </p:cNvPr>
              <p:cNvSpPr txBox="1"/>
              <p:nvPr/>
            </p:nvSpPr>
            <p:spPr>
              <a:xfrm>
                <a:off x="253093" y="2218146"/>
                <a:ext cx="10736036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3BE1B9-5336-7093-F962-2F249B0B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3" y="2218146"/>
                <a:ext cx="10736036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때의 나머지로           을 빠르게 구할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1B350-0A83-4E67-C9E8-C7E506199C92}"/>
              </a:ext>
            </a:extLst>
          </p:cNvPr>
          <p:cNvSpPr txBox="1"/>
          <p:nvPr/>
        </p:nvSpPr>
        <p:spPr>
          <a:xfrm>
            <a:off x="824593" y="2465765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 나머지가 </a:t>
            </a:r>
            <a:r>
              <a:rPr lang="en-US" altLang="ko-KR" dirty="0"/>
              <a:t>3</a:t>
            </a:r>
            <a:r>
              <a:rPr lang="ko-KR" altLang="en-US" dirty="0"/>
              <a:t>이라면</a:t>
            </a:r>
            <a:r>
              <a:rPr lang="en-US" altLang="ko-KR" dirty="0"/>
              <a:t>,         = 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	(</a:t>
            </a:r>
            <a:r>
              <a:rPr lang="ko-KR" altLang="en-US" dirty="0"/>
              <a:t>수학적 귀납법으로 쉽게 증명 가능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/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1D505A-202A-EE02-2D54-D0AE16BE452D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약간의 최적화</a:t>
            </a:r>
            <a:r>
              <a:rPr lang="en-US" altLang="ko-KR" sz="3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751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3BE1B9-5336-7093-F962-2F249B0B5D1F}"/>
                  </a:ext>
                </a:extLst>
              </p:cNvPr>
              <p:cNvSpPr txBox="1"/>
              <p:nvPr/>
            </p:nvSpPr>
            <p:spPr>
              <a:xfrm>
                <a:off x="253093" y="2218146"/>
                <a:ext cx="10736036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3BE1B9-5336-7093-F962-2F249B0B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3" y="2218146"/>
                <a:ext cx="10736036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때의 나머지로           을 빠르게 구할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1B350-0A83-4E67-C9E8-C7E506199C92}"/>
              </a:ext>
            </a:extLst>
          </p:cNvPr>
          <p:cNvSpPr txBox="1"/>
          <p:nvPr/>
        </p:nvSpPr>
        <p:spPr>
          <a:xfrm>
            <a:off x="824593" y="2465765"/>
            <a:ext cx="10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 나머지가 </a:t>
            </a:r>
            <a:r>
              <a:rPr lang="en-US" altLang="ko-KR" dirty="0"/>
              <a:t>3</a:t>
            </a:r>
            <a:r>
              <a:rPr lang="ko-KR" altLang="en-US" dirty="0"/>
              <a:t>이라면</a:t>
            </a:r>
            <a:r>
              <a:rPr lang="en-US" altLang="ko-KR" dirty="0"/>
              <a:t>,         = 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	(</a:t>
            </a:r>
            <a:r>
              <a:rPr lang="ko-KR" altLang="en-US" dirty="0"/>
              <a:t>수학적 귀납법으로 쉽게 증명 가능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0D196-D9D3-4F45-2EF0-4B08586B0130}"/>
              </a:ext>
            </a:extLst>
          </p:cNvPr>
          <p:cNvSpPr txBox="1"/>
          <p:nvPr/>
        </p:nvSpPr>
        <p:spPr>
          <a:xfrm>
            <a:off x="824593" y="4376057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                                   (</a:t>
            </a:r>
            <a:r>
              <a:rPr lang="ko-KR" altLang="en-US" dirty="0"/>
              <a:t>단</a:t>
            </a:r>
            <a:r>
              <a:rPr lang="en-US" altLang="ko-KR" dirty="0"/>
              <a:t>, a = (n-1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나누었을 때 나머지</a:t>
            </a:r>
            <a:r>
              <a:rPr lang="en-US" altLang="ko-KR" dirty="0"/>
              <a:t>))</a:t>
            </a:r>
            <a:r>
              <a:rPr lang="ko-KR" altLang="en-US" dirty="0"/>
              <a:t>  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B97CF-1AFA-DBD7-1A46-B1ABB08ECCCA}"/>
                  </a:ext>
                </a:extLst>
              </p:cNvPr>
              <p:cNvSpPr txBox="1"/>
              <p:nvPr/>
            </p:nvSpPr>
            <p:spPr>
              <a:xfrm>
                <a:off x="2300526" y="3936447"/>
                <a:ext cx="2202078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0          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B97CF-1AFA-DBD7-1A46-B1ABB08EC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26" y="3936447"/>
                <a:ext cx="2202078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/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E9347A-1199-C90C-4052-0F410EB2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48" y="1245400"/>
                <a:ext cx="6094638" cy="87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E143FA-4A57-6949-FCD6-7FE98806591B}"/>
                  </a:ext>
                </a:extLst>
              </p:cNvPr>
              <p:cNvSpPr txBox="1"/>
              <p:nvPr/>
            </p:nvSpPr>
            <p:spPr>
              <a:xfrm>
                <a:off x="-953180" y="4125346"/>
                <a:ext cx="609463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E143FA-4A57-6949-FCD6-7FE98806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3180" y="4125346"/>
                <a:ext cx="6094638" cy="870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1D505A-202A-EE02-2D54-D0AE16BE452D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약간의 최적화</a:t>
            </a:r>
            <a:r>
              <a:rPr lang="en-US" altLang="ko-KR" sz="30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7649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시간복잡도</a:t>
            </a:r>
            <a:endParaRPr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1496785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XOR</a:t>
            </a:r>
            <a:r>
              <a:rPr lang="ko-KR" altLang="en-US" dirty="0"/>
              <a:t>을 구하는 과정</a:t>
            </a:r>
            <a:r>
              <a:rPr lang="en-US" altLang="ko-KR" dirty="0"/>
              <a:t>: 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24593" y="4807217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</a:t>
            </a:r>
            <a:r>
              <a:rPr lang="ko-KR" altLang="en-US" sz="3000" dirty="0"/>
              <a:t>총</a:t>
            </a:r>
            <a:r>
              <a:rPr lang="en-US" altLang="ko-KR" sz="3000" dirty="0"/>
              <a:t> </a:t>
            </a:r>
            <a:r>
              <a:rPr lang="ko-KR" altLang="en-US" sz="3000" dirty="0"/>
              <a:t>시간 복잡도</a:t>
            </a:r>
            <a:r>
              <a:rPr lang="en-US" altLang="ko-KR" sz="3000" dirty="0"/>
              <a:t>: 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58B43-530B-15D0-FFA9-9B69C463CC05}"/>
              </a:ext>
            </a:extLst>
          </p:cNvPr>
          <p:cNvSpPr txBox="1"/>
          <p:nvPr/>
        </p:nvSpPr>
        <p:spPr>
          <a:xfrm>
            <a:off x="824593" y="2010745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배열을 순회하며 </a:t>
            </a:r>
            <a:r>
              <a:rPr lang="en-US" altLang="ko-KR" dirty="0"/>
              <a:t>XOR</a:t>
            </a:r>
            <a:r>
              <a:rPr lang="ko-KR" altLang="en-US" dirty="0"/>
              <a:t>을 구하는 과정</a:t>
            </a:r>
            <a:r>
              <a:rPr lang="en-US" altLang="ko-KR" dirty="0"/>
              <a:t>: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7C20E-F502-2428-6B19-D9BBD695C8BC}"/>
              </a:ext>
            </a:extLst>
          </p:cNvPr>
          <p:cNvSpPr txBox="1"/>
          <p:nvPr/>
        </p:nvSpPr>
        <p:spPr>
          <a:xfrm>
            <a:off x="824593" y="2565915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수의</a:t>
            </a:r>
            <a:r>
              <a:rPr lang="en-US" altLang="ko-KR" dirty="0"/>
              <a:t> XOR</a:t>
            </a:r>
            <a:r>
              <a:rPr lang="ko-KR" altLang="en-US" dirty="0"/>
              <a:t>을 구하는 과정</a:t>
            </a:r>
            <a:r>
              <a:rPr lang="en-US" altLang="ko-KR" dirty="0"/>
              <a:t>: 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1B308-3201-0919-2F61-E775A197B6B6}"/>
              </a:ext>
            </a:extLst>
          </p:cNvPr>
          <p:cNvSpPr txBox="1"/>
          <p:nvPr/>
        </p:nvSpPr>
        <p:spPr>
          <a:xfrm>
            <a:off x="824593" y="3048586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배열을 순회하며 </a:t>
            </a:r>
            <a:r>
              <a:rPr lang="en-US" altLang="ko-KR" dirty="0"/>
              <a:t>k</a:t>
            </a:r>
            <a:r>
              <a:rPr lang="ko-KR" altLang="en-US" dirty="0"/>
              <a:t>번째 비트가 </a:t>
            </a:r>
            <a:r>
              <a:rPr lang="en-US" altLang="ko-KR" dirty="0"/>
              <a:t>1</a:t>
            </a:r>
            <a:r>
              <a:rPr lang="ko-KR" altLang="en-US" dirty="0"/>
              <a:t>인 수의</a:t>
            </a:r>
            <a:r>
              <a:rPr lang="en-US" altLang="ko-KR" dirty="0"/>
              <a:t> XOR</a:t>
            </a:r>
            <a:r>
              <a:rPr lang="ko-KR" altLang="en-US" dirty="0"/>
              <a:t>을 구하는 과정</a:t>
            </a:r>
            <a:r>
              <a:rPr lang="en-US" altLang="ko-KR" dirty="0"/>
              <a:t>: 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CA11F-92CE-8EDC-6A29-4C9C0D15298A}"/>
              </a:ext>
            </a:extLst>
          </p:cNvPr>
          <p:cNvSpPr txBox="1"/>
          <p:nvPr/>
        </p:nvSpPr>
        <p:spPr>
          <a:xfrm>
            <a:off x="824593" y="3593939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배열에서 </a:t>
            </a:r>
            <a:r>
              <a:rPr lang="en-US" altLang="ko-KR" dirty="0"/>
              <a:t>z</a:t>
            </a:r>
            <a:r>
              <a:rPr lang="ko-KR" altLang="en-US" dirty="0"/>
              <a:t>를 찾는 과정</a:t>
            </a:r>
            <a:r>
              <a:rPr lang="en-US" altLang="ko-KR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377605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F5E680-0F10-CC47-8DFC-B08CD241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23765" cy="2387600"/>
          </a:xfrm>
        </p:spPr>
        <p:txBody>
          <a:bodyPr>
            <a:normAutofit/>
          </a:bodyPr>
          <a:lstStyle/>
          <a:p>
            <a:r>
              <a:rPr lang="ko-KR" altLang="en-US" sz="5500" b="1" dirty="0">
                <a:latin typeface="Consolas" panose="020B0609020204030204" pitchFamily="49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3553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연산에 대한 간단한 성질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25685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연산에 대한 간단한 성질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0 = X -&gt; </a:t>
            </a:r>
            <a:r>
              <a:rPr lang="ko-KR" altLang="en-US" dirty="0"/>
              <a:t>항등원은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1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연산에 대한 간단한 성질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0 = X -&gt; </a:t>
            </a:r>
            <a:r>
              <a:rPr lang="ko-KR" altLang="en-US" dirty="0"/>
              <a:t>항등원은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0601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X = 0 -&gt; </a:t>
            </a:r>
            <a:r>
              <a:rPr lang="ko-KR" altLang="en-US" dirty="0"/>
              <a:t>역원은 자기 자신이다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9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연산에 대한 간단한 성질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0 = X -&gt; </a:t>
            </a:r>
            <a:r>
              <a:rPr lang="ko-KR" altLang="en-US" dirty="0"/>
              <a:t>항등원은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0601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X = 0 -&gt; </a:t>
            </a:r>
            <a:r>
              <a:rPr lang="ko-KR" altLang="en-US" dirty="0"/>
              <a:t>역원은 자기 자신이다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24593" y="26125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교환법칙과 결합법칙이 성립한다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13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연산에 대한 간단한 성질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0 = X -&gt; </a:t>
            </a:r>
            <a:r>
              <a:rPr lang="ko-KR" altLang="en-US" dirty="0"/>
              <a:t>항등원은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824593" y="20601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-X ^ X = 0 -&gt; </a:t>
            </a:r>
            <a:r>
              <a:rPr lang="ko-KR" altLang="en-US" dirty="0"/>
              <a:t>역원은 자기 자신이다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C08F-2D81-A2F6-9E53-B0780EA0CFE1}"/>
              </a:ext>
            </a:extLst>
          </p:cNvPr>
          <p:cNvSpPr txBox="1"/>
          <p:nvPr/>
        </p:nvSpPr>
        <p:spPr>
          <a:xfrm>
            <a:off x="824593" y="26125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교환법칙과 결합법칙이 성립한다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87CF2-5DA1-7603-BC1E-A6504F4357C9}"/>
                  </a:ext>
                </a:extLst>
              </p:cNvPr>
              <p:cNvSpPr txBox="1"/>
              <p:nvPr/>
            </p:nvSpPr>
            <p:spPr>
              <a:xfrm>
                <a:off x="2837088" y="4627291"/>
                <a:ext cx="4437290" cy="1117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^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⋯^</m:t>
                      </m:r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87CF2-5DA1-7603-BC1E-A6504F435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088" y="4627291"/>
                <a:ext cx="4437290" cy="1117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207E84-B433-70B9-53F3-1604F7928A80}"/>
              </a:ext>
            </a:extLst>
          </p:cNvPr>
          <p:cNvSpPr txBox="1"/>
          <p:nvPr/>
        </p:nvSpPr>
        <p:spPr>
          <a:xfrm>
            <a:off x="2185307" y="4796331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Def)</a:t>
            </a:r>
          </a:p>
        </p:txBody>
      </p:sp>
    </p:spTree>
    <p:extLst>
      <p:ext uri="{BB962C8B-B14F-4D97-AF65-F5344CB8AC3E}">
        <p14:creationId xmlns:p14="http://schemas.microsoft.com/office/powerpoint/2010/main" val="131418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없는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에서 없는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/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E1B9-5336-7093-F962-2F249B0B5D1F}"/>
              </a:ext>
            </a:extLst>
          </p:cNvPr>
          <p:cNvSpPr txBox="1"/>
          <p:nvPr/>
        </p:nvSpPr>
        <p:spPr>
          <a:xfrm>
            <a:off x="571500" y="710293"/>
            <a:ext cx="1073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XOR</a:t>
            </a:r>
            <a:r>
              <a:rPr lang="ko-KR" altLang="en-US" sz="3000" b="1" dirty="0"/>
              <a:t> 연산을 이용한 없는 값 찾기</a:t>
            </a:r>
            <a:endParaRPr lang="en-US" altLang="ko-KR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EFDC-ED6C-254F-9EF2-2E585D9D4A1B}"/>
              </a:ext>
            </a:extLst>
          </p:cNvPr>
          <p:cNvSpPr txBox="1"/>
          <p:nvPr/>
        </p:nvSpPr>
        <p:spPr>
          <a:xfrm>
            <a:off x="824593" y="150767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에서 없는 값을 </a:t>
            </a:r>
            <a:r>
              <a:rPr lang="en-US" altLang="ko-KR" dirty="0"/>
              <a:t>x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9A2E-9EE5-1CF2-EA41-6A380B8D26A7}"/>
              </a:ext>
            </a:extLst>
          </p:cNvPr>
          <p:cNvSpPr txBox="1"/>
          <p:nvPr/>
        </p:nvSpPr>
        <p:spPr>
          <a:xfrm>
            <a:off x="1191986" y="2399721"/>
            <a:ext cx="10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^ x = k ^ 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/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2A23A7-2641-F85A-A473-8C904341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1264291"/>
                <a:ext cx="1018805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/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B0D70-3592-A067-4172-33A3F19B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" y="2175301"/>
                <a:ext cx="898772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1106</Words>
  <Application>Microsoft Office PowerPoint</Application>
  <PresentationFormat>와이드스크린</PresentationFormat>
  <Paragraphs>121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Consolas</vt:lpstr>
      <vt:lpstr>Office 테마</vt:lpstr>
      <vt:lpstr>중복된 원소와 빠진 원소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거의 정렬된 배열 정렬하기</dc:title>
  <dc:creator>오효택</dc:creator>
  <cp:lastModifiedBy>오효택</cp:lastModifiedBy>
  <cp:revision>2</cp:revision>
  <dcterms:created xsi:type="dcterms:W3CDTF">2023-04-27T15:12:11Z</dcterms:created>
  <dcterms:modified xsi:type="dcterms:W3CDTF">2023-05-17T19:30:30Z</dcterms:modified>
</cp:coreProperties>
</file>