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7" r:id="rId3"/>
    <p:sldId id="285" r:id="rId4"/>
    <p:sldId id="292" r:id="rId5"/>
    <p:sldId id="293" r:id="rId6"/>
    <p:sldId id="294" r:id="rId7"/>
    <p:sldId id="298" r:id="rId8"/>
    <p:sldId id="297" r:id="rId9"/>
    <p:sldId id="296" r:id="rId10"/>
    <p:sldId id="295" r:id="rId11"/>
    <p:sldId id="299" r:id="rId12"/>
    <p:sldId id="300" r:id="rId13"/>
    <p:sldId id="301" r:id="rId14"/>
    <p:sldId id="302" r:id="rId15"/>
    <p:sldId id="303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9E7B2-733B-4CE9-80FE-32DAFE841611}" v="1910" dt="2023-03-18T13:14:5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0"/>
  </p:normalViewPr>
  <p:slideViewPr>
    <p:cSldViewPr snapToGrid="0" showGuides="1">
      <p:cViewPr varScale="1">
        <p:scale>
          <a:sx n="120" d="100"/>
          <a:sy n="120" d="100"/>
        </p:scale>
        <p:origin x="29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9A26-6DFB-8746-9BC1-DA5EA5DC8940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A0D7-C746-E140-AF33-1D49F9B556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226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초기 설정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주고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저장된적</a:t>
            </a:r>
            <a:r>
              <a:rPr kumimoji="1" lang="ko-KR" altLang="en-US" dirty="0"/>
              <a:t> 있으면 불러오고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아니면 재귀적으로 계산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0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한번 순회로 </a:t>
            </a:r>
            <a:r>
              <a:rPr kumimoji="1" lang="ko-KR" altLang="en-US" dirty="0" err="1"/>
              <a:t>고칠순</a:t>
            </a:r>
            <a:r>
              <a:rPr kumimoji="1" lang="ko-KR" altLang="en-US" dirty="0"/>
              <a:t> 없나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그럼 굳이 저장할 필요 </a:t>
            </a:r>
            <a:r>
              <a:rPr kumimoji="1" lang="ko-KR" altLang="en-US" dirty="0" err="1"/>
              <a:t>없을텐데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부울</a:t>
            </a:r>
            <a:r>
              <a:rPr kumimoji="1" lang="ko-KR" altLang="en-US" dirty="0"/>
              <a:t> 한꺼번에 반환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69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저장할 필요 없어짐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공간복잡도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줄음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근데 만들고 봤더니 굳이 두개를 반환할 필요가 있을까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30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균형 잡혀 있지 않으면 음수 반환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공간복잡도</a:t>
            </a:r>
            <a:r>
              <a:rPr kumimoji="1" lang="ko-KR" altLang="en-US" dirty="0"/>
              <a:t> 반으로 줌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근데</a:t>
            </a:r>
            <a:r>
              <a:rPr kumimoji="1" lang="ko-KR" altLang="en-US" dirty="0"/>
              <a:t> 하나 더 개선 </a:t>
            </a:r>
            <a:r>
              <a:rPr kumimoji="1" lang="ko-KR" altLang="en-US" dirty="0" err="1"/>
              <a:t>시킬수</a:t>
            </a:r>
            <a:r>
              <a:rPr kumimoji="1" lang="ko-KR" altLang="en-US" dirty="0"/>
              <a:t> 있는 여지가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과 비교해보자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82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Ver3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보다 부족한 점이 하나 존재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 받을 수 있는 부분 존재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의 무언가를 이용해 개선할 수 있는 부분이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바로 </a:t>
            </a:r>
            <a:r>
              <a:rPr kumimoji="1" lang="en-US" altLang="ko-KR" dirty="0" err="1"/>
              <a:t>ShortCircuit</a:t>
            </a:r>
            <a:r>
              <a:rPr kumimoji="1" lang="en-US" altLang="ko-KR" dirty="0"/>
              <a:t> Evaluation.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34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Ver3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보다 부족한 점이 하나 존재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 받을 수 있는 부분 존재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의 무언가를 이용해 개선할 수 있는 부분이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바로 </a:t>
            </a:r>
            <a:r>
              <a:rPr kumimoji="1" lang="en-US" altLang="ko-KR" dirty="0" err="1"/>
              <a:t>ShortCircuit</a:t>
            </a:r>
            <a:r>
              <a:rPr kumimoji="1" lang="en-US" altLang="ko-KR" dirty="0"/>
              <a:t> Evaluation. </a:t>
            </a:r>
            <a:r>
              <a:rPr kumimoji="1" lang="en-US" altLang="ko-KR" dirty="0" err="1"/>
              <a:t>Is_balance</a:t>
            </a:r>
            <a:r>
              <a:rPr kumimoji="1" lang="ko-KR" altLang="en-US" dirty="0"/>
              <a:t>만 놓고 보자면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최선 </a:t>
            </a:r>
            <a:r>
              <a:rPr kumimoji="1" lang="ko-KR" altLang="en-US" dirty="0" err="1"/>
              <a:t>시간복잡도에서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ver1</a:t>
            </a:r>
            <a:r>
              <a:rPr kumimoji="1" lang="ko-KR" altLang="en-US" dirty="0"/>
              <a:t>이 유리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08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좌측 </a:t>
            </a:r>
            <a:r>
              <a:rPr kumimoji="1" lang="ko-KR" altLang="en-US" dirty="0" err="1"/>
              <a:t>서브트리가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반환하면 우측 </a:t>
            </a:r>
            <a:r>
              <a:rPr kumimoji="1" lang="ko-KR" altLang="en-US" dirty="0" err="1"/>
              <a:t>서브트리는</a:t>
            </a:r>
            <a:r>
              <a:rPr kumimoji="1" lang="ko-KR" altLang="en-US" dirty="0"/>
              <a:t> 확인하지 않는다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A0D7-C746-E140-AF33-1D49F9B5568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3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Short-circuit_evaluation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859448" y="2617102"/>
            <a:ext cx="11165975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Pretendard Black"/>
              </a:rPr>
              <a:t>9.1 </a:t>
            </a:r>
            <a:r>
              <a:rPr lang="en-US" altLang="ko-KR" sz="6600" spc="-150" dirty="0" err="1">
                <a:solidFill>
                  <a:schemeClr val="bg1"/>
                </a:solidFill>
                <a:latin typeface="Pretendard Black"/>
              </a:rPr>
              <a:t>이진트리의</a:t>
            </a:r>
            <a:r>
              <a:rPr lang="en-US" altLang="ko-KR" sz="6600" spc="-150" dirty="0">
                <a:solidFill>
                  <a:schemeClr val="bg1"/>
                </a:solidFill>
                <a:latin typeface="Pretendard Black"/>
              </a:rPr>
              <a:t> </a:t>
            </a:r>
            <a:r>
              <a:rPr lang="en-US" altLang="ko-KR" sz="6600" spc="-150" dirty="0" err="1">
                <a:solidFill>
                  <a:schemeClr val="bg1"/>
                </a:solidFill>
                <a:latin typeface="Pretendard Black"/>
              </a:rPr>
              <a:t>높이가</a:t>
            </a:r>
          </a:p>
          <a:p>
            <a:r>
              <a:rPr lang="en-US" altLang="ko-KR" sz="6600" spc="-150" dirty="0" err="1">
                <a:solidFill>
                  <a:schemeClr val="bg1"/>
                </a:solidFill>
                <a:latin typeface="Pretendard Black"/>
              </a:rPr>
              <a:t>균형잡혀</a:t>
            </a:r>
            <a:r>
              <a:rPr lang="en-US" altLang="ko-KR" sz="6600" spc="-150" dirty="0">
                <a:solidFill>
                  <a:schemeClr val="bg1"/>
                </a:solidFill>
                <a:latin typeface="Pretendard Black"/>
              </a:rPr>
              <a:t> </a:t>
            </a:r>
            <a:r>
              <a:rPr lang="en-US" altLang="ko-KR" sz="6600" spc="-150" dirty="0" err="1">
                <a:solidFill>
                  <a:schemeClr val="bg1"/>
                </a:solidFill>
                <a:latin typeface="Pretendard Black"/>
              </a:rPr>
              <a:t>있는지</a:t>
            </a:r>
            <a:r>
              <a:rPr lang="en-US" altLang="ko-KR" sz="6600" spc="-150" dirty="0">
                <a:solidFill>
                  <a:schemeClr val="bg1"/>
                </a:solidFill>
                <a:latin typeface="Pretendard Black"/>
              </a:rPr>
              <a:t> </a:t>
            </a:r>
            <a:r>
              <a:rPr lang="en-US" altLang="ko-KR" sz="6600" spc="-150" dirty="0" err="1">
                <a:solidFill>
                  <a:schemeClr val="bg1"/>
                </a:solidFill>
                <a:latin typeface="Pretendard Black"/>
              </a:rPr>
              <a:t>확인하기</a:t>
            </a:r>
            <a:endParaRPr lang="en-US" altLang="ko-KR" sz="6600" spc="-150" dirty="0">
              <a:solidFill>
                <a:schemeClr val="bg1"/>
              </a:solidFill>
              <a:latin typeface="Pretendard Blac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920484" y="5332150"/>
            <a:ext cx="115117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안용진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75429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(Ver1)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514775" y="3043804"/>
            <a:ext cx="9319204" cy="212131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EF557-77D6-4CDC-EEBC-6A3C088380A2}"/>
              </a:ext>
            </a:extLst>
          </p:cNvPr>
          <p:cNvSpPr txBox="1"/>
          <p:nvPr/>
        </p:nvSpPr>
        <p:spPr>
          <a:xfrm>
            <a:off x="8456176" y="5357522"/>
            <a:ext cx="383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400" dirty="0"/>
              <a:t>Time Complexity : O(n)</a:t>
            </a:r>
          </a:p>
          <a:p>
            <a:r>
              <a:rPr lang="en-US" altLang="ko-Kore-KR" sz="2400" dirty="0"/>
              <a:t>Extra Space : O(n) </a:t>
            </a:r>
            <a:endParaRPr lang="ko-Kore-KR" altLang="en-US" sz="2400" dirty="0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20AA5FC2-403D-2029-5AFB-0FF2FFC7E0E0}"/>
              </a:ext>
            </a:extLst>
          </p:cNvPr>
          <p:cNvSpPr/>
          <p:nvPr/>
        </p:nvSpPr>
        <p:spPr>
          <a:xfrm>
            <a:off x="2627532" y="756834"/>
            <a:ext cx="7093688" cy="233703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10244D-68AE-DA41-AC43-4DB5CB03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83" y="3210071"/>
            <a:ext cx="8828789" cy="17406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07107D-48AC-D598-23FD-6B7984E63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19" y="881428"/>
            <a:ext cx="6058362" cy="21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737282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(Ver2)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681060" y="1307811"/>
            <a:ext cx="8855805" cy="3795808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F184-D1F8-AD94-B8CC-98629814E0A7}"/>
              </a:ext>
            </a:extLst>
          </p:cNvPr>
          <p:cNvSpPr txBox="1"/>
          <p:nvPr/>
        </p:nvSpPr>
        <p:spPr>
          <a:xfrm>
            <a:off x="8488074" y="5404588"/>
            <a:ext cx="382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400" dirty="0"/>
              <a:t>Time Complexity : O(n)</a:t>
            </a:r>
          </a:p>
          <a:p>
            <a:r>
              <a:rPr lang="en-US" altLang="ko-Kore-KR" sz="2400" dirty="0"/>
              <a:t>Extra Space : O(h) </a:t>
            </a:r>
            <a:endParaRPr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74173B-DC85-6CDB-2A63-CC790A87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51" y="1471863"/>
            <a:ext cx="6635498" cy="3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60756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(Ver3)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2108790" y="1323333"/>
            <a:ext cx="7974419" cy="3594642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F184-D1F8-AD94-B8CC-98629814E0A7}"/>
              </a:ext>
            </a:extLst>
          </p:cNvPr>
          <p:cNvSpPr txBox="1"/>
          <p:nvPr/>
        </p:nvSpPr>
        <p:spPr>
          <a:xfrm>
            <a:off x="8488074" y="5404588"/>
            <a:ext cx="371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400" dirty="0"/>
              <a:t>Time Complexity : O(n)</a:t>
            </a:r>
          </a:p>
          <a:p>
            <a:r>
              <a:rPr lang="en-US" altLang="ko-Kore-KR" sz="2400" dirty="0"/>
              <a:t>Extra Space : O(h) </a:t>
            </a:r>
            <a:endParaRPr lang="ko-Kore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531595-448B-1B48-4FFB-F6DEFFC5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1571254"/>
            <a:ext cx="6642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8" y="283680"/>
            <a:ext cx="76705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Ver3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와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Ver1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2819805" y="3550265"/>
            <a:ext cx="6709145" cy="302405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531595-448B-1B48-4FFB-F6DEFFC5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7" y="3738889"/>
            <a:ext cx="5728846" cy="2672731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604A897-2663-520F-C045-486A62DFBDE2}"/>
              </a:ext>
            </a:extLst>
          </p:cNvPr>
          <p:cNvSpPr/>
          <p:nvPr/>
        </p:nvSpPr>
        <p:spPr>
          <a:xfrm>
            <a:off x="1297172" y="1037904"/>
            <a:ext cx="9983971" cy="234899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7C92DB-B4F1-7931-06F0-68987169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562" y="1239193"/>
            <a:ext cx="9544006" cy="20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753231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Ver3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와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Ver1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2819805" y="3550265"/>
            <a:ext cx="6709145" cy="302405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531595-448B-1B48-4FFB-F6DEFFC5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7" y="3738889"/>
            <a:ext cx="5728846" cy="2672731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604A897-2663-520F-C045-486A62DFBDE2}"/>
              </a:ext>
            </a:extLst>
          </p:cNvPr>
          <p:cNvSpPr/>
          <p:nvPr/>
        </p:nvSpPr>
        <p:spPr>
          <a:xfrm>
            <a:off x="1297172" y="1037904"/>
            <a:ext cx="9983971" cy="234899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7C92DB-B4F1-7931-06F0-68987169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562" y="1239193"/>
            <a:ext cx="9544006" cy="200137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41BE2B-446A-DBCC-F9DD-53676DD8B224}"/>
              </a:ext>
            </a:extLst>
          </p:cNvPr>
          <p:cNvCxnSpPr>
            <a:cxnSpLocks/>
          </p:cNvCxnSpPr>
          <p:nvPr/>
        </p:nvCxnSpPr>
        <p:spPr>
          <a:xfrm flipV="1">
            <a:off x="1414130" y="2392326"/>
            <a:ext cx="3009014" cy="1990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F8C985-7061-9F14-02B2-A4FE75B1D4CD}"/>
              </a:ext>
            </a:extLst>
          </p:cNvPr>
          <p:cNvSpPr txBox="1"/>
          <p:nvPr/>
        </p:nvSpPr>
        <p:spPr>
          <a:xfrm>
            <a:off x="144378" y="4465674"/>
            <a:ext cx="361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0" i="0" u="none" strike="noStrike" dirty="0">
                <a:solidFill>
                  <a:srgbClr val="681DA8"/>
                </a:solidFill>
                <a:effectLst/>
                <a:latin typeface="arial" panose="020B0604020202020204" pitchFamily="34" charset="0"/>
                <a:hlinkClick r:id="rId5"/>
              </a:rPr>
              <a:t>Short-circuit evaluation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472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67774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ore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(Ver4)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675670" y="1232147"/>
            <a:ext cx="5948414" cy="4859061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F75EA8-2E2A-8309-5938-5937579C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11" y="1464577"/>
            <a:ext cx="4813300" cy="439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CAF3E-318B-AB14-696C-7AD6D9DB2736}"/>
              </a:ext>
            </a:extLst>
          </p:cNvPr>
          <p:cNvSpPr txBox="1"/>
          <p:nvPr/>
        </p:nvSpPr>
        <p:spPr>
          <a:xfrm>
            <a:off x="7049386" y="4054253"/>
            <a:ext cx="5142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400" dirty="0"/>
              <a:t>Time Complexity (worst) :	O(n) 		      	       (best) :	O(h) </a:t>
            </a:r>
          </a:p>
          <a:p>
            <a:endParaRPr lang="en-US" altLang="ko-Kore-KR" sz="2400" dirty="0"/>
          </a:p>
          <a:p>
            <a:r>
              <a:rPr lang="en-US" altLang="ko-Kore-KR" sz="2400" dirty="0"/>
              <a:t>Extra Space :	 O(h) 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89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4559595" y="3136612"/>
            <a:ext cx="307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The End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42074" y="256270"/>
            <a:ext cx="81151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트리란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무엇인가?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830977" y="2973757"/>
            <a:ext cx="868680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400" dirty="0"/>
              <a:t>1 .   트리는 </a:t>
            </a:r>
            <a:r>
              <a:rPr lang="ko-KR" altLang="en-US" sz="2400" dirty="0" err="1"/>
              <a:t>루트노드와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루트노드에</a:t>
            </a:r>
            <a:r>
              <a:rPr lang="ko-KR" altLang="en-US" sz="2400" dirty="0"/>
              <a:t> 연결된 0개 이상의 </a:t>
            </a:r>
            <a:r>
              <a:rPr lang="ko-KR" altLang="en-US" sz="2400" dirty="0" err="1"/>
              <a:t>서브트리로</a:t>
            </a:r>
            <a:r>
              <a:rPr lang="ko-KR" altLang="en-US" sz="2400" dirty="0"/>
              <a:t> 이루어진다.</a:t>
            </a:r>
            <a:endParaRPr lang="ko-KR" dirty="0"/>
          </a:p>
          <a:p>
            <a:pPr algn="just"/>
            <a:endParaRPr lang="ko-KR" altLang="en-US" sz="2400" dirty="0"/>
          </a:p>
          <a:p>
            <a:pPr algn="just"/>
            <a:r>
              <a:rPr lang="ko-KR" altLang="en-US" sz="2400" dirty="0"/>
              <a:t>2 .  </a:t>
            </a:r>
            <a:r>
              <a:rPr lang="ko-KR" altLang="en-US" sz="2400" dirty="0" err="1"/>
              <a:t>서브트리</a:t>
            </a:r>
            <a:r>
              <a:rPr lang="ko-KR" altLang="en-US" sz="2400" dirty="0"/>
              <a:t> 또한 트리구조를 가진다(= 1의 규칙을 만족한다)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 flipV="1">
            <a:off x="2995946" y="3429000"/>
            <a:ext cx="4287356" cy="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2037634" y="329074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CC21BC-3437-2C0E-B23E-15F5B1309649}"/>
              </a:ext>
            </a:extLst>
          </p:cNvPr>
          <p:cNvSpPr/>
          <p:nvPr/>
        </p:nvSpPr>
        <p:spPr>
          <a:xfrm>
            <a:off x="1675583" y="2511630"/>
            <a:ext cx="2640725" cy="1896776"/>
          </a:xfrm>
          <a:prstGeom prst="round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트리 자료구조</a:t>
            </a:r>
          </a:p>
          <a:p>
            <a:pPr algn="ctr"/>
            <a:r>
              <a:rPr lang="ko-KR" altLang="en-US" sz="2400" dirty="0"/>
              <a:t>등장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765B51-5820-A3C4-CC86-315856385074}"/>
              </a:ext>
            </a:extLst>
          </p:cNvPr>
          <p:cNvSpPr/>
          <p:nvPr/>
        </p:nvSpPr>
        <p:spPr>
          <a:xfrm>
            <a:off x="7283302" y="2511630"/>
            <a:ext cx="2720328" cy="1896776"/>
          </a:xfrm>
          <a:prstGeom prst="round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/>
              <a:t>재귀함수로</a:t>
            </a:r>
          </a:p>
          <a:p>
            <a:pPr algn="ctr"/>
            <a:r>
              <a:rPr lang="ko-KR" altLang="en-US" sz="2400" dirty="0"/>
              <a:t>해결 가능!</a:t>
            </a:r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79150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문제 해석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512001" y="1343067"/>
            <a:ext cx="932475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/>
              <a:t>트리의 모든 노드에 대해, </a:t>
            </a:r>
          </a:p>
          <a:p>
            <a:pPr algn="ctr"/>
            <a:r>
              <a:rPr lang="ko-KR" altLang="en-US" sz="2400" dirty="0"/>
              <a:t>왼쪽 </a:t>
            </a:r>
            <a:r>
              <a:rPr lang="ko-KR" altLang="en-US" sz="2400" dirty="0" err="1"/>
              <a:t>서브트리와</a:t>
            </a:r>
            <a:r>
              <a:rPr lang="ko-KR" altLang="en-US" sz="2400" dirty="0"/>
              <a:t> 오른쪽 </a:t>
            </a:r>
            <a:r>
              <a:rPr lang="ko-KR" altLang="en-US" sz="2400" dirty="0" err="1"/>
              <a:t>서브트리의</a:t>
            </a:r>
            <a:r>
              <a:rPr lang="ko-KR" altLang="en-US" sz="2400" dirty="0"/>
              <a:t> 높이 차이가 1이하면</a:t>
            </a:r>
          </a:p>
          <a:p>
            <a:pPr algn="ctr"/>
            <a:r>
              <a:rPr lang="ko-KR" altLang="en-US" sz="2400" dirty="0"/>
              <a:t>해당 트리는 균형 잡혔다고 한다.</a:t>
            </a:r>
          </a:p>
          <a:p>
            <a:pPr algn="ctr"/>
            <a:endParaRPr lang="ko-KR" altLang="en-US" sz="2400" dirty="0"/>
          </a:p>
          <a:p>
            <a:pPr algn="ctr"/>
            <a:r>
              <a:rPr lang="ko-KR" altLang="en-US" sz="2400" dirty="0" err="1"/>
              <a:t>루트노드가</a:t>
            </a:r>
            <a:r>
              <a:rPr lang="ko-KR" altLang="en-US" sz="2400" dirty="0"/>
              <a:t> 주어질 때, 트리가 </a:t>
            </a:r>
            <a:r>
              <a:rPr lang="ko-KR" altLang="en-US" sz="2400" dirty="0" err="1"/>
              <a:t>균형잡혀</a:t>
            </a:r>
            <a:r>
              <a:rPr lang="ko-KR" altLang="en-US" sz="2400" dirty="0"/>
              <a:t> 있는지 확인하라.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79449" y="1210806"/>
            <a:ext cx="9633097" cy="231025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F0E06E65-5326-956A-8851-274B3442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84" y="3616049"/>
            <a:ext cx="4332984" cy="32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52994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재귀적 접근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931852" y="3733229"/>
            <a:ext cx="832240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/>
              <a:t>어떤 노드(</a:t>
            </a:r>
            <a:r>
              <a:rPr lang="ko-KR" altLang="en-US" sz="2400" dirty="0" err="1"/>
              <a:t>X</a:t>
            </a:r>
            <a:r>
              <a:rPr lang="ko-KR" altLang="en-US" sz="2400" dirty="0"/>
              <a:t>)의 </a:t>
            </a:r>
            <a:endParaRPr lang="en-US" altLang="ko-KR" sz="2400" dirty="0"/>
          </a:p>
          <a:p>
            <a:pPr algn="ctr"/>
            <a:endParaRPr lang="ko-KR" altLang="en-US" sz="2400" dirty="0"/>
          </a:p>
          <a:p>
            <a:pPr algn="ctr"/>
            <a:r>
              <a:rPr lang="ko-KR" altLang="en-US" sz="2400" dirty="0"/>
              <a:t>좌우측 </a:t>
            </a:r>
            <a:r>
              <a:rPr lang="ko-KR" altLang="en-US" sz="2400" dirty="0" err="1"/>
              <a:t>서브트리</a:t>
            </a:r>
            <a:r>
              <a:rPr lang="ko-KR" altLang="en-US" sz="2400" dirty="0"/>
              <a:t> 모두가 </a:t>
            </a:r>
            <a:r>
              <a:rPr lang="ko-KR" altLang="en-US" sz="2400" dirty="0" err="1"/>
              <a:t>균형잡힌</a:t>
            </a:r>
            <a:r>
              <a:rPr lang="ko-KR" altLang="en-US" sz="2400" dirty="0"/>
              <a:t> 트리</a:t>
            </a:r>
          </a:p>
          <a:p>
            <a:pPr algn="ctr"/>
            <a:r>
              <a:rPr lang="ko-KR" altLang="en-US" sz="2400" dirty="0"/>
              <a:t>&amp;</a:t>
            </a:r>
          </a:p>
          <a:p>
            <a:pPr algn="ctr"/>
            <a:r>
              <a:rPr lang="ko-KR" altLang="en-US" sz="2400" dirty="0"/>
              <a:t>좌우측 </a:t>
            </a:r>
            <a:r>
              <a:rPr lang="ko-KR" altLang="en-US" sz="2400" dirty="0" err="1"/>
              <a:t>서브트리의</a:t>
            </a:r>
            <a:r>
              <a:rPr lang="ko-KR" altLang="en-US" sz="2400" dirty="0"/>
              <a:t> 높이 차가 1이하</a:t>
            </a:r>
          </a:p>
          <a:p>
            <a:pPr algn="ctr"/>
            <a:endParaRPr lang="ko-KR" altLang="en-US" sz="2400" dirty="0"/>
          </a:p>
          <a:p>
            <a:pPr algn="ctr"/>
            <a:r>
              <a:rPr lang="ko-KR" altLang="en-US" sz="2400" dirty="0"/>
              <a:t>-&gt; </a:t>
            </a:r>
            <a:r>
              <a:rPr lang="ko-KR" altLang="en-US" sz="2400" dirty="0" err="1"/>
              <a:t>X를</a:t>
            </a:r>
            <a:r>
              <a:rPr lang="ko-KR" altLang="en-US" sz="2400" dirty="0"/>
              <a:t> 루트로 하는 </a:t>
            </a:r>
            <a:r>
              <a:rPr lang="ko-KR" altLang="en-US" sz="2400" dirty="0" err="1"/>
              <a:t>서브트리는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균형잡힌</a:t>
            </a:r>
            <a:r>
              <a:rPr lang="ko-KR" altLang="en-US" sz="2400" dirty="0"/>
              <a:t> 트리이다. 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28834" y="3733229"/>
            <a:ext cx="9728441" cy="2677652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F0E06E65-5326-956A-8851-274B3442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1" y="523193"/>
            <a:ext cx="4332984" cy="32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104611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 (트리의 노드를 표현하는 법)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934794" y="1563669"/>
            <a:ext cx="83224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b="1" dirty="0"/>
              <a:t>객체로 표현</a:t>
            </a:r>
          </a:p>
          <a:p>
            <a:pPr algn="ctr"/>
            <a:endParaRPr lang="ko-KR" altLang="en-US" sz="2400" dirty="0"/>
          </a:p>
          <a:p>
            <a:pPr algn="ctr"/>
            <a:r>
              <a:rPr lang="ko-KR" altLang="en-US" sz="2400" dirty="0" err="1"/>
              <a:t>root</a:t>
            </a:r>
            <a:r>
              <a:rPr lang="ko-KR" altLang="en-US" sz="2400" dirty="0"/>
              <a:t> = {'</a:t>
            </a:r>
            <a:r>
              <a:rPr lang="ko-KR" altLang="en-US" sz="2400" dirty="0" err="1"/>
              <a:t>data</a:t>
            </a:r>
            <a:r>
              <a:rPr lang="ko-KR" altLang="en-US" sz="2400" dirty="0"/>
              <a:t>': '</a:t>
            </a:r>
            <a:r>
              <a:rPr lang="ko-KR" altLang="en-US" sz="2400" dirty="0" err="1"/>
              <a:t>A</a:t>
            </a:r>
            <a:r>
              <a:rPr lang="ko-KR" altLang="en-US" sz="2400" dirty="0"/>
              <a:t>',   '</a:t>
            </a:r>
            <a:r>
              <a:rPr lang="ko-KR" altLang="en-US" sz="2400" dirty="0" err="1"/>
              <a:t>lchild</a:t>
            </a:r>
            <a:r>
              <a:rPr lang="ko-KR" altLang="en-US" sz="2400" dirty="0"/>
              <a:t>': </a:t>
            </a:r>
            <a:r>
              <a:rPr lang="ko-KR" altLang="en-US" sz="2400" dirty="0" err="1"/>
              <a:t>B객체</a:t>
            </a:r>
            <a:r>
              <a:rPr lang="ko-KR" altLang="en-US" sz="2400" dirty="0"/>
              <a:t>,   '</a:t>
            </a:r>
            <a:r>
              <a:rPr lang="ko-KR" altLang="en-US" sz="2400" dirty="0" err="1"/>
              <a:t>rchild</a:t>
            </a:r>
            <a:r>
              <a:rPr lang="ko-KR" altLang="en-US" sz="2400" dirty="0"/>
              <a:t>': </a:t>
            </a:r>
            <a:r>
              <a:rPr lang="ko-KR" altLang="en-US" sz="2400" dirty="0" err="1"/>
              <a:t>F객체</a:t>
            </a:r>
            <a:r>
              <a:rPr lang="ko-KR" altLang="en-US" sz="2400" dirty="0"/>
              <a:t>}</a:t>
            </a:r>
          </a:p>
          <a:p>
            <a:pPr algn="ctr"/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31776" y="1503586"/>
            <a:ext cx="9728441" cy="1622229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6C6534A3-79EE-DFCD-3956-2AF4F8AA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71" y="3822501"/>
            <a:ext cx="3532610" cy="2624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26C21-E530-7E86-E782-BF2D1C1F11F2}"/>
              </a:ext>
            </a:extLst>
          </p:cNvPr>
          <p:cNvSpPr txBox="1"/>
          <p:nvPr/>
        </p:nvSpPr>
        <p:spPr>
          <a:xfrm>
            <a:off x="7405105" y="4707730"/>
            <a:ext cx="507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root.lchild.rchild.data</a:t>
            </a:r>
            <a:r>
              <a:rPr lang="ko-KR" altLang="en-US" sz="1800" dirty="0"/>
              <a:t> == '</a:t>
            </a:r>
            <a:r>
              <a:rPr lang="ko-KR" altLang="en-US" sz="1800" dirty="0" err="1"/>
              <a:t>E</a:t>
            </a:r>
            <a:r>
              <a:rPr lang="ko-KR" altLang="en-US" sz="1800" dirty="0"/>
              <a:t>’</a:t>
            </a:r>
            <a:r>
              <a:rPr lang="en-US" altLang="ko-KR" sz="1800" dirty="0"/>
              <a:t>	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552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8" y="283680"/>
            <a:ext cx="92335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 (트리의 노드를 표현하는 법)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934794" y="1563669"/>
            <a:ext cx="83224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b="1" dirty="0"/>
              <a:t>객체로 표현</a:t>
            </a:r>
          </a:p>
          <a:p>
            <a:pPr algn="ctr"/>
            <a:endParaRPr lang="ko-KR" altLang="en-US" sz="2400" dirty="0"/>
          </a:p>
          <a:p>
            <a:pPr algn="ctr"/>
            <a:r>
              <a:rPr lang="ko-KR" altLang="en-US" sz="2400" dirty="0" err="1"/>
              <a:t>root</a:t>
            </a:r>
            <a:r>
              <a:rPr lang="ko-KR" altLang="en-US" sz="2400" dirty="0"/>
              <a:t> = {</a:t>
            </a:r>
            <a:r>
              <a:rPr lang="ko-KR" altLang="en-US" sz="2400" strike="sngStrike" dirty="0"/>
              <a:t>'</a:t>
            </a:r>
            <a:r>
              <a:rPr lang="ko-KR" altLang="en-US" sz="2400" strike="sngStrike" dirty="0" err="1"/>
              <a:t>data</a:t>
            </a:r>
            <a:r>
              <a:rPr lang="ko-KR" altLang="en-US" sz="2400" strike="sngStrike" dirty="0"/>
              <a:t>': '</a:t>
            </a:r>
            <a:r>
              <a:rPr lang="ko-KR" altLang="en-US" sz="2400" strike="sngStrike" dirty="0" err="1"/>
              <a:t>A</a:t>
            </a:r>
            <a:r>
              <a:rPr lang="ko-KR" altLang="en-US" sz="2400" strike="sngStrike" dirty="0"/>
              <a:t>', </a:t>
            </a:r>
            <a:r>
              <a:rPr lang="ko-KR" altLang="en-US" sz="2400" dirty="0"/>
              <a:t>  '</a:t>
            </a:r>
            <a:r>
              <a:rPr lang="ko-KR" altLang="en-US" sz="2400" dirty="0" err="1"/>
              <a:t>lchild</a:t>
            </a:r>
            <a:r>
              <a:rPr lang="ko-KR" altLang="en-US" sz="2400" dirty="0"/>
              <a:t>': </a:t>
            </a:r>
            <a:r>
              <a:rPr lang="ko-KR" altLang="en-US" sz="2400" dirty="0" err="1"/>
              <a:t>B객체</a:t>
            </a:r>
            <a:r>
              <a:rPr lang="ko-KR" altLang="en-US" sz="2400" dirty="0"/>
              <a:t>,   '</a:t>
            </a:r>
            <a:r>
              <a:rPr lang="ko-KR" altLang="en-US" sz="2400" dirty="0" err="1"/>
              <a:t>rchild</a:t>
            </a:r>
            <a:r>
              <a:rPr lang="ko-KR" altLang="en-US" sz="2400" dirty="0"/>
              <a:t>': </a:t>
            </a:r>
            <a:r>
              <a:rPr lang="ko-KR" altLang="en-US" sz="2400" dirty="0" err="1"/>
              <a:t>F객체</a:t>
            </a:r>
            <a:r>
              <a:rPr lang="ko-KR" altLang="en-US" sz="2400" dirty="0"/>
              <a:t>}</a:t>
            </a:r>
          </a:p>
          <a:p>
            <a:pPr algn="ctr"/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231776" y="1503586"/>
            <a:ext cx="9728441" cy="1622229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6C6534A3-79EE-DFCD-3956-2AF4F8AA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71" y="3822501"/>
            <a:ext cx="3532610" cy="2624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26C21-E530-7E86-E782-BF2D1C1F11F2}"/>
              </a:ext>
            </a:extLst>
          </p:cNvPr>
          <p:cNvSpPr txBox="1"/>
          <p:nvPr/>
        </p:nvSpPr>
        <p:spPr>
          <a:xfrm>
            <a:off x="7405104" y="4707730"/>
            <a:ext cx="429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root.lchild.rchild.data</a:t>
            </a:r>
            <a:r>
              <a:rPr lang="ko-KR" altLang="en-US" sz="1800" dirty="0"/>
              <a:t> == '</a:t>
            </a:r>
            <a:r>
              <a:rPr lang="ko-KR" altLang="en-US" sz="1800" dirty="0" err="1"/>
              <a:t>E</a:t>
            </a:r>
            <a:r>
              <a:rPr lang="ko-KR" altLang="en-US" sz="1800" dirty="0"/>
              <a:t>’</a:t>
            </a:r>
            <a:r>
              <a:rPr lang="en-US" altLang="ko-KR" sz="1800" dirty="0"/>
              <a:t>	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221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77555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(Ver1)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693836" y="1605515"/>
            <a:ext cx="10804325" cy="2541182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8466D-AC6E-DF92-6C11-6ADB6307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5" y="1850793"/>
            <a:ext cx="10401089" cy="20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6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6289" y="283680"/>
            <a:ext cx="80320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(Ver1)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2029045" y="1768795"/>
            <a:ext cx="8133907" cy="2743189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AA2101-3507-15E8-D52F-1804CC2D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8" y="1965639"/>
            <a:ext cx="6591300" cy="2349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30AC30-0ADB-1F3F-0849-56F71B991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884" y="4196640"/>
            <a:ext cx="3553528" cy="12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458</Words>
  <Application>Microsoft Macintosh PowerPoint</Application>
  <PresentationFormat>와이드스크린</PresentationFormat>
  <Paragraphs>73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</vt:lpstr>
      <vt:lpstr>Pretendard Black</vt:lpstr>
      <vt:lpstr>Arial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안용진</cp:lastModifiedBy>
  <cp:revision>343</cp:revision>
  <dcterms:created xsi:type="dcterms:W3CDTF">2022-08-03T01:14:38Z</dcterms:created>
  <dcterms:modified xsi:type="dcterms:W3CDTF">2023-03-19T04:27:42Z</dcterms:modified>
</cp:coreProperties>
</file>