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0"/>
  </p:notesMasterIdLst>
  <p:handoutMasterIdLst>
    <p:handoutMasterId r:id="rId21"/>
  </p:handoutMasterIdLst>
  <p:sldIdLst>
    <p:sldId id="290" r:id="rId5"/>
    <p:sldId id="291" r:id="rId6"/>
    <p:sldId id="276" r:id="rId7"/>
    <p:sldId id="304" r:id="rId8"/>
    <p:sldId id="273" r:id="rId9"/>
    <p:sldId id="292" r:id="rId10"/>
    <p:sldId id="307" r:id="rId11"/>
    <p:sldId id="306" r:id="rId12"/>
    <p:sldId id="298" r:id="rId13"/>
    <p:sldId id="300" r:id="rId14"/>
    <p:sldId id="301" r:id="rId15"/>
    <p:sldId id="302" r:id="rId16"/>
    <p:sldId id="303" r:id="rId17"/>
    <p:sldId id="305" r:id="rId18"/>
    <p:sldId id="289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2023-03-30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6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4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43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8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3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6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2023-03-30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2023-03-30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2023-03-30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2023-03-30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photos/%EC%BD%94%EB%93%9C-%EC%BD%94%EB%94%A9-%ED%94%84%EB%A1%9C%EA%B7%B8%EB%9E%98%EB%B0%8D-255822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</a:rPr>
              <a:t>가능한 점수가 몇 개인지 구하기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7319035" y="3650269"/>
            <a:ext cx="4366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</a:t>
            </a:r>
            <a:r>
              <a:rPr lang="en-US" altLang="ko-KR" dirty="0"/>
              <a:t> 2</a:t>
            </a:r>
            <a:r>
              <a:rPr lang="ko-KR" altLang="en-US" dirty="0"/>
              <a:t>차원 배열을 생성하고 </a:t>
            </a:r>
            <a:r>
              <a:rPr lang="en-US" altLang="ko-KR" dirty="0"/>
              <a:t>for </a:t>
            </a:r>
            <a:r>
              <a:rPr lang="ko-KR" altLang="en-US" dirty="0"/>
              <a:t>문을 통해 </a:t>
            </a:r>
            <a:r>
              <a:rPr lang="en-US" altLang="ko-KR" dirty="0"/>
              <a:t>1</a:t>
            </a:r>
            <a:r>
              <a:rPr lang="ko-KR" altLang="en-US" dirty="0"/>
              <a:t>행부터 다음 행으로 한 </a:t>
            </a:r>
            <a:r>
              <a:rPr lang="ko-KR" altLang="en-US" dirty="0" err="1"/>
              <a:t>줄씩</a:t>
            </a:r>
            <a:r>
              <a:rPr lang="ko-KR" altLang="en-US" dirty="0"/>
              <a:t> 채워가는 코드입니다</a:t>
            </a:r>
            <a:r>
              <a:rPr lang="en-US" altLang="ko-KR" dirty="0"/>
              <a:t>. </a:t>
            </a:r>
            <a:r>
              <a:rPr lang="en-US" altLang="ko-KR" dirty="0" err="1"/>
              <a:t>numCobinationsForScore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][0] = 1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이유는 본인이 </a:t>
            </a:r>
            <a:r>
              <a:rPr lang="en-US" altLang="ko-KR" dirty="0"/>
              <a:t>0</a:t>
            </a:r>
            <a:r>
              <a:rPr lang="ko-KR" altLang="en-US" dirty="0"/>
              <a:t>이라는 점수는 </a:t>
            </a:r>
            <a:r>
              <a:rPr lang="en-US" altLang="ko-KR" dirty="0"/>
              <a:t>I </a:t>
            </a:r>
            <a:r>
              <a:rPr lang="ko-KR" altLang="en-US" dirty="0"/>
              <a:t>점수를 안 얻으면 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0BD9B5-DE30-53B5-ED68-0C77D7BE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144736"/>
            <a:ext cx="5516880" cy="297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894B2-51B7-8335-6D4B-B265B99438CC}"/>
              </a:ext>
            </a:extLst>
          </p:cNvPr>
          <p:cNvSpPr txBox="1"/>
          <p:nvPr/>
        </p:nvSpPr>
        <p:spPr>
          <a:xfrm>
            <a:off x="944880" y="2527069"/>
            <a:ext cx="4956092" cy="77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CBCC34-AAF1-1CC2-C7A7-D6EC516586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00972" y="2913611"/>
            <a:ext cx="1418063" cy="12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달력이(가) 표시된 사진&#10;&#10;자동 생성된 설명">
            <a:extLst>
              <a:ext uri="{FF2B5EF4-FFF2-40B4-BE49-F238E27FC236}">
                <a16:creationId xmlns:a16="http://schemas.microsoft.com/office/drawing/2014/main" id="{4B1BAEB4-41C2-E7C6-310D-4AF6E37DA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20" y="2374827"/>
            <a:ext cx="3967496" cy="11025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9A66A7-B826-0350-9B6F-0FBD339D1CFF}"/>
              </a:ext>
            </a:extLst>
          </p:cNvPr>
          <p:cNvSpPr txBox="1"/>
          <p:nvPr/>
        </p:nvSpPr>
        <p:spPr>
          <a:xfrm>
            <a:off x="7956984" y="2624214"/>
            <a:ext cx="3377741" cy="30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BA4750-2700-3F09-B03C-9F612A52ED0E}"/>
              </a:ext>
            </a:extLst>
          </p:cNvPr>
          <p:cNvCxnSpPr>
            <a:cxnSpLocks/>
          </p:cNvCxnSpPr>
          <p:nvPr/>
        </p:nvCxnSpPr>
        <p:spPr>
          <a:xfrm>
            <a:off x="9645854" y="2926083"/>
            <a:ext cx="0" cy="266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C29ADA-A139-A248-4DD1-B62373969347}"/>
              </a:ext>
            </a:extLst>
          </p:cNvPr>
          <p:cNvCxnSpPr>
            <a:cxnSpLocks/>
          </p:cNvCxnSpPr>
          <p:nvPr/>
        </p:nvCxnSpPr>
        <p:spPr>
          <a:xfrm>
            <a:off x="8179724" y="2766756"/>
            <a:ext cx="29454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4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7319035" y="3650269"/>
            <a:ext cx="436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</a:t>
            </a:r>
            <a:r>
              <a:rPr lang="en-US" altLang="ko-KR" dirty="0"/>
              <a:t> </a:t>
            </a:r>
            <a:r>
              <a:rPr lang="en-US" altLang="ko-KR" dirty="0" err="1"/>
              <a:t>withoutthisPlay</a:t>
            </a:r>
            <a:r>
              <a:rPr lang="ko-KR" altLang="en-US" dirty="0"/>
              <a:t>와 </a:t>
            </a:r>
            <a:r>
              <a:rPr lang="en-US" altLang="ko-KR" dirty="0" err="1"/>
              <a:t>withThisPlay</a:t>
            </a:r>
            <a:r>
              <a:rPr lang="ko-KR" altLang="en-US" dirty="0"/>
              <a:t>를 구현하여 이</a:t>
            </a:r>
            <a:r>
              <a:rPr lang="en-US" altLang="ko-KR" dirty="0"/>
              <a:t> I play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  <a:r>
              <a:rPr lang="ko-KR" altLang="en-US" dirty="0"/>
              <a:t>가 있는 부분과 없는 부분을 합쳐 </a:t>
            </a:r>
            <a:r>
              <a:rPr lang="en-US" altLang="ko-KR" dirty="0"/>
              <a:t>j score</a:t>
            </a:r>
            <a:r>
              <a:rPr lang="ko-KR" altLang="en-US" dirty="0"/>
              <a:t>에서의 전체 경우의 수를 구하는 부분입니다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0BD9B5-DE30-53B5-ED68-0C77D7BE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144736"/>
            <a:ext cx="5516880" cy="297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894B2-51B7-8335-6D4B-B265B99438CC}"/>
              </a:ext>
            </a:extLst>
          </p:cNvPr>
          <p:cNvSpPr txBox="1"/>
          <p:nvPr/>
        </p:nvSpPr>
        <p:spPr>
          <a:xfrm>
            <a:off x="1343359" y="3328533"/>
            <a:ext cx="4908876" cy="109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CBCC34-AAF1-1CC2-C7A7-D6EC516586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52235" y="3875452"/>
            <a:ext cx="9753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달력이(가) 표시된 사진&#10;&#10;자동 생성된 설명">
            <a:extLst>
              <a:ext uri="{FF2B5EF4-FFF2-40B4-BE49-F238E27FC236}">
                <a16:creationId xmlns:a16="http://schemas.microsoft.com/office/drawing/2014/main" id="{4B1BAEB4-41C2-E7C6-310D-4AF6E37DA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20" y="2374827"/>
            <a:ext cx="3967496" cy="11025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9A66A7-B826-0350-9B6F-0FBD339D1CFF}"/>
              </a:ext>
            </a:extLst>
          </p:cNvPr>
          <p:cNvSpPr txBox="1"/>
          <p:nvPr/>
        </p:nvSpPr>
        <p:spPr>
          <a:xfrm>
            <a:off x="9518073" y="2916972"/>
            <a:ext cx="257693" cy="24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BA4750-2700-3F09-B03C-9F612A52ED0E}"/>
              </a:ext>
            </a:extLst>
          </p:cNvPr>
          <p:cNvCxnSpPr>
            <a:cxnSpLocks/>
          </p:cNvCxnSpPr>
          <p:nvPr/>
        </p:nvCxnSpPr>
        <p:spPr>
          <a:xfrm flipV="1">
            <a:off x="9717580" y="2692521"/>
            <a:ext cx="0" cy="241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C4647E-A53A-7D53-9CDE-F767F225E49D}"/>
              </a:ext>
            </a:extLst>
          </p:cNvPr>
          <p:cNvCxnSpPr>
            <a:cxnSpLocks/>
          </p:cNvCxnSpPr>
          <p:nvPr/>
        </p:nvCxnSpPr>
        <p:spPr>
          <a:xfrm flipH="1">
            <a:off x="8961120" y="3033353"/>
            <a:ext cx="5569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7319035" y="3650269"/>
            <a:ext cx="4366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코드에서 </a:t>
            </a:r>
            <a:r>
              <a:rPr lang="en-US" altLang="ko-KR" dirty="0" err="1"/>
              <a:t>withoutThisplay</a:t>
            </a:r>
            <a:r>
              <a:rPr lang="en-US" altLang="ko-KR" dirty="0"/>
              <a:t> = i-1&gt;=0 </a:t>
            </a:r>
            <a:r>
              <a:rPr lang="ko-KR" altLang="en-US" dirty="0"/>
              <a:t>부분이 있는데 이 부분은 </a:t>
            </a:r>
            <a:r>
              <a:rPr lang="en-US" altLang="ko-KR" dirty="0" err="1"/>
              <a:t>i</a:t>
            </a:r>
            <a:r>
              <a:rPr lang="ko-KR" altLang="en-US" dirty="0"/>
              <a:t>행이 </a:t>
            </a:r>
            <a:r>
              <a:rPr lang="en-US" altLang="ko-KR" dirty="0"/>
              <a:t>0</a:t>
            </a:r>
            <a:r>
              <a:rPr lang="ko-KR" altLang="en-US" dirty="0"/>
              <a:t>이하로 갈 수는 없으니 구현한 부분입니다</a:t>
            </a:r>
            <a:r>
              <a:rPr lang="en-US" altLang="ko-KR" dirty="0"/>
              <a:t>. </a:t>
            </a:r>
            <a:r>
              <a:rPr lang="en-US" altLang="ko-KR" dirty="0" err="1"/>
              <a:t>withThisPlay</a:t>
            </a:r>
            <a:r>
              <a:rPr lang="ko-KR" altLang="en-US" dirty="0"/>
              <a:t>에서 </a:t>
            </a:r>
            <a:r>
              <a:rPr lang="en-US" altLang="ko-KR" dirty="0"/>
              <a:t>j&gt;=</a:t>
            </a:r>
            <a:r>
              <a:rPr lang="en-US" altLang="ko-KR" dirty="0" err="1"/>
              <a:t>individual.get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부분은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en-US" altLang="ko-KR" dirty="0" err="1"/>
              <a:t>i</a:t>
            </a:r>
            <a:r>
              <a:rPr lang="ko-KR" altLang="en-US" dirty="0"/>
              <a:t>보다 작으면 </a:t>
            </a:r>
            <a:r>
              <a:rPr lang="en-US" altLang="ko-KR" dirty="0" err="1"/>
              <a:t>i</a:t>
            </a:r>
            <a:r>
              <a:rPr lang="ko-KR" altLang="en-US" dirty="0"/>
              <a:t>가 있어도 구현할 수 없기 때문에 나타낸 부분입니다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3</a:t>
            </a:r>
            <a:r>
              <a:rPr lang="ko-KR" altLang="en-US" dirty="0"/>
              <a:t>점을 만들어야 하는데 </a:t>
            </a:r>
            <a:r>
              <a:rPr lang="en-US" altLang="ko-KR" dirty="0"/>
              <a:t>7</a:t>
            </a:r>
            <a:r>
              <a:rPr lang="ko-KR" altLang="en-US" dirty="0"/>
              <a:t>점이 있는 경우입니다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0BD9B5-DE30-53B5-ED68-0C77D7BE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144736"/>
            <a:ext cx="5516880" cy="297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894B2-51B7-8335-6D4B-B265B99438CC}"/>
              </a:ext>
            </a:extLst>
          </p:cNvPr>
          <p:cNvSpPr txBox="1"/>
          <p:nvPr/>
        </p:nvSpPr>
        <p:spPr>
          <a:xfrm>
            <a:off x="1343359" y="3328533"/>
            <a:ext cx="4908876" cy="109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CBCC34-AAF1-1CC2-C7A7-D6EC516586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52235" y="3875452"/>
            <a:ext cx="9753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달력이(가) 표시된 사진&#10;&#10;자동 생성된 설명">
            <a:extLst>
              <a:ext uri="{FF2B5EF4-FFF2-40B4-BE49-F238E27FC236}">
                <a16:creationId xmlns:a16="http://schemas.microsoft.com/office/drawing/2014/main" id="{4B1BAEB4-41C2-E7C6-310D-4AF6E37DA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20" y="2374827"/>
            <a:ext cx="3967496" cy="11025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9A66A7-B826-0350-9B6F-0FBD339D1CFF}"/>
              </a:ext>
            </a:extLst>
          </p:cNvPr>
          <p:cNvSpPr txBox="1"/>
          <p:nvPr/>
        </p:nvSpPr>
        <p:spPr>
          <a:xfrm>
            <a:off x="8219904" y="2648707"/>
            <a:ext cx="257693" cy="24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BA4750-2700-3F09-B03C-9F612A52ED0E}"/>
              </a:ext>
            </a:extLst>
          </p:cNvPr>
          <p:cNvCxnSpPr>
            <a:cxnSpLocks/>
          </p:cNvCxnSpPr>
          <p:nvPr/>
        </p:nvCxnSpPr>
        <p:spPr>
          <a:xfrm flipV="1">
            <a:off x="8477596" y="2407635"/>
            <a:ext cx="0" cy="241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C4647E-A53A-7D53-9CDE-F767F225E49D}"/>
              </a:ext>
            </a:extLst>
          </p:cNvPr>
          <p:cNvCxnSpPr>
            <a:cxnSpLocks/>
          </p:cNvCxnSpPr>
          <p:nvPr/>
        </p:nvCxnSpPr>
        <p:spPr>
          <a:xfrm flipH="1">
            <a:off x="7662951" y="2785076"/>
            <a:ext cx="5569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A39D39-C1A8-7185-1208-1DF3F7758C0E}"/>
              </a:ext>
            </a:extLst>
          </p:cNvPr>
          <p:cNvSpPr txBox="1"/>
          <p:nvPr/>
        </p:nvSpPr>
        <p:spPr>
          <a:xfrm>
            <a:off x="8348750" y="1745525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주의해야 할 부분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07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7227595" y="4426219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</a:t>
            </a:r>
            <a:r>
              <a:rPr lang="en-US" altLang="ko-KR" dirty="0"/>
              <a:t> 2</a:t>
            </a:r>
            <a:r>
              <a:rPr lang="ko-KR" altLang="en-US" dirty="0"/>
              <a:t>차원 배열이 다 채워지면 필요한 값을 반환하는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0BD9B5-DE30-53B5-ED68-0C77D7BE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144736"/>
            <a:ext cx="5516880" cy="2971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894B2-51B7-8335-6D4B-B265B99438CC}"/>
              </a:ext>
            </a:extLst>
          </p:cNvPr>
          <p:cNvSpPr txBox="1"/>
          <p:nvPr/>
        </p:nvSpPr>
        <p:spPr>
          <a:xfrm>
            <a:off x="1082671" y="4655149"/>
            <a:ext cx="5169564" cy="232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CBCC34-AAF1-1CC2-C7A7-D6EC516586AC}"/>
              </a:ext>
            </a:extLst>
          </p:cNvPr>
          <p:cNvCxnSpPr>
            <a:cxnSpLocks/>
          </p:cNvCxnSpPr>
          <p:nvPr/>
        </p:nvCxnSpPr>
        <p:spPr>
          <a:xfrm>
            <a:off x="6232529" y="4761710"/>
            <a:ext cx="9407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달력이(가) 표시된 사진&#10;&#10;자동 생성된 설명">
            <a:extLst>
              <a:ext uri="{FF2B5EF4-FFF2-40B4-BE49-F238E27FC236}">
                <a16:creationId xmlns:a16="http://schemas.microsoft.com/office/drawing/2014/main" id="{4B1BAEB4-41C2-E7C6-310D-4AF6E37DA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20" y="2374827"/>
            <a:ext cx="3967496" cy="11025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9A66A7-B826-0350-9B6F-0FBD339D1CFF}"/>
              </a:ext>
            </a:extLst>
          </p:cNvPr>
          <p:cNvSpPr txBox="1"/>
          <p:nvPr/>
        </p:nvSpPr>
        <p:spPr>
          <a:xfrm>
            <a:off x="11022676" y="3135447"/>
            <a:ext cx="332902" cy="29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62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15" name="그림 14" descr="달력이(가) 표시된 사진&#10;&#10;자동 생성된 설명">
            <a:extLst>
              <a:ext uri="{FF2B5EF4-FFF2-40B4-BE49-F238E27FC236}">
                <a16:creationId xmlns:a16="http://schemas.microsoft.com/office/drawing/2014/main" id="{4B1BAEB4-41C2-E7C6-310D-4AF6E37D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68" y="2743200"/>
            <a:ext cx="5891171" cy="16370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8322D6-2230-FD79-FC58-CC46096A1FF7}"/>
              </a:ext>
            </a:extLst>
          </p:cNvPr>
          <p:cNvSpPr txBox="1"/>
          <p:nvPr/>
        </p:nvSpPr>
        <p:spPr>
          <a:xfrm>
            <a:off x="7552744" y="2823074"/>
            <a:ext cx="3266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되는 경우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2,2,2,2,2,2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2,2,2,3,3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3,3,3,3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2,3,7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08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283278" y="355543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274965" y="242940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9343C-40EE-BB97-54FB-2D5D8CFB3B32}"/>
              </a:ext>
            </a:extLst>
          </p:cNvPr>
          <p:cNvSpPr txBox="1"/>
          <p:nvPr/>
        </p:nvSpPr>
        <p:spPr>
          <a:xfrm>
            <a:off x="302029" y="4642464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3.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8DC435-237F-0320-D6A2-826881E9B7C4}"/>
              </a:ext>
            </a:extLst>
          </p:cNvPr>
          <p:cNvSpPr/>
          <p:nvPr/>
        </p:nvSpPr>
        <p:spPr>
          <a:xfrm>
            <a:off x="906087" y="1579420"/>
            <a:ext cx="6350924" cy="20382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6848DA-1D3B-ADBD-3285-D17037B5881A}"/>
              </a:ext>
            </a:extLst>
          </p:cNvPr>
          <p:cNvSpPr/>
          <p:nvPr/>
        </p:nvSpPr>
        <p:spPr>
          <a:xfrm>
            <a:off x="1280161" y="1870367"/>
            <a:ext cx="1479665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r>
              <a:rPr lang="ko-KR" altLang="en-US" sz="4400" dirty="0"/>
              <a:t>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F73B87-82AE-CFAC-A59C-5AD3DFC41321}"/>
              </a:ext>
            </a:extLst>
          </p:cNvPr>
          <p:cNvSpPr/>
          <p:nvPr/>
        </p:nvSpPr>
        <p:spPr>
          <a:xfrm>
            <a:off x="3136028" y="1870367"/>
            <a:ext cx="1479665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r>
              <a:rPr lang="ko-KR" altLang="en-US" sz="4400" dirty="0"/>
              <a:t>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024429-35BF-DFD0-36A8-D4359DC82FD9}"/>
              </a:ext>
            </a:extLst>
          </p:cNvPr>
          <p:cNvSpPr/>
          <p:nvPr/>
        </p:nvSpPr>
        <p:spPr>
          <a:xfrm>
            <a:off x="5065223" y="1870367"/>
            <a:ext cx="1479665" cy="137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7</a:t>
            </a:r>
            <a:r>
              <a:rPr lang="ko-KR" altLang="en-US" sz="4400" dirty="0"/>
              <a:t>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5B8CBC-A88E-C564-C306-3B595B719C38}"/>
              </a:ext>
            </a:extLst>
          </p:cNvPr>
          <p:cNvSpPr/>
          <p:nvPr/>
        </p:nvSpPr>
        <p:spPr>
          <a:xfrm>
            <a:off x="1612671" y="4663436"/>
            <a:ext cx="4887884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12</a:t>
            </a:r>
            <a:r>
              <a:rPr lang="ko-KR" altLang="en-US" sz="4400" dirty="0"/>
              <a:t>점 만들기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D5B99-B20F-F7BA-818E-1BE3F397B45F}"/>
              </a:ext>
            </a:extLst>
          </p:cNvPr>
          <p:cNvSpPr txBox="1"/>
          <p:nvPr/>
        </p:nvSpPr>
        <p:spPr>
          <a:xfrm>
            <a:off x="7623080" y="3159107"/>
            <a:ext cx="420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미식축구 경기에서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선수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점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가지 점수를 얻을 수 있습니다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2, 3, 7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점을 조합하여  최종 점수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점을 만들어 봅시다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D3EA9FB-8290-61D1-C2BD-36C5C60B3C2A}"/>
              </a:ext>
            </a:extLst>
          </p:cNvPr>
          <p:cNvSpPr/>
          <p:nvPr/>
        </p:nvSpPr>
        <p:spPr>
          <a:xfrm>
            <a:off x="3682538" y="3807229"/>
            <a:ext cx="764771" cy="748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14419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Dynamic programming</a:t>
            </a:r>
            <a:r>
              <a:rPr lang="ko-KR" altLang="en-US" dirty="0">
                <a:solidFill>
                  <a:schemeClr val="tx1"/>
                </a:solidFill>
              </a:rPr>
              <a:t>이란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0434" y="2409118"/>
            <a:ext cx="5055944" cy="2758039"/>
          </a:xfrm>
        </p:spPr>
        <p:txBody>
          <a:bodyPr>
            <a:normAutofit/>
          </a:bodyPr>
          <a:lstStyle/>
          <a:p>
            <a:r>
              <a:rPr lang="ko-KR" altLang="en-US" dirty="0"/>
              <a:t>다이나믹 프로그래밍은 하나의 큰 문제를 여러 개의 작은 문제로 나누어 해결하는 방식</a:t>
            </a:r>
            <a:endParaRPr lang="en-US" altLang="ko-KR" dirty="0"/>
          </a:p>
          <a:p>
            <a:r>
              <a:rPr lang="ko-KR" altLang="en-US" dirty="0"/>
              <a:t>메모리에 한 번 계산한 값들을 저장함으로써 반복 계산을 하지 않음</a:t>
            </a:r>
            <a:endParaRPr lang="en-US" altLang="ko-KR" dirty="0"/>
          </a:p>
          <a:p>
            <a:r>
              <a:rPr lang="ko-KR" altLang="en-US" dirty="0"/>
              <a:t>하향식 접근법과 상향식 접근법이 존재하는데 재귀호출을 통해 원하는 값을 얻고 상향식 접근법은 </a:t>
            </a:r>
            <a:r>
              <a:rPr lang="ko-KR" altLang="en-US" dirty="0" err="1"/>
              <a:t>반복문만을</a:t>
            </a:r>
            <a:r>
              <a:rPr lang="ko-KR" altLang="en-US" dirty="0"/>
              <a:t> 사용해 순서대로 해를    구하는 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AD428-B071-91EB-2994-9294BCCFE658}"/>
              </a:ext>
            </a:extLst>
          </p:cNvPr>
          <p:cNvSpPr txBox="1"/>
          <p:nvPr/>
        </p:nvSpPr>
        <p:spPr>
          <a:xfrm>
            <a:off x="2376479" y="4982491"/>
            <a:ext cx="332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&lt;DP</a:t>
            </a:r>
            <a:r>
              <a:rPr lang="ko-KR" altLang="en-US" dirty="0"/>
              <a:t>를 사용할 수 있는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DAC52F-1045-4048-1463-AE395AA0D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1"/>
          <a:stretch/>
        </p:blipFill>
        <p:spPr bwMode="auto">
          <a:xfrm>
            <a:off x="1516264" y="2540044"/>
            <a:ext cx="4573609" cy="230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858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15" name="그림 14" descr="달력이(가) 표시된 사진&#10;&#10;자동 생성된 설명">
            <a:extLst>
              <a:ext uri="{FF2B5EF4-FFF2-40B4-BE49-F238E27FC236}">
                <a16:creationId xmlns:a16="http://schemas.microsoft.com/office/drawing/2014/main" id="{4B1BAEB4-41C2-E7C6-310D-4AF6E37D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68" y="2743200"/>
            <a:ext cx="5891171" cy="16370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8322D6-2230-FD79-FC58-CC46096A1FF7}"/>
              </a:ext>
            </a:extLst>
          </p:cNvPr>
          <p:cNvSpPr txBox="1"/>
          <p:nvPr/>
        </p:nvSpPr>
        <p:spPr>
          <a:xfrm>
            <a:off x="7317838" y="1982307"/>
            <a:ext cx="42867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문제를 분석하면 다이나믹 프로그래밍으로 해결 가능한 이유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 문제를 작은 문제들로 나눠 생각하면 </a:t>
            </a:r>
            <a:r>
              <a:rPr lang="en-US" altLang="ko-KR" sz="2000" dirty="0"/>
              <a:t>12</a:t>
            </a:r>
            <a:r>
              <a:rPr lang="ko-KR" altLang="en-US" sz="2000" dirty="0"/>
              <a:t>점에서 </a:t>
            </a:r>
            <a:r>
              <a:rPr lang="en-US" altLang="ko-KR" sz="2000" dirty="0"/>
              <a:t>7</a:t>
            </a:r>
            <a:r>
              <a:rPr lang="ko-KR" altLang="en-US" sz="2000" dirty="0"/>
              <a:t>점을 얻었다면 </a:t>
            </a:r>
            <a:r>
              <a:rPr lang="en-US" altLang="ko-KR" sz="2000" dirty="0"/>
              <a:t>5</a:t>
            </a:r>
            <a:r>
              <a:rPr lang="ko-KR" altLang="en-US" sz="2000" dirty="0"/>
              <a:t>점을 얻기 위한 문제로 바뀌고 </a:t>
            </a:r>
            <a:r>
              <a:rPr lang="en-US" altLang="ko-KR" sz="2000" dirty="0"/>
              <a:t>7</a:t>
            </a:r>
            <a:r>
              <a:rPr lang="ko-KR" altLang="en-US" sz="2000" dirty="0"/>
              <a:t>점을 얻지 않은  경우로 하면 </a:t>
            </a:r>
            <a:r>
              <a:rPr lang="en-US" altLang="ko-KR" sz="2000" dirty="0"/>
              <a:t>2,3</a:t>
            </a:r>
            <a:r>
              <a:rPr lang="ko-KR" altLang="en-US" sz="2000" dirty="0"/>
              <a:t>점으로 </a:t>
            </a:r>
            <a:r>
              <a:rPr lang="en-US" altLang="ko-KR" sz="2000" dirty="0"/>
              <a:t>12</a:t>
            </a:r>
            <a:r>
              <a:rPr lang="ko-KR" altLang="en-US" sz="2000" dirty="0"/>
              <a:t>점을 얻는 방법으로 문제가 나뉘기 때문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1C63-A5B2-C330-EB9B-77A73901F8E2}"/>
              </a:ext>
            </a:extLst>
          </p:cNvPr>
          <p:cNvSpPr txBox="1"/>
          <p:nvPr/>
        </p:nvSpPr>
        <p:spPr>
          <a:xfrm>
            <a:off x="2809702" y="4513811"/>
            <a:ext cx="292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테이블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6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7394170" y="3331309"/>
            <a:ext cx="43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가능한 점수가 몇 개인지 구하는 전체 코드이다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01E4E-4412-5DEA-531E-A60D7F2E3D18}"/>
              </a:ext>
            </a:extLst>
          </p:cNvPr>
          <p:cNvSpPr txBox="1"/>
          <p:nvPr/>
        </p:nvSpPr>
        <p:spPr>
          <a:xfrm>
            <a:off x="2926080" y="5437717"/>
            <a:ext cx="2560320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0BD9B5-DE30-53B5-ED68-0C77D7BE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144736"/>
            <a:ext cx="5516880" cy="29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291</TotalTime>
  <Words>404</Words>
  <Application>Microsoft Office PowerPoint</Application>
  <PresentationFormat>와이드스크린</PresentationFormat>
  <Paragraphs>73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noto</vt:lpstr>
      <vt:lpstr>나눔고딕</vt:lpstr>
      <vt:lpstr>맑은 고딕</vt:lpstr>
      <vt:lpstr>Arial</vt:lpstr>
      <vt:lpstr>Garamond</vt:lpstr>
      <vt:lpstr>SavonVTI</vt:lpstr>
      <vt:lpstr>고급문제해결</vt:lpstr>
      <vt:lpstr>목차</vt:lpstr>
      <vt:lpstr>문제 설명</vt:lpstr>
      <vt:lpstr>1. 문제 설명</vt:lpstr>
      <vt:lpstr>사전 지식</vt:lpstr>
      <vt:lpstr>Dynamic programming이란?</vt:lpstr>
      <vt:lpstr>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3. 문제 풀이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15</cp:revision>
  <dcterms:created xsi:type="dcterms:W3CDTF">2023-03-16T04:42:59Z</dcterms:created>
  <dcterms:modified xsi:type="dcterms:W3CDTF">2023-03-30T13:13:09Z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