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0" r:id="rId4"/>
    <p:sldId id="304" r:id="rId5"/>
    <p:sldId id="306" r:id="rId6"/>
    <p:sldId id="308" r:id="rId7"/>
    <p:sldId id="307" r:id="rId8"/>
    <p:sldId id="309" r:id="rId9"/>
    <p:sldId id="310" r:id="rId10"/>
    <p:sldId id="316" r:id="rId11"/>
    <p:sldId id="313" r:id="rId12"/>
    <p:sldId id="314" r:id="rId13"/>
    <p:sldId id="315" r:id="rId14"/>
    <p:sldId id="311" r:id="rId15"/>
    <p:sldId id="305" r:id="rId16"/>
    <p:sldId id="317" r:id="rId17"/>
    <p:sldId id="289" r:id="rId18"/>
    <p:sldId id="293" r:id="rId19"/>
    <p:sldId id="318" r:id="rId20"/>
    <p:sldId id="271" r:id="rId21"/>
    <p:sldId id="267" r:id="rId22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>
      <p:cViewPr varScale="1">
        <p:scale>
          <a:sx n="68" d="100"/>
          <a:sy n="68" d="100"/>
        </p:scale>
        <p:origin x="1162" y="53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3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6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0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8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91756"/>
            <a:ext cx="6400800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문제 </a:t>
            </a:r>
            <a:r>
              <a:rPr lang="en-US" altLang="ko-KR" sz="3600" b="1"/>
              <a:t>16.1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5</a:t>
            </a:r>
            <a:r>
              <a:rPr lang="ko-KR" altLang="en-US" sz="3600" b="1"/>
              <a:t>주차 발표 </a:t>
            </a:r>
            <a:r>
              <a:rPr lang="ko-KR" altLang="en-US" sz="3600" b="1" dirty="0"/>
              <a:t>자료</a:t>
            </a:r>
            <a:endParaRPr lang="en-US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조합 만들기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C0CC3-0D2B-7460-8587-BDFD96E5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lstStyle/>
          <a:p>
            <a:r>
              <a:rPr lang="ko-KR" altLang="en-US"/>
              <a:t>중복을 제거하는 것이 가장 중요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우선</a:t>
            </a:r>
            <a:r>
              <a:rPr lang="en-US" altLang="ko-KR"/>
              <a:t>,</a:t>
            </a:r>
            <a:r>
              <a:rPr lang="ko-KR" altLang="en-US"/>
              <a:t> 조합을 만들고자 하는 배열이 </a:t>
            </a:r>
            <a:r>
              <a:rPr lang="en-US" altLang="ko-KR"/>
              <a:t>Sort </a:t>
            </a:r>
            <a:r>
              <a:rPr lang="ko-KR" altLang="en-US"/>
              <a:t>되어야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Recursion </a:t>
            </a:r>
            <a:r>
              <a:rPr lang="ko-KR" altLang="en-US"/>
              <a:t>하듯이 경우를 따지지 않고</a:t>
            </a:r>
            <a:r>
              <a:rPr lang="en-US" altLang="ko-KR"/>
              <a:t>,</a:t>
            </a:r>
          </a:p>
          <a:p>
            <a:pPr lvl="1"/>
            <a:r>
              <a:rPr lang="ko-KR" altLang="en-US"/>
              <a:t>한쪽 방향으로만 경우를 따져봐야 한다</a:t>
            </a:r>
            <a:r>
              <a:rPr lang="en-US" altLang="ko-KR"/>
              <a:t>. ( </a:t>
            </a:r>
            <a:r>
              <a:rPr lang="ko-KR" altLang="en-US"/>
              <a:t>중복 방지 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오름차순 정렬이므로</a:t>
            </a:r>
            <a:r>
              <a:rPr lang="en-US" altLang="ko-KR"/>
              <a:t>, </a:t>
            </a:r>
            <a:r>
              <a:rPr lang="ko-KR" altLang="en-US"/>
              <a:t>증가하는 쪽으로만 탐색해야 함</a:t>
            </a:r>
            <a:r>
              <a:rPr lang="en-US" altLang="ko-KR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3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조합 만들기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347864" y="248401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0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ECC33F-FE78-9BBD-7DB5-01C6793CC216}"/>
              </a:ext>
            </a:extLst>
          </p:cNvPr>
          <p:cNvSpPr/>
          <p:nvPr/>
        </p:nvSpPr>
        <p:spPr>
          <a:xfrm>
            <a:off x="457200" y="5004296"/>
            <a:ext cx="2160240" cy="1440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2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6ABF1-5C77-2432-133B-D6203A26C2AA}"/>
              </a:ext>
            </a:extLst>
          </p:cNvPr>
          <p:cNvSpPr/>
          <p:nvPr/>
        </p:nvSpPr>
        <p:spPr>
          <a:xfrm>
            <a:off x="3347864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3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C1DD84-2935-6DCB-BEA4-CB03EA3CB92E}"/>
              </a:ext>
            </a:extLst>
          </p:cNvPr>
          <p:cNvSpPr/>
          <p:nvPr/>
        </p:nvSpPr>
        <p:spPr>
          <a:xfrm>
            <a:off x="6240952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7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7320" y="3713269"/>
            <a:ext cx="2126904" cy="1291027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F37F93-F485-9A0F-8825-E8A16FD063A6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4427984" y="3924176"/>
            <a:ext cx="0" cy="108012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5191744" y="3713269"/>
            <a:ext cx="2129328" cy="1291027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B082A-CBD0-E052-B9CA-BF02AA616116}"/>
              </a:ext>
            </a:extLst>
          </p:cNvPr>
          <p:cNvSpPr txBox="1"/>
          <p:nvPr/>
        </p:nvSpPr>
        <p:spPr>
          <a:xfrm>
            <a:off x="1691680" y="3996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1D11E-F3D8-46D3-54C0-FE036FA49C88}"/>
              </a:ext>
            </a:extLst>
          </p:cNvPr>
          <p:cNvSpPr txBox="1"/>
          <p:nvPr/>
        </p:nvSpPr>
        <p:spPr>
          <a:xfrm>
            <a:off x="3952257" y="41715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56331-17C4-C566-74CD-9E2558A553DF}"/>
              </a:ext>
            </a:extLst>
          </p:cNvPr>
          <p:cNvSpPr txBox="1"/>
          <p:nvPr/>
        </p:nvSpPr>
        <p:spPr>
          <a:xfrm>
            <a:off x="6266390" y="39868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+7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3A6EDB-ED13-2495-9600-F252CE8AB468}"/>
              </a:ext>
            </a:extLst>
          </p:cNvPr>
          <p:cNvSpPr/>
          <p:nvPr/>
        </p:nvSpPr>
        <p:spPr>
          <a:xfrm>
            <a:off x="0" y="6804496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4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94ACE9-F7BA-07B4-DC33-72644F59B928}"/>
              </a:ext>
            </a:extLst>
          </p:cNvPr>
          <p:cNvSpPr/>
          <p:nvPr/>
        </p:nvSpPr>
        <p:spPr>
          <a:xfrm>
            <a:off x="1037385" y="7519463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5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2C25042-2A1F-4656-689E-BD769DDEB7B3}"/>
              </a:ext>
            </a:extLst>
          </p:cNvPr>
          <p:cNvSpPr/>
          <p:nvPr/>
        </p:nvSpPr>
        <p:spPr>
          <a:xfrm>
            <a:off x="2125505" y="6804496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9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A59ED-1ECE-A3B3-DD7D-017C36FFB09B}"/>
              </a:ext>
            </a:extLst>
          </p:cNvPr>
          <p:cNvCxnSpPr>
            <a:stCxn id="4" idx="3"/>
            <a:endCxn id="20" idx="0"/>
          </p:cNvCxnSpPr>
          <p:nvPr/>
        </p:nvCxnSpPr>
        <p:spPr>
          <a:xfrm flipH="1">
            <a:off x="499935" y="6233549"/>
            <a:ext cx="273625" cy="570947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323764-CBB4-0C60-C996-70EF4E7A2636}"/>
              </a:ext>
            </a:extLst>
          </p:cNvPr>
          <p:cNvCxnSpPr>
            <a:stCxn id="4" idx="4"/>
            <a:endCxn id="23" idx="0"/>
          </p:cNvCxnSpPr>
          <p:nvPr/>
        </p:nvCxnSpPr>
        <p:spPr>
          <a:xfrm>
            <a:off x="1537320" y="6444456"/>
            <a:ext cx="0" cy="1075007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DFA72A-8DCF-3963-7E8E-ED0BD2B73B9F}"/>
              </a:ext>
            </a:extLst>
          </p:cNvPr>
          <p:cNvCxnSpPr>
            <a:stCxn id="4" idx="5"/>
            <a:endCxn id="24" idx="0"/>
          </p:cNvCxnSpPr>
          <p:nvPr/>
        </p:nvCxnSpPr>
        <p:spPr>
          <a:xfrm>
            <a:off x="2301080" y="6233549"/>
            <a:ext cx="324360" cy="570947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9053C6-D04A-AC76-05CD-53DDAA0297C0}"/>
              </a:ext>
            </a:extLst>
          </p:cNvPr>
          <p:cNvSpPr txBox="1"/>
          <p:nvPr/>
        </p:nvSpPr>
        <p:spPr>
          <a:xfrm>
            <a:off x="166824" y="625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2DECE-9659-D903-0EA1-1D6D9D7E8D5F}"/>
              </a:ext>
            </a:extLst>
          </p:cNvPr>
          <p:cNvSpPr txBox="1"/>
          <p:nvPr/>
        </p:nvSpPr>
        <p:spPr>
          <a:xfrm>
            <a:off x="1121907" y="66198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13C14-18BC-4794-1F5A-CE8E4DAB856D}"/>
              </a:ext>
            </a:extLst>
          </p:cNvPr>
          <p:cNvSpPr txBox="1"/>
          <p:nvPr/>
        </p:nvSpPr>
        <p:spPr>
          <a:xfrm>
            <a:off x="1959569" y="6339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조합 만들기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347864" y="248401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0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ECC33F-FE78-9BBD-7DB5-01C6793CC216}"/>
              </a:ext>
            </a:extLst>
          </p:cNvPr>
          <p:cNvSpPr/>
          <p:nvPr/>
        </p:nvSpPr>
        <p:spPr>
          <a:xfrm>
            <a:off x="457200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2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6ABF1-5C77-2432-133B-D6203A26C2AA}"/>
              </a:ext>
            </a:extLst>
          </p:cNvPr>
          <p:cNvSpPr/>
          <p:nvPr/>
        </p:nvSpPr>
        <p:spPr>
          <a:xfrm>
            <a:off x="3347864" y="5004296"/>
            <a:ext cx="2160240" cy="1440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3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C1DD84-2935-6DCB-BEA4-CB03EA3CB92E}"/>
              </a:ext>
            </a:extLst>
          </p:cNvPr>
          <p:cNvSpPr/>
          <p:nvPr/>
        </p:nvSpPr>
        <p:spPr>
          <a:xfrm>
            <a:off x="6240952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7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7320" y="3713269"/>
            <a:ext cx="2126904" cy="1291027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F37F93-F485-9A0F-8825-E8A16FD063A6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4427984" y="3924176"/>
            <a:ext cx="0" cy="1080120"/>
          </a:xfrm>
          <a:prstGeom prst="straightConnector1">
            <a:avLst/>
          </a:prstGeom>
          <a:ln w="539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5191744" y="3713269"/>
            <a:ext cx="2129328" cy="1291027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B082A-CBD0-E052-B9CA-BF02AA616116}"/>
              </a:ext>
            </a:extLst>
          </p:cNvPr>
          <p:cNvSpPr txBox="1"/>
          <p:nvPr/>
        </p:nvSpPr>
        <p:spPr>
          <a:xfrm>
            <a:off x="1691680" y="3996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1D11E-F3D8-46D3-54C0-FE036FA49C88}"/>
              </a:ext>
            </a:extLst>
          </p:cNvPr>
          <p:cNvSpPr txBox="1"/>
          <p:nvPr/>
        </p:nvSpPr>
        <p:spPr>
          <a:xfrm>
            <a:off x="3952257" y="41715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56331-17C4-C566-74CD-9E2558A553DF}"/>
              </a:ext>
            </a:extLst>
          </p:cNvPr>
          <p:cNvSpPr txBox="1"/>
          <p:nvPr/>
        </p:nvSpPr>
        <p:spPr>
          <a:xfrm>
            <a:off x="6266390" y="39868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+7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94ACE9-F7BA-07B4-DC33-72644F59B928}"/>
              </a:ext>
            </a:extLst>
          </p:cNvPr>
          <p:cNvSpPr/>
          <p:nvPr/>
        </p:nvSpPr>
        <p:spPr>
          <a:xfrm>
            <a:off x="3920049" y="7543918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6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2C25042-2A1F-4656-689E-BD769DDEB7B3}"/>
              </a:ext>
            </a:extLst>
          </p:cNvPr>
          <p:cNvSpPr/>
          <p:nvPr/>
        </p:nvSpPr>
        <p:spPr>
          <a:xfrm>
            <a:off x="5008169" y="6828951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8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323764-CBB4-0C60-C996-70EF4E7A263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19984" y="6468911"/>
            <a:ext cx="0" cy="1075007"/>
          </a:xfrm>
          <a:prstGeom prst="straightConnector1">
            <a:avLst/>
          </a:prstGeom>
          <a:ln w="412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DFA72A-8DCF-3963-7E8E-ED0BD2B73B9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183744" y="6258004"/>
            <a:ext cx="324360" cy="570947"/>
          </a:xfrm>
          <a:prstGeom prst="straightConnector1">
            <a:avLst/>
          </a:prstGeom>
          <a:ln w="412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42DECE-9659-D903-0EA1-1D6D9D7E8D5F}"/>
              </a:ext>
            </a:extLst>
          </p:cNvPr>
          <p:cNvSpPr txBox="1"/>
          <p:nvPr/>
        </p:nvSpPr>
        <p:spPr>
          <a:xfrm>
            <a:off x="4004571" y="66442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13C14-18BC-4794-1F5A-CE8E4DAB856D}"/>
              </a:ext>
            </a:extLst>
          </p:cNvPr>
          <p:cNvSpPr txBox="1"/>
          <p:nvPr/>
        </p:nvSpPr>
        <p:spPr>
          <a:xfrm>
            <a:off x="4842233" y="63638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+5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46AF0A-472C-18AD-EE9A-9FD4798B042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2789" y="6233549"/>
            <a:ext cx="401435" cy="67431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5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조합 만들기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347864" y="248401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0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ECC33F-FE78-9BBD-7DB5-01C6793CC216}"/>
              </a:ext>
            </a:extLst>
          </p:cNvPr>
          <p:cNvSpPr/>
          <p:nvPr/>
        </p:nvSpPr>
        <p:spPr>
          <a:xfrm>
            <a:off x="457200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2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D6ABF1-5C77-2432-133B-D6203A26C2AA}"/>
              </a:ext>
            </a:extLst>
          </p:cNvPr>
          <p:cNvSpPr/>
          <p:nvPr/>
        </p:nvSpPr>
        <p:spPr>
          <a:xfrm>
            <a:off x="3347864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3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C1DD84-2935-6DCB-BEA4-CB03EA3CB92E}"/>
              </a:ext>
            </a:extLst>
          </p:cNvPr>
          <p:cNvSpPr/>
          <p:nvPr/>
        </p:nvSpPr>
        <p:spPr>
          <a:xfrm>
            <a:off x="6240952" y="5004296"/>
            <a:ext cx="2160240" cy="14401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Consolas" panose="020B0609020204030204" pitchFamily="49" charset="0"/>
              </a:rPr>
              <a:t>7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537320" y="3713269"/>
            <a:ext cx="2126904" cy="1291027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F37F93-F485-9A0F-8825-E8A16FD063A6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4427984" y="3924176"/>
            <a:ext cx="0" cy="108012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5191744" y="3713269"/>
            <a:ext cx="2129328" cy="1291027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B082A-CBD0-E052-B9CA-BF02AA616116}"/>
              </a:ext>
            </a:extLst>
          </p:cNvPr>
          <p:cNvSpPr txBox="1"/>
          <p:nvPr/>
        </p:nvSpPr>
        <p:spPr>
          <a:xfrm>
            <a:off x="1691680" y="3996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1D11E-F3D8-46D3-54C0-FE036FA49C88}"/>
              </a:ext>
            </a:extLst>
          </p:cNvPr>
          <p:cNvSpPr txBox="1"/>
          <p:nvPr/>
        </p:nvSpPr>
        <p:spPr>
          <a:xfrm>
            <a:off x="3952257" y="41715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56331-17C4-C566-74CD-9E2558A553DF}"/>
              </a:ext>
            </a:extLst>
          </p:cNvPr>
          <p:cNvSpPr txBox="1"/>
          <p:nvPr/>
        </p:nvSpPr>
        <p:spPr>
          <a:xfrm>
            <a:off x="6266390" y="39868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+7</a:t>
            </a: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2C25042-2A1F-4656-689E-BD769DDEB7B3}"/>
              </a:ext>
            </a:extLst>
          </p:cNvPr>
          <p:cNvSpPr/>
          <p:nvPr/>
        </p:nvSpPr>
        <p:spPr>
          <a:xfrm>
            <a:off x="7993204" y="6732487"/>
            <a:ext cx="999870" cy="7200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Consolas" panose="020B0609020204030204" pitchFamily="49" charset="0"/>
              </a:rPr>
              <a:t>14</a:t>
            </a:r>
            <a:endParaRPr lang="ko-KR" altLang="en-US" sz="3600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DFA72A-8DCF-3963-7E8E-ED0BD2B73B9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168779" y="6161540"/>
            <a:ext cx="324360" cy="570947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913C14-18BC-4794-1F5A-CE8E4DAB856D}"/>
              </a:ext>
            </a:extLst>
          </p:cNvPr>
          <p:cNvSpPr txBox="1"/>
          <p:nvPr/>
        </p:nvSpPr>
        <p:spPr>
          <a:xfrm>
            <a:off x="7827268" y="62673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+7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89DDFF-A11C-28D7-08CE-36332745EEB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21072" y="6444456"/>
            <a:ext cx="21044" cy="120439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D07C00-5798-9AA1-C861-4C386CA038F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136007" y="6233549"/>
            <a:ext cx="421305" cy="6498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조합 만들기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C66E8E7-540D-AAE0-10ED-62EE893D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712" y="1979960"/>
            <a:ext cx="5184576" cy="61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결과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9CE0524-4D3B-806A-5751-8E6E2AEB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084416"/>
            <a:ext cx="8640960" cy="5985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5555CE-F085-44E7-2290-1BBEEE57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03" y="3546366"/>
            <a:ext cx="8193994" cy="705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0F8D56-01E2-08D3-3A42-15D2B893170C}"/>
              </a:ext>
            </a:extLst>
          </p:cNvPr>
          <p:cNvSpPr txBox="1"/>
          <p:nvPr/>
        </p:nvSpPr>
        <p:spPr>
          <a:xfrm>
            <a:off x="475003" y="2994531"/>
            <a:ext cx="46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</a:t>
            </a:r>
            <a:r>
              <a:rPr lang="ko-KR" altLang="en-US"/>
              <a:t> </a:t>
            </a:r>
            <a:r>
              <a:rPr lang="en-US" altLang="ko-KR"/>
              <a:t>+ Sort() + Hasing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52DB4-3E5C-DEF1-C630-D840800899B4}"/>
              </a:ext>
            </a:extLst>
          </p:cNvPr>
          <p:cNvSpPr txBox="1"/>
          <p:nvPr/>
        </p:nvSpPr>
        <p:spPr>
          <a:xfrm>
            <a:off x="457200" y="5508352"/>
            <a:ext cx="46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</a:t>
            </a:r>
            <a:r>
              <a:rPr lang="ko-KR" altLang="en-US"/>
              <a:t> </a:t>
            </a:r>
            <a:r>
              <a:rPr lang="en-US" altLang="ko-KR"/>
              <a:t>+ Sort()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8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5066-72D0-704D-E5A0-AF8A32F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Programming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C0CC3-0D2B-7460-8587-BDFD96E5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lstStyle/>
          <a:p>
            <a:r>
              <a:rPr lang="en-US" altLang="ko-KR"/>
              <a:t>A[i][j] := </a:t>
            </a:r>
            <a:r>
              <a:rPr lang="ko-KR" altLang="en-US"/>
              <a:t>얻을 수 있는 </a:t>
            </a:r>
            <a:r>
              <a:rPr lang="en-US" altLang="ko-KR"/>
              <a:t>score </a:t>
            </a:r>
            <a:r>
              <a:rPr lang="ko-KR" altLang="en-US"/>
              <a:t>배열의 </a:t>
            </a:r>
            <a:r>
              <a:rPr lang="en-US" altLang="ko-KR"/>
              <a:t>~i</a:t>
            </a:r>
            <a:r>
              <a:rPr lang="ko-KR" altLang="en-US"/>
              <a:t>번째 </a:t>
            </a:r>
            <a:r>
              <a:rPr lang="en-US" altLang="ko-KR"/>
              <a:t>index</a:t>
            </a:r>
            <a:r>
              <a:rPr lang="ko-KR" altLang="en-US"/>
              <a:t>까</a:t>
            </a:r>
            <a:r>
              <a:rPr lang="en-US" altLang="ko-KR"/>
              <a:t>		 </a:t>
            </a:r>
            <a:r>
              <a:rPr lang="ko-KR" altLang="en-US"/>
              <a:t>지만 사용해서 </a:t>
            </a:r>
            <a:r>
              <a:rPr lang="en-US" altLang="ko-KR"/>
              <a:t>j</a:t>
            </a:r>
            <a:r>
              <a:rPr lang="ko-KR" altLang="en-US"/>
              <a:t>점을 만드는 조합의 개수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A[i][j] = A[i-1][j] + A[i][j – score[i]]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3C052A-2F94-493F-079C-BBEC4DD593D5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983C11-3F94-D4B6-839E-444FEDFAE64A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8AAB0-D1B3-4BA3-298B-4B3D5F4299B4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6DB3BD-E7D8-365C-5992-C9937C01F67B}"/>
              </a:ext>
            </a:extLst>
          </p:cNvPr>
          <p:cNvSpPr txBox="1"/>
          <p:nvPr/>
        </p:nvSpPr>
        <p:spPr>
          <a:xfrm>
            <a:off x="1291283" y="60844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2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3027B-F757-C850-1779-27BDF7B612AE}"/>
              </a:ext>
            </a:extLst>
          </p:cNvPr>
          <p:cNvSpPr txBox="1"/>
          <p:nvPr/>
        </p:nvSpPr>
        <p:spPr>
          <a:xfrm>
            <a:off x="1907704" y="60844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3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0F2F-BA58-5771-74E9-0A0D8F3125AC}"/>
              </a:ext>
            </a:extLst>
          </p:cNvPr>
          <p:cNvSpPr txBox="1"/>
          <p:nvPr/>
        </p:nvSpPr>
        <p:spPr>
          <a:xfrm>
            <a:off x="2532763" y="6084416"/>
            <a:ext cx="616421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7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0FC07-4C7A-87F6-2D1F-223CCEB3CF09}"/>
              </a:ext>
            </a:extLst>
          </p:cNvPr>
          <p:cNvSpPr txBox="1"/>
          <p:nvPr/>
        </p:nvSpPr>
        <p:spPr>
          <a:xfrm>
            <a:off x="207433" y="6361415"/>
            <a:ext cx="7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score</a:t>
            </a:r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A11DD8F6-8700-6826-F073-5DD9AFE6AF91}"/>
              </a:ext>
            </a:extLst>
          </p:cNvPr>
          <p:cNvSpPr/>
          <p:nvPr/>
        </p:nvSpPr>
        <p:spPr>
          <a:xfrm rot="5400000">
            <a:off x="1532875" y="6856522"/>
            <a:ext cx="775640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16D2D2-C143-BE1D-D8CB-7852E347E8FB}"/>
              </a:ext>
            </a:extLst>
          </p:cNvPr>
          <p:cNvCxnSpPr>
            <a:cxnSpLocks/>
          </p:cNvCxnSpPr>
          <p:nvPr/>
        </p:nvCxnSpPr>
        <p:spPr>
          <a:xfrm flipH="1">
            <a:off x="2532763" y="4020303"/>
            <a:ext cx="455061" cy="62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700B00-115E-7A00-52B7-099E5DB99293}"/>
              </a:ext>
            </a:extLst>
          </p:cNvPr>
          <p:cNvSpPr txBox="1"/>
          <p:nvPr/>
        </p:nvSpPr>
        <p:spPr>
          <a:xfrm>
            <a:off x="367796" y="4673222"/>
            <a:ext cx="36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Point index ~ (i-1) </a:t>
            </a:r>
            <a:r>
              <a:rPr lang="ko-KR" altLang="en-US"/>
              <a:t>까지만 넣어서 </a:t>
            </a:r>
            <a:endParaRPr lang="en-US" altLang="ko-KR"/>
          </a:p>
          <a:p>
            <a:r>
              <a:rPr lang="en-US" altLang="ko-KR"/>
              <a:t>j</a:t>
            </a:r>
            <a:r>
              <a:rPr lang="ko-KR" altLang="en-US"/>
              <a:t>점을 만드는 경우의 수</a:t>
            </a:r>
            <a:endParaRPr lang="en-US" altLang="ko-KR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8E5F25-790D-4889-0271-B7D06A5DFE01}"/>
              </a:ext>
            </a:extLst>
          </p:cNvPr>
          <p:cNvCxnSpPr/>
          <p:nvPr/>
        </p:nvCxnSpPr>
        <p:spPr>
          <a:xfrm>
            <a:off x="5292080" y="4020303"/>
            <a:ext cx="648072" cy="9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3B12CC-1E1B-5FC8-47F2-DD308CA98959}"/>
              </a:ext>
            </a:extLst>
          </p:cNvPr>
          <p:cNvSpPr txBox="1"/>
          <p:nvPr/>
        </p:nvSpPr>
        <p:spPr>
          <a:xfrm>
            <a:off x="4391538" y="4921107"/>
            <a:ext cx="475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Point index[i] </a:t>
            </a:r>
            <a:r>
              <a:rPr lang="ko-KR" altLang="en-US"/>
              <a:t>까지 포함하여 </a:t>
            </a:r>
            <a:r>
              <a:rPr lang="en-US" altLang="ko-KR"/>
              <a:t>j – score[i]</a:t>
            </a:r>
            <a:r>
              <a:rPr lang="ko-KR" altLang="en-US"/>
              <a:t>점을 </a:t>
            </a:r>
            <a:endParaRPr lang="en-US" altLang="ko-KR"/>
          </a:p>
          <a:p>
            <a:r>
              <a:rPr lang="ko-KR" altLang="en-US"/>
              <a:t>만드는 경우의 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6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A[i][j]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관계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E8F06-B457-E735-02F8-C25D432A7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68" y="2556024"/>
            <a:ext cx="7488864" cy="221358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08397C1A-5E1F-5FB5-E788-103E953D4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55304"/>
              </p:ext>
            </p:extLst>
          </p:nvPr>
        </p:nvGraphicFramePr>
        <p:xfrm>
          <a:off x="862427" y="5436344"/>
          <a:ext cx="6096000" cy="22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712397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5203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605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751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78514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002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66876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35000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08786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309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0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66250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0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503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AE8385-35B9-00A9-9D0E-9AC182725F74}"/>
              </a:ext>
            </a:extLst>
          </p:cNvPr>
          <p:cNvSpPr txBox="1"/>
          <p:nvPr/>
        </p:nvSpPr>
        <p:spPr>
          <a:xfrm>
            <a:off x="971600" y="18359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원하는 것</a:t>
            </a:r>
            <a:r>
              <a:rPr lang="en-US" altLang="ko-KR"/>
              <a:t> : combination</a:t>
            </a:r>
            <a:r>
              <a:rPr lang="ko-KR" altLang="en-US"/>
              <a:t> </a:t>
            </a:r>
            <a:r>
              <a:rPr lang="en-US" altLang="ko-KR"/>
              <a:t>sum</a:t>
            </a:r>
            <a:r>
              <a:rPr lang="ko-KR" altLang="en-US"/>
              <a:t> 의 가짓수</a:t>
            </a:r>
          </a:p>
        </p:txBody>
      </p:sp>
    </p:spTree>
    <p:extLst>
      <p:ext uri="{BB962C8B-B14F-4D97-AF65-F5344CB8AC3E}">
        <p14:creationId xmlns:p14="http://schemas.microsoft.com/office/powerpoint/2010/main" val="195097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Programming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6A5BA04-C4AE-4FEC-3362-C82C63FD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76104"/>
            <a:ext cx="8496944" cy="3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Programming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39383-D053-44EE-C0D4-E96B86475D3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F5F1F6-44FA-BCC3-E45D-001BDA150D7B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F5831-6821-33E7-91E2-AD5DDD82692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6A5BA04-C4AE-4FEC-3362-C82C63FD6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779" y="2245407"/>
            <a:ext cx="8678442" cy="3789586"/>
          </a:xfrm>
          <a:prstGeom prst="rect">
            <a:avLst/>
          </a:prstGeom>
        </p:spPr>
      </p:pic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124B4FFA-DB66-2A75-43FC-63377454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8394"/>
              </p:ext>
            </p:extLst>
          </p:nvPr>
        </p:nvGraphicFramePr>
        <p:xfrm>
          <a:off x="724624" y="6568733"/>
          <a:ext cx="4455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930">
                  <a:extLst>
                    <a:ext uri="{9D8B030D-6E8A-4147-A177-3AD203B41FA5}">
                      <a16:colId xmlns:a16="http://schemas.microsoft.com/office/drawing/2014/main" val="2371239764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2945203464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3697605659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126751165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2237851453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734002043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3706687667"/>
                    </a:ext>
                  </a:extLst>
                </a:gridCol>
                <a:gridCol w="556930">
                  <a:extLst>
                    <a:ext uri="{9D8B030D-6E8A-4147-A177-3AD203B41FA5}">
                      <a16:colId xmlns:a16="http://schemas.microsoft.com/office/drawing/2014/main" val="2953500063"/>
                    </a:ext>
                  </a:extLst>
                </a:gridCol>
              </a:tblGrid>
              <a:tr h="3450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340147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909873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466250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975353"/>
                  </a:ext>
                </a:extLst>
              </a:tr>
            </a:tbl>
          </a:graphicData>
        </a:graphic>
      </p:graphicFrame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3EB7CB83-22FC-BC29-0992-170823C31815}"/>
              </a:ext>
            </a:extLst>
          </p:cNvPr>
          <p:cNvSpPr/>
          <p:nvPr/>
        </p:nvSpPr>
        <p:spPr>
          <a:xfrm>
            <a:off x="360836" y="6568733"/>
            <a:ext cx="250724" cy="14376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56B0E686-8210-7B13-02C7-F7779570D5A9}"/>
              </a:ext>
            </a:extLst>
          </p:cNvPr>
          <p:cNvSpPr/>
          <p:nvPr/>
        </p:nvSpPr>
        <p:spPr>
          <a:xfrm rot="5400000">
            <a:off x="2821694" y="4097689"/>
            <a:ext cx="258348" cy="4458392"/>
          </a:xfrm>
          <a:prstGeom prst="leftBrace">
            <a:avLst>
              <a:gd name="adj1" fmla="val 8333"/>
              <a:gd name="adj2" fmla="val 49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7E744-9474-89E7-7320-CC80FAD455BF}"/>
              </a:ext>
            </a:extLst>
          </p:cNvPr>
          <p:cNvSpPr txBox="1"/>
          <p:nvPr/>
        </p:nvSpPr>
        <p:spPr>
          <a:xfrm>
            <a:off x="43388" y="6792421"/>
            <a:ext cx="37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S</a:t>
            </a:r>
          </a:p>
          <a:p>
            <a:r>
              <a:rPr lang="en-US" altLang="ko-KR" sz="1200"/>
              <a:t>C</a:t>
            </a:r>
          </a:p>
          <a:p>
            <a:r>
              <a:rPr lang="en-US" altLang="ko-KR" sz="1200"/>
              <a:t>O</a:t>
            </a:r>
          </a:p>
          <a:p>
            <a:r>
              <a:rPr lang="en-US" altLang="ko-KR" sz="1200"/>
              <a:t>R</a:t>
            </a:r>
          </a:p>
          <a:p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477E-1610-9620-1828-A59499FE8142}"/>
              </a:ext>
            </a:extLst>
          </p:cNvPr>
          <p:cNvSpPr txBox="1"/>
          <p:nvPr/>
        </p:nvSpPr>
        <p:spPr>
          <a:xfrm>
            <a:off x="3419872" y="59850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W(TARGET)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BA47D6-1998-5A3C-02B8-3EC76EC1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0915" y="6517090"/>
            <a:ext cx="5561004" cy="16437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912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16 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ko-KR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문제 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16.1 : </a:t>
            </a:r>
            <a:r>
              <a:rPr lang="ko-KR" altLang="en-US" sz="2100" b="1"/>
              <a:t>가능한 점수가 몇 개인지 구하기</a:t>
            </a:r>
            <a:endParaRPr lang="en-US" altLang="ko-KR" sz="2100" b="1"/>
          </a:p>
          <a:p>
            <a:pPr lvl="1">
              <a:lnSpc>
                <a:spcPct val="160000"/>
              </a:lnSpc>
              <a:spcAft>
                <a:spcPts val="130"/>
              </a:spcAft>
            </a:pPr>
            <a:r>
              <a:rPr lang="en-US" altLang="ko-KR" sz="1700" b="1">
                <a:latin typeface="Courier New" panose="02070309020205020404" pitchFamily="49" charset="0"/>
                <a:cs typeface="Courier New" panose="02070309020205020404" pitchFamily="49" charset="0"/>
              </a:rPr>
              <a:t>Combination Sum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Recursion + Sort() + Hasing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Sort() + recursion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Courier New" panose="02070309020205020404" pitchFamily="49" charset="0"/>
                <a:cs typeface="Courier New" panose="02070309020205020404" pitchFamily="49" charset="0"/>
              </a:rPr>
              <a:t>Dynamic programming(Tabulation)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16.1 </a:t>
            </a:r>
            <a:r>
              <a:rPr lang="ko-KR" altLang="en-US" sz="3600" b="1"/>
              <a:t>가능한 점수가 몇 개인지 구하기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177" y="2988072"/>
            <a:ext cx="8387646" cy="316835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6745C1D-F107-26EA-C8AA-536F1C1D925C}"/>
              </a:ext>
            </a:extLst>
          </p:cNvPr>
          <p:cNvSpPr/>
          <p:nvPr/>
        </p:nvSpPr>
        <p:spPr>
          <a:xfrm>
            <a:off x="3347864" y="248401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Score(k)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ECC33F-FE78-9BBD-7DB5-01C6793CC216}"/>
              </a:ext>
            </a:extLst>
          </p:cNvPr>
          <p:cNvSpPr/>
          <p:nvPr/>
        </p:nvSpPr>
        <p:spPr>
          <a:xfrm>
            <a:off x="457200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Score(k-2)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25FC90-3DB8-3612-F222-E1F6FCB3D0FF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1537320" y="3713269"/>
            <a:ext cx="2126904" cy="129102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F37F93-F485-9A0F-8825-E8A16FD063A6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>
            <a:off x="4427984" y="3924176"/>
            <a:ext cx="20347" cy="12292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8ECCB-4D9E-507D-AFCC-A68840FB59C6}"/>
              </a:ext>
            </a:extLst>
          </p:cNvPr>
          <p:cNvCxnSpPr>
            <a:cxnSpLocks/>
            <a:stCxn id="3" idx="5"/>
            <a:endCxn id="41" idx="0"/>
          </p:cNvCxnSpPr>
          <p:nvPr/>
        </p:nvCxnSpPr>
        <p:spPr>
          <a:xfrm>
            <a:off x="5191744" y="3713269"/>
            <a:ext cx="2334946" cy="129102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017D79-1394-67B6-4DC5-88A3A02B8EE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79512" y="6233549"/>
            <a:ext cx="594048" cy="85897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4EF7D0-82B5-E05D-B8A2-6E0179E2823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537320" y="6444456"/>
            <a:ext cx="0" cy="11521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969E84-609E-E57D-0216-EC84EBDF5B7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01080" y="6233549"/>
            <a:ext cx="470720" cy="7869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373A080-4BAD-4624-8073-A3FF3901A970}"/>
              </a:ext>
            </a:extLst>
          </p:cNvPr>
          <p:cNvSpPr/>
          <p:nvPr/>
        </p:nvSpPr>
        <p:spPr>
          <a:xfrm>
            <a:off x="3368211" y="5153429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Score(k-3)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2EDD8A-E819-1523-11F4-96057AE888DF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3090523" y="6382682"/>
            <a:ext cx="594048" cy="85897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C01587-53C1-CAB5-EBA3-4B87D28CA8C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448331" y="6593589"/>
            <a:ext cx="0" cy="11521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9C10B0-102C-D266-12E3-A8CA1F07B13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5212091" y="6382682"/>
            <a:ext cx="470720" cy="7869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11CA40E-4B04-F41A-F0D3-FE8661B72F95}"/>
              </a:ext>
            </a:extLst>
          </p:cNvPr>
          <p:cNvSpPr/>
          <p:nvPr/>
        </p:nvSpPr>
        <p:spPr>
          <a:xfrm>
            <a:off x="6446570" y="5004296"/>
            <a:ext cx="2160240" cy="1440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Score(k-7)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732760-A2E8-2521-FD65-8951661305BC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168882" y="6233549"/>
            <a:ext cx="594048" cy="85897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9F4D391-1231-5E61-FD16-940A6407AE4A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7526690" y="6444456"/>
            <a:ext cx="0" cy="11521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086596E-2BBD-AF2F-C11F-2EE7BBCBE39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8290450" y="6233549"/>
            <a:ext cx="470720" cy="7869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Score() &lt;- Recursion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336C47-7C14-7D2A-3635-F45EB717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9" y="2772048"/>
            <a:ext cx="8629482" cy="2556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D4B49-7768-F7FF-4A0F-A8022386A96A}"/>
              </a:ext>
            </a:extLst>
          </p:cNvPr>
          <p:cNvSpPr txBox="1"/>
          <p:nvPr/>
        </p:nvSpPr>
        <p:spPr>
          <a:xfrm>
            <a:off x="257259" y="230422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160A01-8242-B87C-6A5B-573533C1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78" y="5796384"/>
            <a:ext cx="3483244" cy="22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Score() &lt;- memoization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C336C47-7C14-7D2A-3635-F45EB717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03" y="3564136"/>
            <a:ext cx="8269993" cy="2556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D4B49-7768-F7FF-4A0F-A8022386A96A}"/>
              </a:ext>
            </a:extLst>
          </p:cNvPr>
          <p:cNvSpPr txBox="1"/>
          <p:nvPr/>
        </p:nvSpPr>
        <p:spPr>
          <a:xfrm>
            <a:off x="437002" y="3060080"/>
            <a:ext cx="49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Recursion + Caching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D.P. (Memoization)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ADEA6-F885-C4C2-73B7-BCEBDA942AD3}"/>
              </a:ext>
            </a:extLst>
          </p:cNvPr>
          <p:cNvSpPr txBox="1"/>
          <p:nvPr/>
        </p:nvSpPr>
        <p:spPr>
          <a:xfrm>
            <a:off x="4247963" y="65884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Easy!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Path </a:t>
            </a:r>
            <a:r>
              <a:rPr lang="ko-KR" altLang="en-US" b="1"/>
              <a:t>찍어보기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283150-77FC-8534-A162-39EE9F5B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88" y="3204096"/>
            <a:ext cx="8555816" cy="3883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C4D211-291D-33E4-73C6-DE591A0E8D6E}"/>
              </a:ext>
            </a:extLst>
          </p:cNvPr>
          <p:cNvSpPr txBox="1"/>
          <p:nvPr/>
        </p:nvSpPr>
        <p:spPr>
          <a:xfrm>
            <a:off x="283016" y="2628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Path</a:t>
            </a:r>
            <a:r>
              <a:rPr lang="ko-KR" altLang="en-US"/>
              <a:t>를 찍어본 결과</a:t>
            </a:r>
          </a:p>
        </p:txBody>
      </p:sp>
    </p:spTree>
    <p:extLst>
      <p:ext uri="{BB962C8B-B14F-4D97-AF65-F5344CB8AC3E}">
        <p14:creationId xmlns:p14="http://schemas.microsoft.com/office/powerpoint/2010/main" val="385708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Path </a:t>
            </a:r>
            <a:r>
              <a:rPr lang="ko-KR" altLang="en-US" b="1"/>
              <a:t>찍어보기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6A014F3-F3A1-F000-FE35-8FEBB317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009902"/>
            <a:ext cx="8352928" cy="16753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8910EC-2695-337C-C757-F8071F03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8" y="2013889"/>
            <a:ext cx="7643684" cy="36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Sort() &amp; Hasing -&gt; </a:t>
            </a:r>
            <a:r>
              <a:rPr lang="ko-KR" altLang="en-US" b="1"/>
              <a:t>해결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B225145-C309-F505-7FB6-1844A110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3" y="6732488"/>
            <a:ext cx="8193994" cy="705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66E8E7-540D-AAE0-10ED-62EE893D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19" y="1984707"/>
            <a:ext cx="6414362" cy="42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428</Words>
  <Application>Microsoft Office PowerPoint</Application>
  <PresentationFormat>사용자 지정</PresentationFormat>
  <Paragraphs>146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</vt:lpstr>
      <vt:lpstr>Malgun Gothic</vt:lpstr>
      <vt:lpstr>Malgun Gothic</vt:lpstr>
      <vt:lpstr>Arial</vt:lpstr>
      <vt:lpstr>Consolas</vt:lpstr>
      <vt:lpstr>Courier New</vt:lpstr>
      <vt:lpstr>Verdana</vt:lpstr>
      <vt:lpstr>Wingdings</vt:lpstr>
      <vt:lpstr>Office 테마</vt:lpstr>
      <vt:lpstr>고 급 문 제 해 결</vt:lpstr>
      <vt:lpstr>Chapter 16  Dynamic Programming</vt:lpstr>
      <vt:lpstr>16.1 가능한 점수가 몇 개인지 구하기</vt:lpstr>
      <vt:lpstr>Recursion</vt:lpstr>
      <vt:lpstr>Score() &lt;- Recursion</vt:lpstr>
      <vt:lpstr>Score() &lt;- memoization</vt:lpstr>
      <vt:lpstr>Path 찍어보기</vt:lpstr>
      <vt:lpstr>Path 찍어보기</vt:lpstr>
      <vt:lpstr>Sort() &amp; Hasing -&gt; 해결</vt:lpstr>
      <vt:lpstr>조합 만들기</vt:lpstr>
      <vt:lpstr>조합 만들기</vt:lpstr>
      <vt:lpstr>조합 만들기</vt:lpstr>
      <vt:lpstr>조합 만들기</vt:lpstr>
      <vt:lpstr>조합 만들기</vt:lpstr>
      <vt:lpstr>결과</vt:lpstr>
      <vt:lpstr>Dynamic Programming</vt:lpstr>
      <vt:lpstr>A[i][j] 관계</vt:lpstr>
      <vt:lpstr>Dynamic Programming</vt:lpstr>
      <vt:lpstr>Dynamic Programming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150</cp:revision>
  <dcterms:created xsi:type="dcterms:W3CDTF">2020-09-15T14:10:48Z</dcterms:created>
  <dcterms:modified xsi:type="dcterms:W3CDTF">2023-03-30T12:50:33Z</dcterms:modified>
</cp:coreProperties>
</file>