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843" autoAdjust="0"/>
    <p:restoredTop sz="94719"/>
  </p:normalViewPr>
  <p:slideViewPr>
    <p:cSldViewPr snapToGrid="0">
      <p:cViewPr varScale="1">
        <p:scale>
          <a:sx n="111" d="100"/>
          <a:sy n="111" d="100"/>
        </p:scale>
        <p:origin x="8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2B90-DFE8-594F-9DAC-83CEF997E09C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0CE42-14C7-E44A-B721-1EECA62F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0CE42-14C7-E44A-B721-1EECA62FF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7973396" y="5898063"/>
            <a:ext cx="1095466" cy="411035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Box has </a:t>
            </a:r>
            <a:r>
              <a:rPr lang="en-US" sz="1200" b="1" dirty="0"/>
              <a:t>NO</a:t>
            </a:r>
            <a:r>
              <a:rPr lang="en-US" sz="1200" dirty="0"/>
              <a:t> walls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509436" y="137094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Placing barriers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4577153" y="4355702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Barrier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0" y="3933585"/>
            <a:ext cx="71205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Outline:</a:t>
            </a:r>
          </a:p>
          <a:p>
            <a:r>
              <a:rPr lang="en-US" sz="1200" dirty="0"/>
              <a:t>0. Overview</a:t>
            </a:r>
          </a:p>
          <a:p>
            <a:r>
              <a:rPr lang="en-US" sz="1200" dirty="0"/>
              <a:t>	Introduction to HOOMD </a:t>
            </a:r>
            <a:r>
              <a:rPr lang="en-US" sz="1200" dirty="0" err="1"/>
              <a:t>prereq</a:t>
            </a:r>
            <a:endParaRPr lang="en-US" sz="1200" dirty="0"/>
          </a:p>
          <a:p>
            <a:r>
              <a:rPr lang="en-US" sz="1200" dirty="0"/>
              <a:t>	Introduction to MD </a:t>
            </a:r>
            <a:r>
              <a:rPr lang="en-US" sz="1200" dirty="0" err="1"/>
              <a:t>prereq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Placing barriers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 barrier prevents particles from entering a region of space.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The box is always periodic.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Barriers must be placed commensurate with the box (figure).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Add interactions between particles and barriers.</a:t>
            </a:r>
          </a:p>
          <a:p>
            <a:pPr marL="228600" indent="-228600">
              <a:buAutoNum type="arabicPeriod"/>
            </a:pPr>
            <a:r>
              <a:rPr lang="en-US" sz="1200" dirty="0"/>
              <a:t>Fixed particles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Place fixed particles in the simulation state.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Set pair interactions between barrier particles and the rest of the system.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Some operations (including </a:t>
            </a:r>
            <a:r>
              <a:rPr lang="en-US" sz="1200" dirty="0" err="1"/>
              <a:t>BoxResize</a:t>
            </a:r>
            <a:r>
              <a:rPr lang="en-US" sz="1200" dirty="0"/>
              <a:t> and </a:t>
            </a:r>
            <a:r>
              <a:rPr lang="en-US" sz="1200" dirty="0" err="1"/>
              <a:t>ConstantPressure</a:t>
            </a:r>
            <a:r>
              <a:rPr lang="en-US" sz="1200" dirty="0"/>
              <a:t>), depending on configuration, may rescale all particle in the state – including barrier particles. In other cases (such as </a:t>
            </a:r>
            <a:r>
              <a:rPr lang="en-US" sz="1200" dirty="0" err="1"/>
              <a:t>set_box</a:t>
            </a:r>
            <a:r>
              <a:rPr lang="en-US" sz="1200" dirty="0"/>
              <a:t>), all particles remain fixed (except for wrapping back into the periodic box).</a:t>
            </a:r>
          </a:p>
          <a:p>
            <a:pPr marL="228600" indent="-228600">
              <a:buAutoNum type="arabicPeriod"/>
            </a:pPr>
            <a:r>
              <a:rPr lang="en-US" sz="1200" dirty="0"/>
              <a:t>Wall geometries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 err="1"/>
              <a:t>WallGeometry</a:t>
            </a:r>
            <a:r>
              <a:rPr lang="en-US" sz="1200" dirty="0"/>
              <a:t> classes provide three geometries – Cylinder, Sphere, and Plane.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The distance to the surface is signed, with positive distances on the side where particles are expected.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No built-in operations scale or move wall geometries. You should provide your own custom code to move walls when needed.</a:t>
            </a:r>
          </a:p>
          <a:p>
            <a:pPr marL="228600" indent="-228600">
              <a:buAutoNum type="arabicPeriod"/>
            </a:pPr>
            <a:r>
              <a:rPr lang="en-US" sz="1200" dirty="0"/>
              <a:t>Wall potential (MD)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Add interactions between particles and walls as a function of the distance from the particle's center to the surface.</a:t>
            </a:r>
          </a:p>
          <a:p>
            <a:pPr marL="685800" lvl="1" indent="-228600">
              <a:buAutoNum type="arabicPeriod"/>
            </a:pPr>
            <a:r>
              <a:rPr lang="en-US" sz="1200" dirty="0" err="1"/>
              <a:t>Wall.LJ</a:t>
            </a:r>
            <a:r>
              <a:rPr lang="en-US" sz="1200" dirty="0"/>
              <a:t> adds forces between the particle and each </a:t>
            </a:r>
            <a:r>
              <a:rPr lang="en-US" sz="1200" dirty="0" err="1"/>
              <a:t>WallGeometry</a:t>
            </a:r>
            <a:r>
              <a:rPr lang="en-US" sz="1200" dirty="0"/>
              <a:t> in the list.</a:t>
            </a:r>
          </a:p>
          <a:p>
            <a:pPr marL="228600" indent="-228600">
              <a:buAutoNum type="arabicPeriod"/>
            </a:pPr>
            <a:r>
              <a:rPr lang="en-US" sz="1200" dirty="0"/>
              <a:t>Wall potential (HPMC)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Prevent any point in the particle's shape from moving outside any wall in the list.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Certain HPMC shapes support a subset of the wall geometry types.</a:t>
            </a:r>
          </a:p>
        </p:txBody>
      </p:sp>
      <p:sp>
        <p:nvSpPr>
          <p:cNvPr id="158" name="Rectangle: Rounded Corners 133">
            <a:extLst>
              <a:ext uri="{FF2B5EF4-FFF2-40B4-BE49-F238E27FC236}">
                <a16:creationId xmlns:a16="http://schemas.microsoft.com/office/drawing/2014/main" id="{4A191D39-99AC-3448-A869-1364602DAF24}"/>
              </a:ext>
            </a:extLst>
          </p:cNvPr>
          <p:cNvSpPr/>
          <p:nvPr/>
        </p:nvSpPr>
        <p:spPr>
          <a:xfrm>
            <a:off x="8712926" y="6680943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Periodic boundary conditions</a:t>
            </a:r>
          </a:p>
        </p:txBody>
      </p:sp>
      <p:cxnSp>
        <p:nvCxnSpPr>
          <p:cNvPr id="160" name="Connector: Curved 141">
            <a:extLst>
              <a:ext uri="{FF2B5EF4-FFF2-40B4-BE49-F238E27FC236}">
                <a16:creationId xmlns:a16="http://schemas.microsoft.com/office/drawing/2014/main" id="{00B21198-9DC8-064F-AD03-BC4B8E089C54}"/>
              </a:ext>
            </a:extLst>
          </p:cNvPr>
          <p:cNvCxnSpPr>
            <a:cxnSpLocks/>
            <a:stCxn id="150" idx="2"/>
            <a:endCxn id="158" idx="0"/>
          </p:cNvCxnSpPr>
          <p:nvPr/>
        </p:nvCxnSpPr>
        <p:spPr>
          <a:xfrm rot="16200000" flipH="1">
            <a:off x="8626909" y="6203317"/>
            <a:ext cx="371845" cy="58340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: Rounded Corners 133">
            <a:extLst>
              <a:ext uri="{FF2B5EF4-FFF2-40B4-BE49-F238E27FC236}">
                <a16:creationId xmlns:a16="http://schemas.microsoft.com/office/drawing/2014/main" id="{C41D2301-0DFC-6342-AAAB-D2499D686F92}"/>
              </a:ext>
            </a:extLst>
          </p:cNvPr>
          <p:cNvSpPr/>
          <p:nvPr/>
        </p:nvSpPr>
        <p:spPr>
          <a:xfrm>
            <a:off x="7578555" y="6680943"/>
            <a:ext cx="783216" cy="4230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Box</a:t>
            </a:r>
          </a:p>
        </p:txBody>
      </p:sp>
      <p:cxnSp>
        <p:nvCxnSpPr>
          <p:cNvPr id="16" name="Connector: Curved 145">
            <a:extLst>
              <a:ext uri="{FF2B5EF4-FFF2-40B4-BE49-F238E27FC236}">
                <a16:creationId xmlns:a16="http://schemas.microsoft.com/office/drawing/2014/main" id="{07FF72E2-18EA-05CC-147B-C4F57B53FFA2}"/>
              </a:ext>
            </a:extLst>
          </p:cNvPr>
          <p:cNvCxnSpPr>
            <a:cxnSpLocks/>
            <a:stCxn id="150" idx="2"/>
            <a:endCxn id="166" idx="0"/>
          </p:cNvCxnSpPr>
          <p:nvPr/>
        </p:nvCxnSpPr>
        <p:spPr>
          <a:xfrm rot="5400000">
            <a:off x="8059724" y="6219537"/>
            <a:ext cx="371845" cy="5509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98">
            <a:extLst>
              <a:ext uri="{FF2B5EF4-FFF2-40B4-BE49-F238E27FC236}">
                <a16:creationId xmlns:a16="http://schemas.microsoft.com/office/drawing/2014/main" id="{B10007AE-137C-E698-16FF-8C237A138F70}"/>
              </a:ext>
            </a:extLst>
          </p:cNvPr>
          <p:cNvSpPr/>
          <p:nvPr/>
        </p:nvSpPr>
        <p:spPr>
          <a:xfrm>
            <a:off x="9779064" y="1616488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Cylinder</a:t>
            </a:r>
          </a:p>
        </p:txBody>
      </p:sp>
      <p:sp>
        <p:nvSpPr>
          <p:cNvPr id="20" name="Rectangle: Rounded Corners 198">
            <a:extLst>
              <a:ext uri="{FF2B5EF4-FFF2-40B4-BE49-F238E27FC236}">
                <a16:creationId xmlns:a16="http://schemas.microsoft.com/office/drawing/2014/main" id="{8C8EF447-C512-6F21-AE38-662A42A116A8}"/>
              </a:ext>
            </a:extLst>
          </p:cNvPr>
          <p:cNvSpPr/>
          <p:nvPr/>
        </p:nvSpPr>
        <p:spPr>
          <a:xfrm>
            <a:off x="9779064" y="1158066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Plane</a:t>
            </a:r>
          </a:p>
        </p:txBody>
      </p:sp>
      <p:sp>
        <p:nvSpPr>
          <p:cNvPr id="21" name="Rectangle: Rounded Corners 198">
            <a:extLst>
              <a:ext uri="{FF2B5EF4-FFF2-40B4-BE49-F238E27FC236}">
                <a16:creationId xmlns:a16="http://schemas.microsoft.com/office/drawing/2014/main" id="{441FCCEE-7134-02F8-F6B7-B138697BD928}"/>
              </a:ext>
            </a:extLst>
          </p:cNvPr>
          <p:cNvSpPr/>
          <p:nvPr/>
        </p:nvSpPr>
        <p:spPr>
          <a:xfrm>
            <a:off x="9779064" y="674294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Sphere</a:t>
            </a:r>
          </a:p>
        </p:txBody>
      </p:sp>
      <p:sp>
        <p:nvSpPr>
          <p:cNvPr id="22" name="Rectangle: Rounded Corners 198">
            <a:extLst>
              <a:ext uri="{FF2B5EF4-FFF2-40B4-BE49-F238E27FC236}">
                <a16:creationId xmlns:a16="http://schemas.microsoft.com/office/drawing/2014/main" id="{FDB7AA06-7876-9005-D95A-23530B0E9D74}"/>
              </a:ext>
            </a:extLst>
          </p:cNvPr>
          <p:cNvSpPr/>
          <p:nvPr/>
        </p:nvSpPr>
        <p:spPr>
          <a:xfrm>
            <a:off x="7807326" y="1108047"/>
            <a:ext cx="1108890" cy="346927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WallGeometry</a:t>
            </a:r>
            <a:endParaRPr lang="en-US" sz="1000" b="1" dirty="0"/>
          </a:p>
        </p:txBody>
      </p:sp>
      <p:cxnSp>
        <p:nvCxnSpPr>
          <p:cNvPr id="23" name="Connector: Curved 145">
            <a:extLst>
              <a:ext uri="{FF2B5EF4-FFF2-40B4-BE49-F238E27FC236}">
                <a16:creationId xmlns:a16="http://schemas.microsoft.com/office/drawing/2014/main" id="{BC4FC9E6-D48A-FA68-62AF-7162135DAFC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8916216" y="1281511"/>
            <a:ext cx="862848" cy="45842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145">
            <a:extLst>
              <a:ext uri="{FF2B5EF4-FFF2-40B4-BE49-F238E27FC236}">
                <a16:creationId xmlns:a16="http://schemas.microsoft.com/office/drawing/2014/main" id="{9A0FB98E-3D58-61A6-4E1A-C57C6FD74A55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8916216" y="1281510"/>
            <a:ext cx="86284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145">
            <a:extLst>
              <a:ext uri="{FF2B5EF4-FFF2-40B4-BE49-F238E27FC236}">
                <a16:creationId xmlns:a16="http://schemas.microsoft.com/office/drawing/2014/main" id="{FF2CA6CD-9005-F502-EE40-16CD99260397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8916216" y="797738"/>
            <a:ext cx="862848" cy="48377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133">
            <a:extLst>
              <a:ext uri="{FF2B5EF4-FFF2-40B4-BE49-F238E27FC236}">
                <a16:creationId xmlns:a16="http://schemas.microsoft.com/office/drawing/2014/main" id="{3791F79E-7525-D93B-7ED2-9CA56F9F8E67}"/>
              </a:ext>
            </a:extLst>
          </p:cNvPr>
          <p:cNvSpPr/>
          <p:nvPr/>
        </p:nvSpPr>
        <p:spPr>
          <a:xfrm>
            <a:off x="2675800" y="4260555"/>
            <a:ext cx="1135499" cy="613363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Prevent particles from entering a region of space.</a:t>
            </a:r>
          </a:p>
        </p:txBody>
      </p:sp>
      <p:cxnSp>
        <p:nvCxnSpPr>
          <p:cNvPr id="34" name="Connector: Curved 141">
            <a:extLst>
              <a:ext uri="{FF2B5EF4-FFF2-40B4-BE49-F238E27FC236}">
                <a16:creationId xmlns:a16="http://schemas.microsoft.com/office/drawing/2014/main" id="{AFCB8CBA-E46D-E10D-B4AC-2165F7F4E950}"/>
              </a:ext>
            </a:extLst>
          </p:cNvPr>
          <p:cNvCxnSpPr>
            <a:cxnSpLocks/>
            <a:stCxn id="33" idx="3"/>
            <a:endCxn id="170" idx="1"/>
          </p:cNvCxnSpPr>
          <p:nvPr/>
        </p:nvCxnSpPr>
        <p:spPr>
          <a:xfrm>
            <a:off x="3811299" y="4567237"/>
            <a:ext cx="765854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141">
            <a:extLst>
              <a:ext uri="{FF2B5EF4-FFF2-40B4-BE49-F238E27FC236}">
                <a16:creationId xmlns:a16="http://schemas.microsoft.com/office/drawing/2014/main" id="{36C26540-1621-F263-0E7B-37052F71387C}"/>
              </a:ext>
            </a:extLst>
          </p:cNvPr>
          <p:cNvCxnSpPr>
            <a:cxnSpLocks/>
            <a:stCxn id="150" idx="0"/>
            <a:endCxn id="170" idx="3"/>
          </p:cNvCxnSpPr>
          <p:nvPr/>
        </p:nvCxnSpPr>
        <p:spPr>
          <a:xfrm rot="16200000" flipV="1">
            <a:off x="6435133" y="3812066"/>
            <a:ext cx="1330826" cy="2841167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169">
            <a:extLst>
              <a:ext uri="{FF2B5EF4-FFF2-40B4-BE49-F238E27FC236}">
                <a16:creationId xmlns:a16="http://schemas.microsoft.com/office/drawing/2014/main" id="{F7DCAA83-E249-1042-2250-BF8E29519056}"/>
              </a:ext>
            </a:extLst>
          </p:cNvPr>
          <p:cNvSpPr/>
          <p:nvPr/>
        </p:nvSpPr>
        <p:spPr>
          <a:xfrm>
            <a:off x="4577152" y="3444249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</a:t>
            </a:r>
          </a:p>
        </p:txBody>
      </p:sp>
      <p:cxnSp>
        <p:nvCxnSpPr>
          <p:cNvPr id="73" name="Connector: Curved 145">
            <a:extLst>
              <a:ext uri="{FF2B5EF4-FFF2-40B4-BE49-F238E27FC236}">
                <a16:creationId xmlns:a16="http://schemas.microsoft.com/office/drawing/2014/main" id="{6C88F920-CFB0-B2A3-4775-3D2E9EDF9884}"/>
              </a:ext>
            </a:extLst>
          </p:cNvPr>
          <p:cNvCxnSpPr>
            <a:cxnSpLocks/>
            <a:stCxn id="170" idx="0"/>
            <a:endCxn id="72" idx="2"/>
          </p:cNvCxnSpPr>
          <p:nvPr/>
        </p:nvCxnSpPr>
        <p:spPr>
          <a:xfrm rot="16200000" flipV="1">
            <a:off x="4884366" y="4111509"/>
            <a:ext cx="488384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198">
            <a:extLst>
              <a:ext uri="{FF2B5EF4-FFF2-40B4-BE49-F238E27FC236}">
                <a16:creationId xmlns:a16="http://schemas.microsoft.com/office/drawing/2014/main" id="{270DF282-3283-34C2-9B7B-31728B2B5F2E}"/>
              </a:ext>
            </a:extLst>
          </p:cNvPr>
          <p:cNvSpPr/>
          <p:nvPr/>
        </p:nvSpPr>
        <p:spPr>
          <a:xfrm>
            <a:off x="6644846" y="2351922"/>
            <a:ext cx="1325317" cy="552236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md.external.wall.LJ</a:t>
            </a:r>
            <a:endParaRPr lang="en-US" sz="1000" b="1" dirty="0"/>
          </a:p>
        </p:txBody>
      </p:sp>
      <p:sp>
        <p:nvSpPr>
          <p:cNvPr id="79" name="Rectangle: Rounded Corners 198">
            <a:extLst>
              <a:ext uri="{FF2B5EF4-FFF2-40B4-BE49-F238E27FC236}">
                <a16:creationId xmlns:a16="http://schemas.microsoft.com/office/drawing/2014/main" id="{DEB90565-3D82-E285-49B2-BFDF1C1FA7ED}"/>
              </a:ext>
            </a:extLst>
          </p:cNvPr>
          <p:cNvSpPr/>
          <p:nvPr/>
        </p:nvSpPr>
        <p:spPr>
          <a:xfrm>
            <a:off x="4571071" y="2331747"/>
            <a:ext cx="1108890" cy="552477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hpmc.external.WallPotential</a:t>
            </a:r>
            <a:endParaRPr lang="en-US" sz="1000" b="1" dirty="0"/>
          </a:p>
        </p:txBody>
      </p:sp>
      <p:sp>
        <p:nvSpPr>
          <p:cNvPr id="80" name="Rectangle: Rounded Corners 169">
            <a:extLst>
              <a:ext uri="{FF2B5EF4-FFF2-40B4-BE49-F238E27FC236}">
                <a16:creationId xmlns:a16="http://schemas.microsoft.com/office/drawing/2014/main" id="{E929B81E-40CB-CE13-05F4-F523F8C97F40}"/>
              </a:ext>
            </a:extLst>
          </p:cNvPr>
          <p:cNvSpPr/>
          <p:nvPr/>
        </p:nvSpPr>
        <p:spPr>
          <a:xfrm>
            <a:off x="2485309" y="2481089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Pair</a:t>
            </a:r>
          </a:p>
        </p:txBody>
      </p:sp>
      <p:cxnSp>
        <p:nvCxnSpPr>
          <p:cNvPr id="81" name="Connector: Curved 145">
            <a:extLst>
              <a:ext uri="{FF2B5EF4-FFF2-40B4-BE49-F238E27FC236}">
                <a16:creationId xmlns:a16="http://schemas.microsoft.com/office/drawing/2014/main" id="{60917692-E4EB-88CF-909F-8DD8D9B55E04}"/>
              </a:ext>
            </a:extLst>
          </p:cNvPr>
          <p:cNvCxnSpPr>
            <a:cxnSpLocks/>
            <a:stCxn id="72" idx="0"/>
            <a:endCxn id="80" idx="2"/>
          </p:cNvCxnSpPr>
          <p:nvPr/>
        </p:nvCxnSpPr>
        <p:spPr>
          <a:xfrm rot="16200000" flipV="1">
            <a:off x="3812591" y="2128282"/>
            <a:ext cx="540091" cy="209184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145">
            <a:extLst>
              <a:ext uri="{FF2B5EF4-FFF2-40B4-BE49-F238E27FC236}">
                <a16:creationId xmlns:a16="http://schemas.microsoft.com/office/drawing/2014/main" id="{D4D7C1D1-AD7E-CE95-DB64-DED48EE2B2DA}"/>
              </a:ext>
            </a:extLst>
          </p:cNvPr>
          <p:cNvCxnSpPr>
            <a:cxnSpLocks/>
            <a:stCxn id="72" idx="0"/>
            <a:endCxn id="79" idx="2"/>
          </p:cNvCxnSpPr>
          <p:nvPr/>
        </p:nvCxnSpPr>
        <p:spPr>
          <a:xfrm rot="16200000" flipV="1">
            <a:off x="4847025" y="3162716"/>
            <a:ext cx="560025" cy="30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145">
            <a:extLst>
              <a:ext uri="{FF2B5EF4-FFF2-40B4-BE49-F238E27FC236}">
                <a16:creationId xmlns:a16="http://schemas.microsoft.com/office/drawing/2014/main" id="{23A6B02A-2101-9572-8120-3D2A9826E983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rot="5400000" flipH="1" flipV="1">
            <a:off x="5947986" y="2084730"/>
            <a:ext cx="540091" cy="21789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145">
            <a:extLst>
              <a:ext uri="{FF2B5EF4-FFF2-40B4-BE49-F238E27FC236}">
                <a16:creationId xmlns:a16="http://schemas.microsoft.com/office/drawing/2014/main" id="{82CAA698-EF6C-FB40-BEB1-3E7309BC2F07}"/>
              </a:ext>
            </a:extLst>
          </p:cNvPr>
          <p:cNvCxnSpPr>
            <a:cxnSpLocks/>
            <a:stCxn id="78" idx="0"/>
            <a:endCxn id="22" idx="2"/>
          </p:cNvCxnSpPr>
          <p:nvPr/>
        </p:nvCxnSpPr>
        <p:spPr>
          <a:xfrm rot="5400000" flipH="1" flipV="1">
            <a:off x="7386164" y="1376315"/>
            <a:ext cx="896948" cy="1054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145">
            <a:extLst>
              <a:ext uri="{FF2B5EF4-FFF2-40B4-BE49-F238E27FC236}">
                <a16:creationId xmlns:a16="http://schemas.microsoft.com/office/drawing/2014/main" id="{4115C145-B6DF-CE37-1011-D8E093AD4385}"/>
              </a:ext>
            </a:extLst>
          </p:cNvPr>
          <p:cNvCxnSpPr>
            <a:cxnSpLocks/>
            <a:stCxn id="79" idx="0"/>
            <a:endCxn id="22" idx="2"/>
          </p:cNvCxnSpPr>
          <p:nvPr/>
        </p:nvCxnSpPr>
        <p:spPr>
          <a:xfrm rot="5400000" flipH="1" flipV="1">
            <a:off x="6305257" y="275234"/>
            <a:ext cx="876773" cy="32362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133">
            <a:extLst>
              <a:ext uri="{FF2B5EF4-FFF2-40B4-BE49-F238E27FC236}">
                <a16:creationId xmlns:a16="http://schemas.microsoft.com/office/drawing/2014/main" id="{E0159393-A9D2-EAD9-5B92-C40946809C58}"/>
              </a:ext>
            </a:extLst>
          </p:cNvPr>
          <p:cNvSpPr/>
          <p:nvPr/>
        </p:nvSpPr>
        <p:spPr>
          <a:xfrm>
            <a:off x="2468963" y="1795550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Particles</a:t>
            </a:r>
          </a:p>
        </p:txBody>
      </p:sp>
      <p:cxnSp>
        <p:nvCxnSpPr>
          <p:cNvPr id="97" name="Connector: Curved 145">
            <a:extLst>
              <a:ext uri="{FF2B5EF4-FFF2-40B4-BE49-F238E27FC236}">
                <a16:creationId xmlns:a16="http://schemas.microsoft.com/office/drawing/2014/main" id="{23987027-313A-F9B6-A3F0-E4911E913678}"/>
              </a:ext>
            </a:extLst>
          </p:cNvPr>
          <p:cNvCxnSpPr>
            <a:cxnSpLocks/>
            <a:stCxn id="80" idx="0"/>
            <a:endCxn id="96" idx="2"/>
          </p:cNvCxnSpPr>
          <p:nvPr/>
        </p:nvCxnSpPr>
        <p:spPr>
          <a:xfrm rot="16200000" flipV="1">
            <a:off x="2825180" y="2269554"/>
            <a:ext cx="423069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33">
            <a:extLst>
              <a:ext uri="{FF2B5EF4-FFF2-40B4-BE49-F238E27FC236}">
                <a16:creationId xmlns:a16="http://schemas.microsoft.com/office/drawing/2014/main" id="{F242EB3E-B07D-A3BE-6231-7950BC3635CF}"/>
              </a:ext>
            </a:extLst>
          </p:cNvPr>
          <p:cNvSpPr/>
          <p:nvPr/>
        </p:nvSpPr>
        <p:spPr>
          <a:xfrm>
            <a:off x="4571071" y="1243769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Shape support</a:t>
            </a:r>
          </a:p>
        </p:txBody>
      </p:sp>
      <p:cxnSp>
        <p:nvCxnSpPr>
          <p:cNvPr id="102" name="Connector: Curved 141">
            <a:extLst>
              <a:ext uri="{FF2B5EF4-FFF2-40B4-BE49-F238E27FC236}">
                <a16:creationId xmlns:a16="http://schemas.microsoft.com/office/drawing/2014/main" id="{F42CF3FE-1C96-8512-F896-27110F3F6293}"/>
              </a:ext>
            </a:extLst>
          </p:cNvPr>
          <p:cNvCxnSpPr>
            <a:cxnSpLocks/>
            <a:stCxn id="101" idx="2"/>
            <a:endCxn id="79" idx="0"/>
          </p:cNvCxnSpPr>
          <p:nvPr/>
        </p:nvCxnSpPr>
        <p:spPr>
          <a:xfrm rot="5400000">
            <a:off x="4719415" y="1912341"/>
            <a:ext cx="825508" cy="1330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33">
            <a:extLst>
              <a:ext uri="{FF2B5EF4-FFF2-40B4-BE49-F238E27FC236}">
                <a16:creationId xmlns:a16="http://schemas.microsoft.com/office/drawing/2014/main" id="{2B9C125E-1C6F-03E8-C756-209485E1B24A}"/>
              </a:ext>
            </a:extLst>
          </p:cNvPr>
          <p:cNvSpPr/>
          <p:nvPr/>
        </p:nvSpPr>
        <p:spPr>
          <a:xfrm>
            <a:off x="8367298" y="2500486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Particle centers</a:t>
            </a:r>
          </a:p>
        </p:txBody>
      </p:sp>
      <p:cxnSp>
        <p:nvCxnSpPr>
          <p:cNvPr id="3" name="Connector: Curved 141">
            <a:extLst>
              <a:ext uri="{FF2B5EF4-FFF2-40B4-BE49-F238E27FC236}">
                <a16:creationId xmlns:a16="http://schemas.microsoft.com/office/drawing/2014/main" id="{F97AA498-5817-7D16-8DE3-27BBD76CA28C}"/>
              </a:ext>
            </a:extLst>
          </p:cNvPr>
          <p:cNvCxnSpPr>
            <a:cxnSpLocks/>
            <a:stCxn id="2" idx="1"/>
            <a:endCxn id="78" idx="3"/>
          </p:cNvCxnSpPr>
          <p:nvPr/>
        </p:nvCxnSpPr>
        <p:spPr>
          <a:xfrm rot="10800000">
            <a:off x="7970164" y="2628041"/>
            <a:ext cx="397135" cy="368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133">
            <a:extLst>
              <a:ext uri="{FF2B5EF4-FFF2-40B4-BE49-F238E27FC236}">
                <a16:creationId xmlns:a16="http://schemas.microsoft.com/office/drawing/2014/main" id="{A813FF78-1276-D503-7F89-FE314F1F55EF}"/>
              </a:ext>
            </a:extLst>
          </p:cNvPr>
          <p:cNvSpPr/>
          <p:nvPr/>
        </p:nvSpPr>
        <p:spPr>
          <a:xfrm>
            <a:off x="8394877" y="1820231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Inside</a:t>
            </a:r>
          </a:p>
        </p:txBody>
      </p:sp>
      <p:cxnSp>
        <p:nvCxnSpPr>
          <p:cNvPr id="7" name="Connector: Curved 141">
            <a:extLst>
              <a:ext uri="{FF2B5EF4-FFF2-40B4-BE49-F238E27FC236}">
                <a16:creationId xmlns:a16="http://schemas.microsoft.com/office/drawing/2014/main" id="{8AA60951-9BE3-BFE2-5E97-311175862CE7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16200000" flipH="1">
            <a:off x="8479571" y="1337174"/>
            <a:ext cx="365257" cy="60085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33">
            <a:extLst>
              <a:ext uri="{FF2B5EF4-FFF2-40B4-BE49-F238E27FC236}">
                <a16:creationId xmlns:a16="http://schemas.microsoft.com/office/drawing/2014/main" id="{7FB534B7-B2F4-DD5F-0AF2-E353C2B4915B}"/>
              </a:ext>
            </a:extLst>
          </p:cNvPr>
          <p:cNvSpPr/>
          <p:nvPr/>
        </p:nvSpPr>
        <p:spPr>
          <a:xfrm>
            <a:off x="782060" y="2561388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Rescaling</a:t>
            </a:r>
          </a:p>
        </p:txBody>
      </p:sp>
      <p:cxnSp>
        <p:nvCxnSpPr>
          <p:cNvPr id="12" name="Connector: Curved 141">
            <a:extLst>
              <a:ext uri="{FF2B5EF4-FFF2-40B4-BE49-F238E27FC236}">
                <a16:creationId xmlns:a16="http://schemas.microsoft.com/office/drawing/2014/main" id="{C7E3C227-DA77-1860-4946-AE0ADCC5968E}"/>
              </a:ext>
            </a:extLst>
          </p:cNvPr>
          <p:cNvCxnSpPr>
            <a:cxnSpLocks/>
            <a:stCxn id="80" idx="1"/>
            <a:endCxn id="11" idx="3"/>
          </p:cNvCxnSpPr>
          <p:nvPr/>
        </p:nvCxnSpPr>
        <p:spPr>
          <a:xfrm rot="10800000">
            <a:off x="1917559" y="2692624"/>
            <a:ext cx="567750" cy="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33">
            <a:extLst>
              <a:ext uri="{FF2B5EF4-FFF2-40B4-BE49-F238E27FC236}">
                <a16:creationId xmlns:a16="http://schemas.microsoft.com/office/drawing/2014/main" id="{D2362910-9EDC-7667-4714-DA098FAA77C0}"/>
              </a:ext>
            </a:extLst>
          </p:cNvPr>
          <p:cNvSpPr/>
          <p:nvPr/>
        </p:nvSpPr>
        <p:spPr>
          <a:xfrm>
            <a:off x="6842399" y="3546286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Manual rescaling</a:t>
            </a:r>
          </a:p>
        </p:txBody>
      </p:sp>
      <p:cxnSp>
        <p:nvCxnSpPr>
          <p:cNvPr id="17" name="Connector: Curved 141">
            <a:extLst>
              <a:ext uri="{FF2B5EF4-FFF2-40B4-BE49-F238E27FC236}">
                <a16:creationId xmlns:a16="http://schemas.microsoft.com/office/drawing/2014/main" id="{DB909D7B-E296-04D7-AF20-61120AAFA08E}"/>
              </a:ext>
            </a:extLst>
          </p:cNvPr>
          <p:cNvCxnSpPr>
            <a:cxnSpLocks/>
            <a:stCxn id="79" idx="3"/>
            <a:endCxn id="15" idx="1"/>
          </p:cNvCxnSpPr>
          <p:nvPr/>
        </p:nvCxnSpPr>
        <p:spPr>
          <a:xfrm>
            <a:off x="5679961" y="2607986"/>
            <a:ext cx="1162438" cy="106953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141">
            <a:extLst>
              <a:ext uri="{FF2B5EF4-FFF2-40B4-BE49-F238E27FC236}">
                <a16:creationId xmlns:a16="http://schemas.microsoft.com/office/drawing/2014/main" id="{6A3DD84F-2063-2E48-6372-6E39831A1431}"/>
              </a:ext>
            </a:extLst>
          </p:cNvPr>
          <p:cNvCxnSpPr>
            <a:cxnSpLocks/>
            <a:stCxn id="78" idx="2"/>
            <a:endCxn id="15" idx="0"/>
          </p:cNvCxnSpPr>
          <p:nvPr/>
        </p:nvCxnSpPr>
        <p:spPr>
          <a:xfrm rot="16200000" flipH="1">
            <a:off x="7037763" y="3173900"/>
            <a:ext cx="642128" cy="10264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133">
            <a:extLst>
              <a:ext uri="{FF2B5EF4-FFF2-40B4-BE49-F238E27FC236}">
                <a16:creationId xmlns:a16="http://schemas.microsoft.com/office/drawing/2014/main" id="{E4E5B448-23A9-74F2-5717-B3D484E7976A}"/>
              </a:ext>
            </a:extLst>
          </p:cNvPr>
          <p:cNvSpPr/>
          <p:nvPr/>
        </p:nvSpPr>
        <p:spPr>
          <a:xfrm>
            <a:off x="8348466" y="3173871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Shapes</a:t>
            </a:r>
          </a:p>
        </p:txBody>
      </p:sp>
      <p:cxnSp>
        <p:nvCxnSpPr>
          <p:cNvPr id="32" name="Connector: Curved 141">
            <a:extLst>
              <a:ext uri="{FF2B5EF4-FFF2-40B4-BE49-F238E27FC236}">
                <a16:creationId xmlns:a16="http://schemas.microsoft.com/office/drawing/2014/main" id="{A5C46E90-F642-E19C-9C12-24984479DCA8}"/>
              </a:ext>
            </a:extLst>
          </p:cNvPr>
          <p:cNvCxnSpPr>
            <a:cxnSpLocks/>
            <a:stCxn id="31" idx="1"/>
            <a:endCxn id="78" idx="3"/>
          </p:cNvCxnSpPr>
          <p:nvPr/>
        </p:nvCxnSpPr>
        <p:spPr>
          <a:xfrm rot="10800000">
            <a:off x="7970164" y="2628040"/>
            <a:ext cx="378303" cy="67706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20518</TotalTime>
  <Words>311</Words>
  <Application>Microsoft Macintosh PowerPoint</Application>
  <PresentationFormat>Ledger Paper (11x17 in)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66</cp:revision>
  <dcterms:created xsi:type="dcterms:W3CDTF">2020-03-27T17:05:57Z</dcterms:created>
  <dcterms:modified xsi:type="dcterms:W3CDTF">2023-11-14T12:42:56Z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