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4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8BCB2-7F5D-4EAB-90A6-BC3F7B18AEF7}"/>
              </a:ext>
            </a:extLst>
          </p:cNvPr>
          <p:cNvSpPr/>
          <p:nvPr/>
        </p:nvSpPr>
        <p:spPr>
          <a:xfrm>
            <a:off x="8597733" y="6749822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Simulation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E7C258-6200-4AA8-89A6-851C21880D9B}"/>
              </a:ext>
            </a:extLst>
          </p:cNvPr>
          <p:cNvSpPr/>
          <p:nvPr/>
        </p:nvSpPr>
        <p:spPr>
          <a:xfrm>
            <a:off x="9925028" y="7615930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Python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FCAF09-8DA6-4811-94A3-485B0297A28D}"/>
              </a:ext>
            </a:extLst>
          </p:cNvPr>
          <p:cNvSpPr/>
          <p:nvPr/>
        </p:nvSpPr>
        <p:spPr>
          <a:xfrm>
            <a:off x="10291125" y="8431004"/>
            <a:ext cx="603178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Jupyter</a:t>
            </a:r>
            <a:endParaRPr lang="en-US" sz="10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5B6E688-E8D4-4D58-BDAE-6A8F1B4EB68F}"/>
              </a:ext>
            </a:extLst>
          </p:cNvPr>
          <p:cNvSpPr/>
          <p:nvPr/>
        </p:nvSpPr>
        <p:spPr>
          <a:xfrm>
            <a:off x="2916978" y="5468488"/>
            <a:ext cx="1004970" cy="482661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Hard particle MC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E8595F-A20A-4A34-B8B8-4F2A6972E910}"/>
              </a:ext>
            </a:extLst>
          </p:cNvPr>
          <p:cNvSpPr/>
          <p:nvPr/>
        </p:nvSpPr>
        <p:spPr>
          <a:xfrm>
            <a:off x="9523236" y="4848116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State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139188" y="5534050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AB83E4C-29CD-4E34-B298-D8CD0FF768B6}"/>
              </a:ext>
            </a:extLst>
          </p:cNvPr>
          <p:cNvSpPr/>
          <p:nvPr/>
        </p:nvSpPr>
        <p:spPr>
          <a:xfrm>
            <a:off x="7819691" y="7944000"/>
            <a:ext cx="603178" cy="24688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A5B6E8F-4CE2-4F95-949A-EB009519E1E5}"/>
              </a:ext>
            </a:extLst>
          </p:cNvPr>
          <p:cNvSpPr/>
          <p:nvPr/>
        </p:nvSpPr>
        <p:spPr>
          <a:xfrm>
            <a:off x="6478297" y="7456244"/>
            <a:ext cx="77630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timestep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F14C831-1DC5-4ED2-A051-C6051A39C4D2}"/>
              </a:ext>
            </a:extLst>
          </p:cNvPr>
          <p:cNvSpPr/>
          <p:nvPr/>
        </p:nvSpPr>
        <p:spPr>
          <a:xfrm>
            <a:off x="6076241" y="6760491"/>
            <a:ext cx="776300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Trigger</a:t>
            </a: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CEC51A65-C29A-4525-97A0-EA9CDFEFD37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10125572" y="7963862"/>
            <a:ext cx="568186" cy="36609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E6E8D34-2BB6-4F80-AED0-A1B9228CE2BC}"/>
              </a:ext>
            </a:extLst>
          </p:cNvPr>
          <p:cNvCxnSpPr>
            <a:stCxn id="4" idx="3"/>
            <a:endCxn id="27" idx="0"/>
          </p:cNvCxnSpPr>
          <p:nvPr/>
        </p:nvCxnSpPr>
        <p:spPr>
          <a:xfrm>
            <a:off x="9602703" y="6925593"/>
            <a:ext cx="623914" cy="69033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45BC8E5-6058-46AF-A5B8-EF3D2B3B0044}"/>
              </a:ext>
            </a:extLst>
          </p:cNvPr>
          <p:cNvCxnSpPr>
            <a:stCxn id="4" idx="2"/>
            <a:endCxn id="68" idx="3"/>
          </p:cNvCxnSpPr>
          <p:nvPr/>
        </p:nvCxnSpPr>
        <p:spPr>
          <a:xfrm rot="5400000">
            <a:off x="8278504" y="7245729"/>
            <a:ext cx="966081" cy="677349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630D63B-FA1B-47F3-A08D-599C6CCBD7AE}"/>
              </a:ext>
            </a:extLst>
          </p:cNvPr>
          <p:cNvCxnSpPr>
            <a:cxnSpLocks/>
            <a:stCxn id="4" idx="3"/>
            <a:endCxn id="151" idx="1"/>
          </p:cNvCxnSpPr>
          <p:nvPr/>
        </p:nvCxnSpPr>
        <p:spPr>
          <a:xfrm flipV="1">
            <a:off x="9602703" y="6290476"/>
            <a:ext cx="767063" cy="635117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015900B1-6C28-4523-B956-04FFB073D9A3}"/>
              </a:ext>
            </a:extLst>
          </p:cNvPr>
          <p:cNvCxnSpPr>
            <a:cxnSpLocks/>
            <a:stCxn id="4" idx="0"/>
            <a:endCxn id="64" idx="1"/>
          </p:cNvCxnSpPr>
          <p:nvPr/>
        </p:nvCxnSpPr>
        <p:spPr>
          <a:xfrm rot="5400000" flipH="1" flipV="1">
            <a:off x="8448760" y="5675346"/>
            <a:ext cx="1725935" cy="42301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4DA4C04D-2507-4017-89B0-E1A57564BCA0}"/>
              </a:ext>
            </a:extLst>
          </p:cNvPr>
          <p:cNvCxnSpPr>
            <a:stCxn id="4" idx="0"/>
            <a:endCxn id="66" idx="3"/>
          </p:cNvCxnSpPr>
          <p:nvPr/>
        </p:nvCxnSpPr>
        <p:spPr>
          <a:xfrm rot="16200000" flipV="1">
            <a:off x="8102188" y="5751792"/>
            <a:ext cx="1040001" cy="95606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EBE7CEFA-5F28-4C2B-ADC9-648A6FC19EA9}"/>
              </a:ext>
            </a:extLst>
          </p:cNvPr>
          <p:cNvCxnSpPr>
            <a:stCxn id="68" idx="1"/>
            <a:endCxn id="69" idx="2"/>
          </p:cNvCxnSpPr>
          <p:nvPr/>
        </p:nvCxnSpPr>
        <p:spPr>
          <a:xfrm rot="10800000">
            <a:off x="6866447" y="7703132"/>
            <a:ext cx="953244" cy="36431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BD0EA4E4-4786-4F6E-B489-94755E1E6CC7}"/>
              </a:ext>
            </a:extLst>
          </p:cNvPr>
          <p:cNvCxnSpPr>
            <a:cxnSpLocks/>
            <a:stCxn id="69" idx="0"/>
            <a:endCxn id="91" idx="2"/>
          </p:cNvCxnSpPr>
          <p:nvPr/>
        </p:nvCxnSpPr>
        <p:spPr>
          <a:xfrm rot="16200000" flipV="1">
            <a:off x="6440987" y="7030784"/>
            <a:ext cx="448865" cy="402056"/>
          </a:xfrm>
          <a:prstGeom prst="curved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C3B01C68-FC66-4036-A495-EDAEF85C1F95}"/>
              </a:ext>
            </a:extLst>
          </p:cNvPr>
          <p:cNvCxnSpPr>
            <a:cxnSpLocks/>
            <a:stCxn id="66" idx="2"/>
            <a:endCxn id="91" idx="3"/>
          </p:cNvCxnSpPr>
          <p:nvPr/>
        </p:nvCxnSpPr>
        <p:spPr>
          <a:xfrm rot="5400000">
            <a:off x="6747935" y="5990197"/>
            <a:ext cx="998344" cy="789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8BBCCD1-C56F-430C-AF7B-C676B7A28380}"/>
              </a:ext>
            </a:extLst>
          </p:cNvPr>
          <p:cNvSpPr/>
          <p:nvPr/>
        </p:nvSpPr>
        <p:spPr>
          <a:xfrm>
            <a:off x="10369766" y="6167032"/>
            <a:ext cx="776300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FD243BD-4A1C-4663-B623-8789690426CE}"/>
              </a:ext>
            </a:extLst>
          </p:cNvPr>
          <p:cNvSpPr/>
          <p:nvPr/>
        </p:nvSpPr>
        <p:spPr>
          <a:xfrm>
            <a:off x="11030691" y="6760491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8454A43-C279-4F7C-B7D0-AAF1476C29BC}"/>
              </a:ext>
            </a:extLst>
          </p:cNvPr>
          <p:cNvSpPr/>
          <p:nvPr/>
        </p:nvSpPr>
        <p:spPr>
          <a:xfrm>
            <a:off x="11059505" y="5648556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GPU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1DB5E0E3-E8F9-4070-80FA-CDDFFE690E9D}"/>
              </a:ext>
            </a:extLst>
          </p:cNvPr>
          <p:cNvCxnSpPr>
            <a:stCxn id="151" idx="0"/>
            <a:endCxn id="155" idx="1"/>
          </p:cNvCxnSpPr>
          <p:nvPr/>
        </p:nvCxnSpPr>
        <p:spPr>
          <a:xfrm rot="5400000" flipH="1" flipV="1">
            <a:off x="10711194" y="5818722"/>
            <a:ext cx="395032" cy="301589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7329201-C7AA-4593-954D-B7C369222D94}"/>
              </a:ext>
            </a:extLst>
          </p:cNvPr>
          <p:cNvCxnSpPr>
            <a:stCxn id="151" idx="2"/>
            <a:endCxn id="154" idx="1"/>
          </p:cNvCxnSpPr>
          <p:nvPr/>
        </p:nvCxnSpPr>
        <p:spPr>
          <a:xfrm rot="16200000" flipH="1">
            <a:off x="10659296" y="6512539"/>
            <a:ext cx="470015" cy="272775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1F97587-1A46-4FC3-9F2E-B05E188E020F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8144158" y="5023887"/>
            <a:ext cx="1379078" cy="68593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04000658-F0DA-493F-9F86-A14ADB069F11}"/>
              </a:ext>
            </a:extLst>
          </p:cNvPr>
          <p:cNvSpPr/>
          <p:nvPr/>
        </p:nvSpPr>
        <p:spPr>
          <a:xfrm>
            <a:off x="5502369" y="5561553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Integrator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85847B5F-05DD-4D42-9AB8-0773E65AF58C}"/>
              </a:ext>
            </a:extLst>
          </p:cNvPr>
          <p:cNvCxnSpPr>
            <a:cxnSpLocks/>
            <a:stCxn id="66" idx="1"/>
            <a:endCxn id="167" idx="3"/>
          </p:cNvCxnSpPr>
          <p:nvPr/>
        </p:nvCxnSpPr>
        <p:spPr>
          <a:xfrm rot="10800000">
            <a:off x="6291502" y="5684997"/>
            <a:ext cx="847686" cy="2482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A03712AD-0CB9-4EE0-8685-E10723127D94}"/>
              </a:ext>
            </a:extLst>
          </p:cNvPr>
          <p:cNvCxnSpPr>
            <a:cxnSpLocks/>
            <a:stCxn id="167" idx="1"/>
            <a:endCxn id="63" idx="3"/>
          </p:cNvCxnSpPr>
          <p:nvPr/>
        </p:nvCxnSpPr>
        <p:spPr>
          <a:xfrm rot="10800000" flipV="1">
            <a:off x="3921949" y="5684997"/>
            <a:ext cx="1580421" cy="2482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5EB2B3-E36A-4E0C-AD95-34667E770107}"/>
              </a:ext>
            </a:extLst>
          </p:cNvPr>
          <p:cNvSpPr/>
          <p:nvPr/>
        </p:nvSpPr>
        <p:spPr>
          <a:xfrm>
            <a:off x="5462611" y="3606461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Updater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2A883DB2-076C-4CBB-A985-11F7223ABCD7}"/>
              </a:ext>
            </a:extLst>
          </p:cNvPr>
          <p:cNvSpPr/>
          <p:nvPr/>
        </p:nvSpPr>
        <p:spPr>
          <a:xfrm>
            <a:off x="9816414" y="3655907"/>
            <a:ext cx="776300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GSD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489F326-8E67-4FB2-9165-1E2F7EDD4CAE}"/>
              </a:ext>
            </a:extLst>
          </p:cNvPr>
          <p:cNvSpPr/>
          <p:nvPr/>
        </p:nvSpPr>
        <p:spPr>
          <a:xfrm>
            <a:off x="10916566" y="5150553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Units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C01C35B9-DD0E-40E4-818D-33F860252041}"/>
              </a:ext>
            </a:extLst>
          </p:cNvPr>
          <p:cNvSpPr/>
          <p:nvPr/>
        </p:nvSpPr>
        <p:spPr>
          <a:xfrm>
            <a:off x="10908710" y="4464952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Initialization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0202BA4-2083-4ADA-8242-707C3EA605B7}"/>
              </a:ext>
            </a:extLst>
          </p:cNvPr>
          <p:cNvCxnSpPr>
            <a:cxnSpLocks/>
            <a:stCxn id="64" idx="3"/>
            <a:endCxn id="205" idx="1"/>
          </p:cNvCxnSpPr>
          <p:nvPr/>
        </p:nvCxnSpPr>
        <p:spPr>
          <a:xfrm flipV="1">
            <a:off x="10528206" y="4588396"/>
            <a:ext cx="380504" cy="43549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FA69EA9-6D98-4139-8704-616DC5A12D8E}"/>
              </a:ext>
            </a:extLst>
          </p:cNvPr>
          <p:cNvCxnSpPr>
            <a:cxnSpLocks/>
            <a:stCxn id="205" idx="3"/>
            <a:endCxn id="203" idx="3"/>
          </p:cNvCxnSpPr>
          <p:nvPr/>
        </p:nvCxnSpPr>
        <p:spPr>
          <a:xfrm flipH="1" flipV="1">
            <a:off x="10592714" y="3779351"/>
            <a:ext cx="1202372" cy="809045"/>
          </a:xfrm>
          <a:prstGeom prst="curvedConnector3">
            <a:avLst>
              <a:gd name="adj1" fmla="val -1901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5AC7BB4-8DC3-4433-A08A-D7EB321DAB78}"/>
              </a:ext>
            </a:extLst>
          </p:cNvPr>
          <p:cNvCxnSpPr>
            <a:cxnSpLocks/>
            <a:stCxn id="64" idx="2"/>
            <a:endCxn id="204" idx="0"/>
          </p:cNvCxnSpPr>
          <p:nvPr/>
        </p:nvCxnSpPr>
        <p:spPr>
          <a:xfrm rot="5400000" flipH="1" flipV="1">
            <a:off x="10640666" y="4535607"/>
            <a:ext cx="49104" cy="1278995"/>
          </a:xfrm>
          <a:prstGeom prst="curvedConnector5">
            <a:avLst>
              <a:gd name="adj1" fmla="val -465543"/>
              <a:gd name="adj2" fmla="val 54470"/>
              <a:gd name="adj3" fmla="val 565543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79D92A9-BB5C-4133-B08E-1A9718A7C3CE}"/>
              </a:ext>
            </a:extLst>
          </p:cNvPr>
          <p:cNvSpPr/>
          <p:nvPr/>
        </p:nvSpPr>
        <p:spPr>
          <a:xfrm>
            <a:off x="7165402" y="4592843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Analyzer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0FA8444-823D-4149-B7A0-95F7599099C3}"/>
              </a:ext>
            </a:extLst>
          </p:cNvPr>
          <p:cNvCxnSpPr>
            <a:cxnSpLocks/>
            <a:stCxn id="66" idx="0"/>
            <a:endCxn id="116" idx="2"/>
          </p:cNvCxnSpPr>
          <p:nvPr/>
        </p:nvCxnSpPr>
        <p:spPr>
          <a:xfrm rot="16200000" flipV="1">
            <a:off x="7289088" y="5181465"/>
            <a:ext cx="694319" cy="1085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81048AE-2962-4D2E-BFFD-4A8693AE03C0}"/>
              </a:ext>
            </a:extLst>
          </p:cNvPr>
          <p:cNvSpPr/>
          <p:nvPr/>
        </p:nvSpPr>
        <p:spPr>
          <a:xfrm>
            <a:off x="7979681" y="3890883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Trajectory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03419B5D-48D8-40AD-B908-2324F792FBEE}"/>
              </a:ext>
            </a:extLst>
          </p:cNvPr>
          <p:cNvCxnSpPr>
            <a:cxnSpLocks/>
            <a:stCxn id="116" idx="0"/>
            <a:endCxn id="121" idx="1"/>
          </p:cNvCxnSpPr>
          <p:nvPr/>
        </p:nvCxnSpPr>
        <p:spPr>
          <a:xfrm rot="5400000" flipH="1" flipV="1">
            <a:off x="7515993" y="4129155"/>
            <a:ext cx="578516" cy="34886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68106A1-2405-42A7-AEAB-3A2902F7503A}"/>
              </a:ext>
            </a:extLst>
          </p:cNvPr>
          <p:cNvCxnSpPr>
            <a:cxnSpLocks/>
            <a:stCxn id="121" idx="3"/>
            <a:endCxn id="203" idx="1"/>
          </p:cNvCxnSpPr>
          <p:nvPr/>
        </p:nvCxnSpPr>
        <p:spPr>
          <a:xfrm flipV="1">
            <a:off x="8866057" y="3779351"/>
            <a:ext cx="950357" cy="23497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D5A74095-0A8A-4AD2-BC1D-6BE43019C745}"/>
              </a:ext>
            </a:extLst>
          </p:cNvPr>
          <p:cNvCxnSpPr>
            <a:cxnSpLocks/>
            <a:stCxn id="66" idx="1"/>
            <a:endCxn id="199" idx="3"/>
          </p:cNvCxnSpPr>
          <p:nvPr/>
        </p:nvCxnSpPr>
        <p:spPr>
          <a:xfrm rot="10800000">
            <a:off x="6251744" y="3729905"/>
            <a:ext cx="887444" cy="19799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92FCB9C-A64C-4384-8188-FC0C33D499A2}"/>
              </a:ext>
            </a:extLst>
          </p:cNvPr>
          <p:cNvSpPr/>
          <p:nvPr/>
        </p:nvSpPr>
        <p:spPr>
          <a:xfrm>
            <a:off x="2032753" y="6359207"/>
            <a:ext cx="62331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Shape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3635362" y="6373853"/>
            <a:ext cx="92219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Trial move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9783CE2-08B3-4DED-95DE-B22E35DBAAC7}"/>
              </a:ext>
            </a:extLst>
          </p:cNvPr>
          <p:cNvCxnSpPr>
            <a:cxnSpLocks/>
            <a:stCxn id="63" idx="2"/>
            <a:endCxn id="149" idx="0"/>
          </p:cNvCxnSpPr>
          <p:nvPr/>
        </p:nvCxnSpPr>
        <p:spPr>
          <a:xfrm rot="5400000">
            <a:off x="2677907" y="5617651"/>
            <a:ext cx="408058" cy="10750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78AEEF40-B80B-411B-9E9A-3509E73908C4}"/>
              </a:ext>
            </a:extLst>
          </p:cNvPr>
          <p:cNvCxnSpPr>
            <a:cxnSpLocks/>
            <a:stCxn id="63" idx="2"/>
            <a:endCxn id="150" idx="0"/>
          </p:cNvCxnSpPr>
          <p:nvPr/>
        </p:nvCxnSpPr>
        <p:spPr>
          <a:xfrm rot="16200000" flipH="1">
            <a:off x="3546610" y="5824001"/>
            <a:ext cx="422704" cy="67699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6C9F2B68-48FE-490C-B1AD-DAAC9070A5F8}"/>
              </a:ext>
            </a:extLst>
          </p:cNvPr>
          <p:cNvCxnSpPr>
            <a:cxnSpLocks/>
            <a:stCxn id="69" idx="1"/>
            <a:endCxn id="63" idx="3"/>
          </p:cNvCxnSpPr>
          <p:nvPr/>
        </p:nvCxnSpPr>
        <p:spPr>
          <a:xfrm rot="10800000">
            <a:off x="3921949" y="5709820"/>
            <a:ext cx="2556349" cy="1869869"/>
          </a:xfrm>
          <a:prstGeom prst="curved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509436" y="137094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HOOMD-blue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2819139" y="4159804"/>
            <a:ext cx="110280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Compression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FD60D95-3C45-48F0-A863-A7D355296212}"/>
              </a:ext>
            </a:extLst>
          </p:cNvPr>
          <p:cNvSpPr/>
          <p:nvPr/>
        </p:nvSpPr>
        <p:spPr>
          <a:xfrm>
            <a:off x="2819139" y="4744019"/>
            <a:ext cx="118497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Randomization</a:t>
            </a:r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F043979-4429-4E8C-9F58-742D7D54DDFA}"/>
              </a:ext>
            </a:extLst>
          </p:cNvPr>
          <p:cNvCxnSpPr>
            <a:cxnSpLocks/>
            <a:stCxn id="63" idx="0"/>
            <a:endCxn id="172" idx="2"/>
          </p:cNvCxnSpPr>
          <p:nvPr/>
        </p:nvCxnSpPr>
        <p:spPr>
          <a:xfrm rot="16200000" flipV="1">
            <a:off x="3176754" y="5225778"/>
            <a:ext cx="477581" cy="783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671AAC6C-91AD-4F2C-8EDC-E251148CF3C0}"/>
              </a:ext>
            </a:extLst>
          </p:cNvPr>
          <p:cNvCxnSpPr>
            <a:cxnSpLocks/>
            <a:stCxn id="172" idx="3"/>
            <a:endCxn id="205" idx="0"/>
          </p:cNvCxnSpPr>
          <p:nvPr/>
        </p:nvCxnSpPr>
        <p:spPr>
          <a:xfrm flipV="1">
            <a:off x="4004109" y="4464952"/>
            <a:ext cx="7347789" cy="402511"/>
          </a:xfrm>
          <a:prstGeom prst="curvedConnector4">
            <a:avLst>
              <a:gd name="adj1" fmla="val 33360"/>
              <a:gd name="adj2" fmla="val 156793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DC4FA6C4-6970-493A-9E86-3E93B3EF1A53}"/>
              </a:ext>
            </a:extLst>
          </p:cNvPr>
          <p:cNvCxnSpPr>
            <a:cxnSpLocks/>
            <a:stCxn id="172" idx="0"/>
            <a:endCxn id="170" idx="2"/>
          </p:cNvCxnSpPr>
          <p:nvPr/>
        </p:nvCxnSpPr>
        <p:spPr>
          <a:xfrm rot="16200000" flipV="1">
            <a:off x="3222421" y="4554816"/>
            <a:ext cx="337327" cy="4108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A9ACB7A-D42F-4C0C-941F-4FE124871794}"/>
              </a:ext>
            </a:extLst>
          </p:cNvPr>
          <p:cNvSpPr/>
          <p:nvPr/>
        </p:nvSpPr>
        <p:spPr>
          <a:xfrm>
            <a:off x="4387367" y="4159804"/>
            <a:ext cx="1063039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QuickCompress</a:t>
            </a:r>
            <a:endParaRPr lang="en-US" sz="1000" b="1" dirty="0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3851B75D-7B38-4EFF-AACC-CFDF983F2596}"/>
              </a:ext>
            </a:extLst>
          </p:cNvPr>
          <p:cNvCxnSpPr>
            <a:cxnSpLocks/>
            <a:stCxn id="170" idx="3"/>
            <a:endCxn id="183" idx="1"/>
          </p:cNvCxnSpPr>
          <p:nvPr/>
        </p:nvCxnSpPr>
        <p:spPr>
          <a:xfrm>
            <a:off x="3921948" y="4283248"/>
            <a:ext cx="465419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CBB20722-FE69-4D8F-8910-5F28FC096B69}"/>
              </a:ext>
            </a:extLst>
          </p:cNvPr>
          <p:cNvCxnSpPr>
            <a:cxnSpLocks/>
            <a:stCxn id="199" idx="2"/>
            <a:endCxn id="183" idx="3"/>
          </p:cNvCxnSpPr>
          <p:nvPr/>
        </p:nvCxnSpPr>
        <p:spPr>
          <a:xfrm rot="5400000">
            <a:off x="5438843" y="3864912"/>
            <a:ext cx="429899" cy="40677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479FD83-A98F-4E45-92B1-4933601A1B98}"/>
              </a:ext>
            </a:extLst>
          </p:cNvPr>
          <p:cNvSpPr/>
          <p:nvPr/>
        </p:nvSpPr>
        <p:spPr>
          <a:xfrm>
            <a:off x="2344408" y="3218826"/>
            <a:ext cx="227461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Equilibration and self-assembly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91184098-652D-441D-B32E-04373036E2D1}"/>
              </a:ext>
            </a:extLst>
          </p:cNvPr>
          <p:cNvCxnSpPr>
            <a:cxnSpLocks/>
            <a:stCxn id="170" idx="0"/>
            <a:endCxn id="192" idx="2"/>
          </p:cNvCxnSpPr>
          <p:nvPr/>
        </p:nvCxnSpPr>
        <p:spPr>
          <a:xfrm rot="5400000" flipH="1" flipV="1">
            <a:off x="3079083" y="3757175"/>
            <a:ext cx="694090" cy="1111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52DEB116-1111-49E0-AABE-2D318F27C441}"/>
              </a:ext>
            </a:extLst>
          </p:cNvPr>
          <p:cNvCxnSpPr>
            <a:cxnSpLocks/>
            <a:stCxn id="192" idx="3"/>
            <a:endCxn id="121" idx="0"/>
          </p:cNvCxnSpPr>
          <p:nvPr/>
        </p:nvCxnSpPr>
        <p:spPr>
          <a:xfrm>
            <a:off x="4619018" y="3342270"/>
            <a:ext cx="3803851" cy="548613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95678F7D-AE82-4FA4-878E-40EDD0C0D15A}"/>
              </a:ext>
            </a:extLst>
          </p:cNvPr>
          <p:cNvCxnSpPr>
            <a:cxnSpLocks/>
            <a:stCxn id="192" idx="1"/>
            <a:endCxn id="68" idx="2"/>
          </p:cNvCxnSpPr>
          <p:nvPr/>
        </p:nvCxnSpPr>
        <p:spPr>
          <a:xfrm rot="10800000" flipH="1" flipV="1">
            <a:off x="2344408" y="3342270"/>
            <a:ext cx="5776872" cy="4848618"/>
          </a:xfrm>
          <a:prstGeom prst="curvedConnector4">
            <a:avLst>
              <a:gd name="adj1" fmla="val -15704"/>
              <a:gd name="adj2" fmla="val 104715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13789" y="215665"/>
            <a:ext cx="38910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Outline:</a:t>
            </a:r>
          </a:p>
          <a:p>
            <a:r>
              <a:rPr lang="en-US" sz="1200" dirty="0"/>
              <a:t>0. Overview</a:t>
            </a:r>
          </a:p>
          <a:p>
            <a:r>
              <a:rPr lang="en-US" sz="1200" dirty="0"/>
              <a:t>	Python, </a:t>
            </a:r>
            <a:r>
              <a:rPr lang="en-US" sz="1200" dirty="0" err="1"/>
              <a:t>Jupyter</a:t>
            </a:r>
            <a:endParaRPr lang="en-US" sz="1200" dirty="0"/>
          </a:p>
          <a:p>
            <a:r>
              <a:rPr lang="en-US" sz="1200" dirty="0"/>
              <a:t>1. The Simulation object</a:t>
            </a:r>
          </a:p>
          <a:p>
            <a:r>
              <a:rPr lang="en-US" sz="1200" dirty="0"/>
              <a:t>	Device, State (overview), Operations (overview)</a:t>
            </a:r>
          </a:p>
          <a:p>
            <a:r>
              <a:rPr lang="en-US" sz="1200" dirty="0"/>
              <a:t>2. Performing hard particle Monte Carlo simulations</a:t>
            </a:r>
          </a:p>
          <a:p>
            <a:r>
              <a:rPr lang="en-US" sz="1200" dirty="0"/>
              <a:t>	Shape, trial move, integrator, timesteps </a:t>
            </a:r>
          </a:p>
          <a:p>
            <a:r>
              <a:rPr lang="en-US" sz="1200" dirty="0"/>
              <a:t>3. Initializing the system state</a:t>
            </a:r>
          </a:p>
          <a:p>
            <a:r>
              <a:rPr lang="en-US" sz="1200" dirty="0"/>
              <a:t>	Initialization, GSD, randomization</a:t>
            </a:r>
          </a:p>
          <a:p>
            <a:r>
              <a:rPr lang="en-US" sz="1200" dirty="0"/>
              <a:t>4. Compressing the System</a:t>
            </a:r>
          </a:p>
          <a:p>
            <a:r>
              <a:rPr lang="en-US" sz="1200" dirty="0"/>
              <a:t>	Updater, trigger, </a:t>
            </a:r>
            <a:r>
              <a:rPr lang="en-US" sz="1200" dirty="0" err="1"/>
              <a:t>QuickCompress</a:t>
            </a:r>
            <a:r>
              <a:rPr lang="en-US" sz="1200" dirty="0"/>
              <a:t>, run until complete</a:t>
            </a:r>
          </a:p>
          <a:p>
            <a:r>
              <a:rPr lang="en-US" sz="1200" dirty="0"/>
              <a:t>5. Equilibrating and sampling the system</a:t>
            </a:r>
          </a:p>
          <a:p>
            <a:r>
              <a:rPr lang="en-US" sz="1200" dirty="0"/>
              <a:t>	run, Analyzer, GSD trajectory output with log</a:t>
            </a:r>
          </a:p>
          <a:p>
            <a:r>
              <a:rPr lang="en-US" sz="1200" dirty="0"/>
              <a:t>6. Visualizing trajectories</a:t>
            </a:r>
          </a:p>
          <a:p>
            <a:r>
              <a:rPr lang="en-US" sz="1200" dirty="0"/>
              <a:t>	OVITO, </a:t>
            </a:r>
            <a:r>
              <a:rPr lang="en-US" sz="1200" dirty="0" err="1"/>
              <a:t>fresnel</a:t>
            </a:r>
            <a:endParaRPr lang="en-US" sz="1200" dirty="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24D056EA-14D0-4A2C-8417-19FE6271A9AE}"/>
              </a:ext>
            </a:extLst>
          </p:cNvPr>
          <p:cNvSpPr/>
          <p:nvPr/>
        </p:nvSpPr>
        <p:spPr>
          <a:xfrm>
            <a:off x="9383056" y="8404640"/>
            <a:ext cx="603178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</a:t>
            </a:r>
          </a:p>
        </p:txBody>
      </p: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272F82B4-7E54-4788-9E7E-3565DFE7EFC7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 rot="5400000">
            <a:off x="9684720" y="7862743"/>
            <a:ext cx="541822" cy="54197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E7C7B84-0051-4FBE-B82E-AFE6B631A9BE}"/>
              </a:ext>
            </a:extLst>
          </p:cNvPr>
          <p:cNvSpPr/>
          <p:nvPr/>
        </p:nvSpPr>
        <p:spPr>
          <a:xfrm>
            <a:off x="5995373" y="6108750"/>
            <a:ext cx="6770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Periodic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CB8D5B7D-2E57-4242-968C-5417E97F67F4}"/>
              </a:ext>
            </a:extLst>
          </p:cNvPr>
          <p:cNvCxnSpPr>
            <a:cxnSpLocks/>
            <a:stCxn id="91" idx="0"/>
            <a:endCxn id="209" idx="2"/>
          </p:cNvCxnSpPr>
          <p:nvPr/>
        </p:nvCxnSpPr>
        <p:spPr>
          <a:xfrm rot="16200000" flipV="1">
            <a:off x="6196706" y="6492806"/>
            <a:ext cx="404853" cy="13051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A2627179-1F0F-44AE-9150-D8C50FAF52EC}"/>
              </a:ext>
            </a:extLst>
          </p:cNvPr>
          <p:cNvSpPr/>
          <p:nvPr/>
        </p:nvSpPr>
        <p:spPr>
          <a:xfrm>
            <a:off x="10429232" y="2667191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OVITO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A4BF882-D556-42E0-A653-A49C34A1D86F}"/>
              </a:ext>
            </a:extLst>
          </p:cNvPr>
          <p:cNvSpPr/>
          <p:nvPr/>
        </p:nvSpPr>
        <p:spPr>
          <a:xfrm>
            <a:off x="9300281" y="2646433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fresnel</a:t>
            </a:r>
            <a:endParaRPr lang="en-US" sz="1000" b="1" dirty="0"/>
          </a:p>
        </p:txBody>
      </p: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793D299A-267F-4D02-9043-7E859B192D14}"/>
              </a:ext>
            </a:extLst>
          </p:cNvPr>
          <p:cNvCxnSpPr>
            <a:cxnSpLocks/>
            <a:stCxn id="223" idx="2"/>
            <a:endCxn id="203" idx="0"/>
          </p:cNvCxnSpPr>
          <p:nvPr/>
        </p:nvCxnSpPr>
        <p:spPr>
          <a:xfrm rot="5400000">
            <a:off x="10096779" y="3021865"/>
            <a:ext cx="741828" cy="52625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439650CC-15AD-49A6-9163-FC99F3B66ADD}"/>
              </a:ext>
            </a:extLst>
          </p:cNvPr>
          <p:cNvCxnSpPr>
            <a:cxnSpLocks/>
            <a:stCxn id="225" idx="2"/>
            <a:endCxn id="203" idx="0"/>
          </p:cNvCxnSpPr>
          <p:nvPr/>
        </p:nvCxnSpPr>
        <p:spPr>
          <a:xfrm rot="16200000" flipH="1">
            <a:off x="9521924" y="2973267"/>
            <a:ext cx="762586" cy="6026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3011860" y="7229455"/>
            <a:ext cx="845580" cy="53601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position, orientation</a:t>
            </a:r>
          </a:p>
          <a:p>
            <a:pPr algn="ctr"/>
            <a:r>
              <a:rPr lang="en-US" sz="1000" dirty="0"/>
              <a:t>type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1BFF921-A1AE-4760-B22C-4F3A1FA3DB2B}"/>
              </a:ext>
            </a:extLst>
          </p:cNvPr>
          <p:cNvCxnSpPr>
            <a:cxnSpLocks/>
            <a:stCxn id="77" idx="0"/>
            <a:endCxn id="149" idx="2"/>
          </p:cNvCxnSpPr>
          <p:nvPr/>
        </p:nvCxnSpPr>
        <p:spPr>
          <a:xfrm rot="16200000" flipV="1">
            <a:off x="2577849" y="6372654"/>
            <a:ext cx="623360" cy="109024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EE0BF-CC76-4625-883F-F23AF59A25DA}"/>
              </a:ext>
            </a:extLst>
          </p:cNvPr>
          <p:cNvCxnSpPr>
            <a:cxnSpLocks/>
            <a:stCxn id="150" idx="2"/>
            <a:endCxn id="77" idx="0"/>
          </p:cNvCxnSpPr>
          <p:nvPr/>
        </p:nvCxnSpPr>
        <p:spPr>
          <a:xfrm rot="5400000">
            <a:off x="3461199" y="6594192"/>
            <a:ext cx="608714" cy="66181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8D5B2C5-7501-48D9-B1CD-A236351AD80D}"/>
              </a:ext>
            </a:extLst>
          </p:cNvPr>
          <p:cNvCxnSpPr>
            <a:cxnSpLocks/>
            <a:stCxn id="64" idx="2"/>
            <a:endCxn id="77" idx="3"/>
          </p:cNvCxnSpPr>
          <p:nvPr/>
        </p:nvCxnSpPr>
        <p:spPr>
          <a:xfrm rot="5400000">
            <a:off x="5792678" y="3264420"/>
            <a:ext cx="2297807" cy="6168281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3BE1D8D-15AC-4411-B0CF-B06F87345FBF}"/>
              </a:ext>
            </a:extLst>
          </p:cNvPr>
          <p:cNvSpPr/>
          <p:nvPr/>
        </p:nvSpPr>
        <p:spPr>
          <a:xfrm>
            <a:off x="1758806" y="4195966"/>
            <a:ext cx="776300" cy="33732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 size tuning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C32CC6DB-654F-46BD-8C3C-95D7AF84735C}"/>
              </a:ext>
            </a:extLst>
          </p:cNvPr>
          <p:cNvCxnSpPr>
            <a:cxnSpLocks/>
            <a:stCxn id="83" idx="3"/>
            <a:endCxn id="170" idx="1"/>
          </p:cNvCxnSpPr>
          <p:nvPr/>
        </p:nvCxnSpPr>
        <p:spPr>
          <a:xfrm flipV="1">
            <a:off x="2535106" y="4283248"/>
            <a:ext cx="284033" cy="8138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0DBDD81-014F-4F76-B6BB-A17E96E7C148}"/>
              </a:ext>
            </a:extLst>
          </p:cNvPr>
          <p:cNvSpPr/>
          <p:nvPr/>
        </p:nvSpPr>
        <p:spPr>
          <a:xfrm>
            <a:off x="1597183" y="4765378"/>
            <a:ext cx="892683" cy="33732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Acceptance ratio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A2A05B-E879-4452-91D0-42334CC4B0EE}"/>
              </a:ext>
            </a:extLst>
          </p:cNvPr>
          <p:cNvCxnSpPr>
            <a:cxnSpLocks/>
            <a:stCxn id="86" idx="3"/>
            <a:endCxn id="172" idx="1"/>
          </p:cNvCxnSpPr>
          <p:nvPr/>
        </p:nvCxnSpPr>
        <p:spPr>
          <a:xfrm flipV="1">
            <a:off x="2489866" y="4867463"/>
            <a:ext cx="329273" cy="66579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537FD3A-6FDF-4696-8F73-950349EB6318}"/>
              </a:ext>
            </a:extLst>
          </p:cNvPr>
          <p:cNvSpPr/>
          <p:nvPr/>
        </p:nvSpPr>
        <p:spPr>
          <a:xfrm>
            <a:off x="8522269" y="3094089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Logger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B25695E3-E91A-403A-92DF-592FDF8FD6ED}"/>
              </a:ext>
            </a:extLst>
          </p:cNvPr>
          <p:cNvCxnSpPr>
            <a:cxnSpLocks/>
            <a:stCxn id="90" idx="3"/>
            <a:endCxn id="203" idx="0"/>
          </p:cNvCxnSpPr>
          <p:nvPr/>
        </p:nvCxnSpPr>
        <p:spPr>
          <a:xfrm>
            <a:off x="9298569" y="3218826"/>
            <a:ext cx="905995" cy="437081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60</Words>
  <Application>Microsoft Office PowerPoint</Application>
  <PresentationFormat>Ledger Paper (11x17 in)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2</cp:revision>
  <dcterms:created xsi:type="dcterms:W3CDTF">2020-03-27T17:05:57Z</dcterms:created>
  <dcterms:modified xsi:type="dcterms:W3CDTF">2020-06-09T14:00:51Z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