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1"/>
    <p:restoredTop sz="96327"/>
  </p:normalViewPr>
  <p:slideViewPr>
    <p:cSldViewPr snapToGrid="0" snapToObjects="1" showGuides="1">
      <p:cViewPr varScale="1">
        <p:scale>
          <a:sx n="182" d="100"/>
          <a:sy n="182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681B-3842-4B47-A1B4-EA9678A4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0BA99-A726-DF4E-879F-541237AE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4BAC-3CA1-1C4F-8411-309504AC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0DE4-C715-C243-8B8E-06DBFA3B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4C40-B22E-F042-B2F1-A5DA038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93F7-373C-BD47-AFE0-079BFE5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76D75-E41B-CA46-A43E-B66A0AE7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74E3-9B17-334C-945A-FB475762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FD57-6859-434D-A55C-BB0F0E3D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499E-E56B-4A47-8770-B5407F05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1F013-869E-B944-B8E5-096F49D8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F245A-B240-6B41-A35B-87A2343E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01AE-9F87-C54C-9F4F-2070889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E5D3-BC4A-084A-B09A-CCF107CB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DDFC-0B61-3349-83F4-6F9EF37F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B1B2-A3A0-B34E-ABA3-037E6B4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C1C7-17E2-2845-83D1-22D17E55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F430-178D-C34F-9846-4D6C49B0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8B70-282C-F345-9A0D-92040580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E5A5-8FE7-0B45-AC2E-CEA85557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BEAC-412E-9348-99C0-7CB1EFC4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470D9-00F6-1F4A-B3D8-968DBDC2E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D1B5-2772-964A-A879-186B0161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97F0-4C4B-C04F-8D93-CEE6B8EA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FCFE-9D73-4C40-8520-C7FD856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1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AE96-C8B8-1D45-B39E-D2B4A3AE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88E4-C983-3542-8EB2-F4A24BF37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5CF75-4626-104E-95A0-5278B774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0B33C-ADC4-9B4C-AD2F-A51DD563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91CF-3B89-344E-AC1E-091347AF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783F-76B4-1D42-AC7C-C745D3C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A001-6C65-E04A-A470-7A5DD11F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E122-2FF5-9449-AF66-05AA4CDC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C0C50-37C0-C74C-ABDC-3361582C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88DBD-0EE7-CC4F-9AB5-343DEC2B8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9B062-8E8B-D040-AFE8-E0E0000D7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A007C-C922-3B4C-9945-19A4B5F2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A316D-5A98-BA4C-8996-75FA48C7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9C9C5-A510-804C-928A-9CDF7968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B49-C72F-EF44-960E-BC49FDEE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8E213-4DAC-3C45-8C51-A485439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77C58-AC0E-6F4E-8751-86DF1CE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69854-9322-3E4A-99A8-99B90D5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E0CC1-73EE-6A4A-8E0F-F872C06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9E6F4-62B0-524D-BA7C-7144E5E8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EDCF-0641-2943-AB48-31B3A9C5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865-56BD-804B-A2FE-BE5DBC41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810C-709D-2D49-B064-A64A34EB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A057-AD95-174F-B3C4-56A3D9C8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F9D7-592B-1F48-8C25-E88BEE8D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1B51-6C70-BE45-BCCF-FAC74484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6535D-B152-304A-B238-3737B37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75C-BCAC-1140-A7CC-8C734C3B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BF3DD-633E-4C4A-8A0A-D5EA0FBF4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ECB0-8630-8A4B-8B6E-F87C7928D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77CEC-7D8F-6B4B-8771-DF8C1801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D6D9-2A09-E842-8A6E-B40640E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B32A-ECE8-C344-BFF2-E57712C9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0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0361E-2D58-0940-8FA3-EDB3DA2F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E198-A625-4F47-B262-F7FB3975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9792-426C-184C-8D67-CDA0A806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CDAA-125B-EE49-8309-E2E585CD8A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44D9-D039-8C4A-8DCE-5A461ACA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6DE5-6478-8F45-A8BC-E875B4EC1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0402E4-F9B9-4D6A-A13A-CED0AAD68236}"/>
              </a:ext>
            </a:extLst>
          </p:cNvPr>
          <p:cNvSpPr/>
          <p:nvPr/>
        </p:nvSpPr>
        <p:spPr>
          <a:xfrm>
            <a:off x="7244884" y="4699802"/>
            <a:ext cx="1633240" cy="370843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hpmc.pair.user.CPPPotential</a:t>
            </a:r>
            <a:endParaRPr lang="en-US" sz="901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1282364" y="168754"/>
            <a:ext cx="665475" cy="18535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365007" y="432557"/>
            <a:ext cx="582832" cy="187301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363914" y="690815"/>
            <a:ext cx="582832" cy="187301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1234772" y="952413"/>
            <a:ext cx="711973" cy="2528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b="1" dirty="0"/>
              <a:t>HOOMD class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1200845" y="1434914"/>
            <a:ext cx="792553" cy="1417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1064429" y="1265749"/>
            <a:ext cx="1042273" cy="3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1095053" y="1592607"/>
            <a:ext cx="1120554" cy="23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1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1259054" y="1784416"/>
            <a:ext cx="744544" cy="225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909604" y="102928"/>
            <a:ext cx="207306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Patchy Particle Simulations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E77923-3463-4E50-ACFE-28838346EC65}"/>
              </a:ext>
            </a:extLst>
          </p:cNvPr>
          <p:cNvSpPr/>
          <p:nvPr/>
        </p:nvSpPr>
        <p:spPr>
          <a:xfrm>
            <a:off x="2465901" y="6349453"/>
            <a:ext cx="975539" cy="421406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patch width</a:t>
            </a:r>
          </a:p>
          <a:p>
            <a:pPr algn="ctr"/>
            <a:r>
              <a:rPr lang="en-US" sz="900" dirty="0"/>
              <a:t>patch range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D54969C-789E-4DA6-8769-351302F4536D}"/>
              </a:ext>
            </a:extLst>
          </p:cNvPr>
          <p:cNvSpPr/>
          <p:nvPr/>
        </p:nvSpPr>
        <p:spPr>
          <a:xfrm>
            <a:off x="3906405" y="4371816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Patchy particles</a:t>
            </a:r>
          </a:p>
        </p:txBody>
      </p: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5B7F440F-A1C4-404E-9FD7-501CD16D0942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rot="16200000" flipV="1">
            <a:off x="4206623" y="5658248"/>
            <a:ext cx="365281" cy="635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117">
            <a:extLst>
              <a:ext uri="{FF2B5EF4-FFF2-40B4-BE49-F238E27FC236}">
                <a16:creationId xmlns:a16="http://schemas.microsoft.com/office/drawing/2014/main" id="{D4C793B4-13DA-6649-ABF8-557303A85A6A}"/>
              </a:ext>
            </a:extLst>
          </p:cNvPr>
          <p:cNvSpPr/>
          <p:nvPr/>
        </p:nvSpPr>
        <p:spPr>
          <a:xfrm>
            <a:off x="3906405" y="5107940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Patchy particle models</a:t>
            </a:r>
          </a:p>
        </p:txBody>
      </p:sp>
      <p:sp>
        <p:nvSpPr>
          <p:cNvPr id="62" name="Rectangle: Rounded Corners 117">
            <a:extLst>
              <a:ext uri="{FF2B5EF4-FFF2-40B4-BE49-F238E27FC236}">
                <a16:creationId xmlns:a16="http://schemas.microsoft.com/office/drawing/2014/main" id="{A0010A0D-D93B-7849-B8F2-68820B01F355}"/>
              </a:ext>
            </a:extLst>
          </p:cNvPr>
          <p:cNvSpPr/>
          <p:nvPr/>
        </p:nvSpPr>
        <p:spPr>
          <a:xfrm>
            <a:off x="3912756" y="5844064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Kern–Frenkel model</a:t>
            </a:r>
          </a:p>
        </p:txBody>
      </p:sp>
      <p:cxnSp>
        <p:nvCxnSpPr>
          <p:cNvPr id="65" name="Connector: Curved 128">
            <a:extLst>
              <a:ext uri="{FF2B5EF4-FFF2-40B4-BE49-F238E27FC236}">
                <a16:creationId xmlns:a16="http://schemas.microsoft.com/office/drawing/2014/main" id="{A8054B42-2504-5240-9447-06641FF9DF25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rot="5400000" flipH="1" flipV="1">
            <a:off x="4203447" y="4925300"/>
            <a:ext cx="365281" cy="127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128">
            <a:extLst>
              <a:ext uri="{FF2B5EF4-FFF2-40B4-BE49-F238E27FC236}">
                <a16:creationId xmlns:a16="http://schemas.microsoft.com/office/drawing/2014/main" id="{BBD66033-14EB-E746-BF51-5614F4E71278}"/>
              </a:ext>
            </a:extLst>
          </p:cNvPr>
          <p:cNvCxnSpPr>
            <a:cxnSpLocks/>
            <a:stCxn id="77" idx="0"/>
            <a:endCxn id="62" idx="1"/>
          </p:cNvCxnSpPr>
          <p:nvPr/>
        </p:nvCxnSpPr>
        <p:spPr>
          <a:xfrm rot="5400000" flipH="1" flipV="1">
            <a:off x="3273230" y="5709928"/>
            <a:ext cx="319967" cy="959085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117">
            <a:extLst>
              <a:ext uri="{FF2B5EF4-FFF2-40B4-BE49-F238E27FC236}">
                <a16:creationId xmlns:a16="http://schemas.microsoft.com/office/drawing/2014/main" id="{2A1AEABB-8C36-C542-9CA9-3DFAAB2FAAA3}"/>
              </a:ext>
            </a:extLst>
          </p:cNvPr>
          <p:cNvSpPr/>
          <p:nvPr/>
        </p:nvSpPr>
        <p:spPr>
          <a:xfrm>
            <a:off x="5728418" y="4727503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Simulations of patchy particles</a:t>
            </a:r>
          </a:p>
        </p:txBody>
      </p:sp>
      <p:cxnSp>
        <p:nvCxnSpPr>
          <p:cNvPr id="88" name="Connector: Curved 128">
            <a:extLst>
              <a:ext uri="{FF2B5EF4-FFF2-40B4-BE49-F238E27FC236}">
                <a16:creationId xmlns:a16="http://schemas.microsoft.com/office/drawing/2014/main" id="{633D4CA9-804F-E145-B81B-9798C12E1913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>
            <a:off x="4865769" y="4557238"/>
            <a:ext cx="862649" cy="35568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128">
            <a:extLst>
              <a:ext uri="{FF2B5EF4-FFF2-40B4-BE49-F238E27FC236}">
                <a16:creationId xmlns:a16="http://schemas.microsoft.com/office/drawing/2014/main" id="{55488356-09F6-6149-A92F-2F93860B98D9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 flipV="1">
            <a:off x="4865769" y="4912925"/>
            <a:ext cx="862649" cy="38043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128">
            <a:extLst>
              <a:ext uri="{FF2B5EF4-FFF2-40B4-BE49-F238E27FC236}">
                <a16:creationId xmlns:a16="http://schemas.microsoft.com/office/drawing/2014/main" id="{737A34F6-AE95-084F-8569-A9D07D6C8625}"/>
              </a:ext>
            </a:extLst>
          </p:cNvPr>
          <p:cNvCxnSpPr>
            <a:cxnSpLocks/>
            <a:stCxn id="87" idx="3"/>
            <a:endCxn id="66" idx="1"/>
          </p:cNvCxnSpPr>
          <p:nvPr/>
        </p:nvCxnSpPr>
        <p:spPr>
          <a:xfrm flipV="1">
            <a:off x="6687782" y="4885224"/>
            <a:ext cx="557102" cy="277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17">
            <a:extLst>
              <a:ext uri="{FF2B5EF4-FFF2-40B4-BE49-F238E27FC236}">
                <a16:creationId xmlns:a16="http://schemas.microsoft.com/office/drawing/2014/main" id="{66D02847-D94B-1C4B-AE14-98C998D52B53}"/>
              </a:ext>
            </a:extLst>
          </p:cNvPr>
          <p:cNvSpPr/>
          <p:nvPr/>
        </p:nvSpPr>
        <p:spPr>
          <a:xfrm>
            <a:off x="6486651" y="6214907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JIT compilation</a:t>
            </a:r>
          </a:p>
        </p:txBody>
      </p:sp>
      <p:cxnSp>
        <p:nvCxnSpPr>
          <p:cNvPr id="109" name="Connector: Curved 128">
            <a:extLst>
              <a:ext uri="{FF2B5EF4-FFF2-40B4-BE49-F238E27FC236}">
                <a16:creationId xmlns:a16="http://schemas.microsoft.com/office/drawing/2014/main" id="{9690B3DB-403A-E548-A19B-4C8062B58ECF}"/>
              </a:ext>
            </a:extLst>
          </p:cNvPr>
          <p:cNvCxnSpPr>
            <a:cxnSpLocks/>
            <a:stCxn id="200" idx="2"/>
            <a:endCxn id="108" idx="0"/>
          </p:cNvCxnSpPr>
          <p:nvPr/>
        </p:nvCxnSpPr>
        <p:spPr>
          <a:xfrm rot="5400000">
            <a:off x="6921578" y="5891600"/>
            <a:ext cx="368063" cy="27855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7">
            <a:extLst>
              <a:ext uri="{FF2B5EF4-FFF2-40B4-BE49-F238E27FC236}">
                <a16:creationId xmlns:a16="http://schemas.microsoft.com/office/drawing/2014/main" id="{9E4F87DD-1DFE-5741-A1BA-384DD14FFD93}"/>
              </a:ext>
            </a:extLst>
          </p:cNvPr>
          <p:cNvSpPr/>
          <p:nvPr/>
        </p:nvSpPr>
        <p:spPr>
          <a:xfrm>
            <a:off x="6637787" y="3261695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Initialization</a:t>
            </a:r>
          </a:p>
        </p:txBody>
      </p:sp>
      <p:cxnSp>
        <p:nvCxnSpPr>
          <p:cNvPr id="121" name="Connector: Curved 128">
            <a:extLst>
              <a:ext uri="{FF2B5EF4-FFF2-40B4-BE49-F238E27FC236}">
                <a16:creationId xmlns:a16="http://schemas.microsoft.com/office/drawing/2014/main" id="{82745B1B-F984-B94F-9D7E-D2DB76CE2290}"/>
              </a:ext>
            </a:extLst>
          </p:cNvPr>
          <p:cNvCxnSpPr>
            <a:cxnSpLocks/>
            <a:stCxn id="87" idx="0"/>
            <a:endCxn id="120" idx="2"/>
          </p:cNvCxnSpPr>
          <p:nvPr/>
        </p:nvCxnSpPr>
        <p:spPr>
          <a:xfrm rot="5400000" flipH="1" flipV="1">
            <a:off x="6115302" y="3725337"/>
            <a:ext cx="1094965" cy="9093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17">
            <a:extLst>
              <a:ext uri="{FF2B5EF4-FFF2-40B4-BE49-F238E27FC236}">
                <a16:creationId xmlns:a16="http://schemas.microsoft.com/office/drawing/2014/main" id="{707845CA-5314-FB44-BC8E-F334E312DE11}"/>
              </a:ext>
            </a:extLst>
          </p:cNvPr>
          <p:cNvSpPr/>
          <p:nvPr/>
        </p:nvSpPr>
        <p:spPr>
          <a:xfrm>
            <a:off x="5126989" y="2304282"/>
            <a:ext cx="1215401" cy="423392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Particle vs. global frame of reference</a:t>
            </a:r>
          </a:p>
        </p:txBody>
      </p:sp>
      <p:cxnSp>
        <p:nvCxnSpPr>
          <p:cNvPr id="124" name="Connector: Curved 128">
            <a:extLst>
              <a:ext uri="{FF2B5EF4-FFF2-40B4-BE49-F238E27FC236}">
                <a16:creationId xmlns:a16="http://schemas.microsoft.com/office/drawing/2014/main" id="{35FE8B0B-0D0D-6343-AAF2-C8BEDE8DB28F}"/>
              </a:ext>
            </a:extLst>
          </p:cNvPr>
          <p:cNvCxnSpPr>
            <a:cxnSpLocks/>
            <a:stCxn id="123" idx="2"/>
            <a:endCxn id="120" idx="1"/>
          </p:cNvCxnSpPr>
          <p:nvPr/>
        </p:nvCxnSpPr>
        <p:spPr>
          <a:xfrm rot="16200000" flipH="1">
            <a:off x="5826517" y="2635846"/>
            <a:ext cx="719443" cy="903097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: Rounded Corners 117">
            <a:extLst>
              <a:ext uri="{FF2B5EF4-FFF2-40B4-BE49-F238E27FC236}">
                <a16:creationId xmlns:a16="http://schemas.microsoft.com/office/drawing/2014/main" id="{E85AA7D3-392E-594A-87AD-019328A15524}"/>
              </a:ext>
            </a:extLst>
          </p:cNvPr>
          <p:cNvSpPr/>
          <p:nvPr/>
        </p:nvSpPr>
        <p:spPr>
          <a:xfrm>
            <a:off x="8086959" y="3549871"/>
            <a:ext cx="112055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Equilibration and self-assembly</a:t>
            </a:r>
          </a:p>
        </p:txBody>
      </p:sp>
      <p:cxnSp>
        <p:nvCxnSpPr>
          <p:cNvPr id="130" name="Connector: Curved 128">
            <a:extLst>
              <a:ext uri="{FF2B5EF4-FFF2-40B4-BE49-F238E27FC236}">
                <a16:creationId xmlns:a16="http://schemas.microsoft.com/office/drawing/2014/main" id="{A875ADDB-4ECD-6648-9FEC-62CA9B35CEE7}"/>
              </a:ext>
            </a:extLst>
          </p:cNvPr>
          <p:cNvCxnSpPr>
            <a:cxnSpLocks/>
            <a:stCxn id="120" idx="3"/>
            <a:endCxn id="128" idx="1"/>
          </p:cNvCxnSpPr>
          <p:nvPr/>
        </p:nvCxnSpPr>
        <p:spPr>
          <a:xfrm>
            <a:off x="7597151" y="3447117"/>
            <a:ext cx="489808" cy="28817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: Rounded Corners 117">
            <a:extLst>
              <a:ext uri="{FF2B5EF4-FFF2-40B4-BE49-F238E27FC236}">
                <a16:creationId xmlns:a16="http://schemas.microsoft.com/office/drawing/2014/main" id="{1EF02C83-E01C-3C43-A36D-8D2B776F85CF}"/>
              </a:ext>
            </a:extLst>
          </p:cNvPr>
          <p:cNvSpPr/>
          <p:nvPr/>
        </p:nvSpPr>
        <p:spPr>
          <a:xfrm>
            <a:off x="8772730" y="2853449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MC moves</a:t>
            </a:r>
          </a:p>
        </p:txBody>
      </p:sp>
      <p:cxnSp>
        <p:nvCxnSpPr>
          <p:cNvPr id="143" name="Connector: Curved 128">
            <a:extLst>
              <a:ext uri="{FF2B5EF4-FFF2-40B4-BE49-F238E27FC236}">
                <a16:creationId xmlns:a16="http://schemas.microsoft.com/office/drawing/2014/main" id="{78007CBE-47C5-7746-8989-F99D24A1FEC6}"/>
              </a:ext>
            </a:extLst>
          </p:cNvPr>
          <p:cNvCxnSpPr>
            <a:cxnSpLocks/>
            <a:stCxn id="128" idx="0"/>
            <a:endCxn id="138" idx="3"/>
          </p:cNvCxnSpPr>
          <p:nvPr/>
        </p:nvCxnSpPr>
        <p:spPr>
          <a:xfrm rot="5400000" flipH="1" flipV="1">
            <a:off x="8934165" y="2751942"/>
            <a:ext cx="511000" cy="1084858"/>
          </a:xfrm>
          <a:prstGeom prst="curvedConnector4">
            <a:avLst>
              <a:gd name="adj1" fmla="val 31857"/>
              <a:gd name="adj2" fmla="val 1210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Rectangle: Rounded Corners 133">
            <a:extLst>
              <a:ext uri="{FF2B5EF4-FFF2-40B4-BE49-F238E27FC236}">
                <a16:creationId xmlns:a16="http://schemas.microsoft.com/office/drawing/2014/main" id="{1E810D62-A62E-7B4F-9D76-E65FB3BEA824}"/>
              </a:ext>
            </a:extLst>
          </p:cNvPr>
          <p:cNvSpPr/>
          <p:nvPr/>
        </p:nvSpPr>
        <p:spPr>
          <a:xfrm>
            <a:off x="8581015" y="1850502"/>
            <a:ext cx="966262" cy="3002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Translation</a:t>
            </a:r>
          </a:p>
        </p:txBody>
      </p:sp>
      <p:sp>
        <p:nvSpPr>
          <p:cNvPr id="147" name="Rectangle: Rounded Corners 133">
            <a:extLst>
              <a:ext uri="{FF2B5EF4-FFF2-40B4-BE49-F238E27FC236}">
                <a16:creationId xmlns:a16="http://schemas.microsoft.com/office/drawing/2014/main" id="{B9C41666-FAA2-E540-9657-938B6AA85BFC}"/>
              </a:ext>
            </a:extLst>
          </p:cNvPr>
          <p:cNvSpPr/>
          <p:nvPr/>
        </p:nvSpPr>
        <p:spPr>
          <a:xfrm>
            <a:off x="7117469" y="2128380"/>
            <a:ext cx="966262" cy="3002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Rotation</a:t>
            </a:r>
          </a:p>
        </p:txBody>
      </p:sp>
      <p:cxnSp>
        <p:nvCxnSpPr>
          <p:cNvPr id="148" name="Connector: Curved 128">
            <a:extLst>
              <a:ext uri="{FF2B5EF4-FFF2-40B4-BE49-F238E27FC236}">
                <a16:creationId xmlns:a16="http://schemas.microsoft.com/office/drawing/2014/main" id="{EA1ED4F1-2A8D-B848-98C5-2FF12C11CCBE}"/>
              </a:ext>
            </a:extLst>
          </p:cNvPr>
          <p:cNvCxnSpPr>
            <a:cxnSpLocks/>
            <a:stCxn id="138" idx="0"/>
            <a:endCxn id="147" idx="2"/>
          </p:cNvCxnSpPr>
          <p:nvPr/>
        </p:nvCxnSpPr>
        <p:spPr>
          <a:xfrm rot="16200000" flipV="1">
            <a:off x="8214074" y="1815111"/>
            <a:ext cx="424865" cy="165181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28">
            <a:extLst>
              <a:ext uri="{FF2B5EF4-FFF2-40B4-BE49-F238E27FC236}">
                <a16:creationId xmlns:a16="http://schemas.microsoft.com/office/drawing/2014/main" id="{022EA9BD-008D-F841-B990-42A4A7DE50F7}"/>
              </a:ext>
            </a:extLst>
          </p:cNvPr>
          <p:cNvCxnSpPr>
            <a:cxnSpLocks/>
            <a:stCxn id="138" idx="0"/>
            <a:endCxn id="144" idx="2"/>
          </p:cNvCxnSpPr>
          <p:nvPr/>
        </p:nvCxnSpPr>
        <p:spPr>
          <a:xfrm rot="16200000" flipV="1">
            <a:off x="8806908" y="2407945"/>
            <a:ext cx="702743" cy="1882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Curved 128">
            <a:extLst>
              <a:ext uri="{FF2B5EF4-FFF2-40B4-BE49-F238E27FC236}">
                <a16:creationId xmlns:a16="http://schemas.microsoft.com/office/drawing/2014/main" id="{6158455D-6B1D-0F4C-9D48-3200E316B050}"/>
              </a:ext>
            </a:extLst>
          </p:cNvPr>
          <p:cNvCxnSpPr>
            <a:cxnSpLocks/>
            <a:stCxn id="123" idx="3"/>
            <a:endCxn id="147" idx="1"/>
          </p:cNvCxnSpPr>
          <p:nvPr/>
        </p:nvCxnSpPr>
        <p:spPr>
          <a:xfrm flipV="1">
            <a:off x="6342390" y="2278482"/>
            <a:ext cx="775079" cy="2374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65">
            <a:extLst>
              <a:ext uri="{FF2B5EF4-FFF2-40B4-BE49-F238E27FC236}">
                <a16:creationId xmlns:a16="http://schemas.microsoft.com/office/drawing/2014/main" id="{C8F67063-D9E8-3D46-870F-EB42BB61DC20}"/>
              </a:ext>
            </a:extLst>
          </p:cNvPr>
          <p:cNvSpPr/>
          <p:nvPr/>
        </p:nvSpPr>
        <p:spPr>
          <a:xfrm>
            <a:off x="9931662" y="2195123"/>
            <a:ext cx="710249" cy="370843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/>
              <a:t>Move size tuners</a:t>
            </a:r>
          </a:p>
        </p:txBody>
      </p:sp>
      <p:cxnSp>
        <p:nvCxnSpPr>
          <p:cNvPr id="160" name="Connector: Curved 128">
            <a:extLst>
              <a:ext uri="{FF2B5EF4-FFF2-40B4-BE49-F238E27FC236}">
                <a16:creationId xmlns:a16="http://schemas.microsoft.com/office/drawing/2014/main" id="{565709AE-866F-1C42-ACAE-C1CDA2FF0614}"/>
              </a:ext>
            </a:extLst>
          </p:cNvPr>
          <p:cNvCxnSpPr>
            <a:cxnSpLocks/>
            <a:stCxn id="138" idx="0"/>
            <a:endCxn id="158" idx="1"/>
          </p:cNvCxnSpPr>
          <p:nvPr/>
        </p:nvCxnSpPr>
        <p:spPr>
          <a:xfrm rot="5400000" flipH="1" flipV="1">
            <a:off x="9355585" y="2277372"/>
            <a:ext cx="472904" cy="679250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: Rounded Corners 65">
            <a:extLst>
              <a:ext uri="{FF2B5EF4-FFF2-40B4-BE49-F238E27FC236}">
                <a16:creationId xmlns:a16="http://schemas.microsoft.com/office/drawing/2014/main" id="{42D00FB0-33CB-BF4E-80DA-D3D7708F1840}"/>
              </a:ext>
            </a:extLst>
          </p:cNvPr>
          <p:cNvSpPr/>
          <p:nvPr/>
        </p:nvSpPr>
        <p:spPr>
          <a:xfrm>
            <a:off x="9064146" y="4363458"/>
            <a:ext cx="1395981" cy="336344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hpmc.integrate.Sphere</a:t>
            </a:r>
            <a:endParaRPr lang="en-US" sz="901" b="1" dirty="0"/>
          </a:p>
        </p:txBody>
      </p:sp>
      <p:cxnSp>
        <p:nvCxnSpPr>
          <p:cNvPr id="169" name="Connector: Curved 128">
            <a:extLst>
              <a:ext uri="{FF2B5EF4-FFF2-40B4-BE49-F238E27FC236}">
                <a16:creationId xmlns:a16="http://schemas.microsoft.com/office/drawing/2014/main" id="{E4911600-5AFA-B84C-ACC1-D5F876161F46}"/>
              </a:ext>
            </a:extLst>
          </p:cNvPr>
          <p:cNvCxnSpPr>
            <a:cxnSpLocks/>
            <a:stCxn id="161" idx="0"/>
            <a:endCxn id="128" idx="2"/>
          </p:cNvCxnSpPr>
          <p:nvPr/>
        </p:nvCxnSpPr>
        <p:spPr>
          <a:xfrm rot="16200000" flipV="1">
            <a:off x="8983315" y="3584635"/>
            <a:ext cx="442744" cy="11149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65">
            <a:extLst>
              <a:ext uri="{FF2B5EF4-FFF2-40B4-BE49-F238E27FC236}">
                <a16:creationId xmlns:a16="http://schemas.microsoft.com/office/drawing/2014/main" id="{973B8C69-01E4-9F40-902F-883CE0C200B7}"/>
              </a:ext>
            </a:extLst>
          </p:cNvPr>
          <p:cNvSpPr/>
          <p:nvPr/>
        </p:nvSpPr>
        <p:spPr>
          <a:xfrm>
            <a:off x="4745358" y="3764955"/>
            <a:ext cx="1395981" cy="336344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hoomd.Snapshot</a:t>
            </a:r>
            <a:endParaRPr lang="en-US" sz="901" b="1" dirty="0"/>
          </a:p>
        </p:txBody>
      </p:sp>
      <p:cxnSp>
        <p:nvCxnSpPr>
          <p:cNvPr id="175" name="Connector: Curved 128">
            <a:extLst>
              <a:ext uri="{FF2B5EF4-FFF2-40B4-BE49-F238E27FC236}">
                <a16:creationId xmlns:a16="http://schemas.microsoft.com/office/drawing/2014/main" id="{372E7FB4-692A-4F4D-8729-A39A25808FE7}"/>
              </a:ext>
            </a:extLst>
          </p:cNvPr>
          <p:cNvCxnSpPr>
            <a:cxnSpLocks/>
            <a:stCxn id="174" idx="3"/>
            <a:endCxn id="120" idx="1"/>
          </p:cNvCxnSpPr>
          <p:nvPr/>
        </p:nvCxnSpPr>
        <p:spPr>
          <a:xfrm flipV="1">
            <a:off x="6141339" y="3447117"/>
            <a:ext cx="496448" cy="4860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33">
            <a:extLst>
              <a:ext uri="{FF2B5EF4-FFF2-40B4-BE49-F238E27FC236}">
                <a16:creationId xmlns:a16="http://schemas.microsoft.com/office/drawing/2014/main" id="{BCCFCE22-1DB4-B947-A174-0BC16BA710A3}"/>
              </a:ext>
            </a:extLst>
          </p:cNvPr>
          <p:cNvSpPr/>
          <p:nvPr/>
        </p:nvSpPr>
        <p:spPr>
          <a:xfrm>
            <a:off x="10633815" y="3557375"/>
            <a:ext cx="1432791" cy="511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Skip compression because of energetic interactions</a:t>
            </a:r>
          </a:p>
        </p:txBody>
      </p:sp>
      <p:cxnSp>
        <p:nvCxnSpPr>
          <p:cNvPr id="184" name="Connector: Curved 141">
            <a:extLst>
              <a:ext uri="{FF2B5EF4-FFF2-40B4-BE49-F238E27FC236}">
                <a16:creationId xmlns:a16="http://schemas.microsoft.com/office/drawing/2014/main" id="{76889A8F-7809-E14C-999F-3A14D9E3CFE2}"/>
              </a:ext>
            </a:extLst>
          </p:cNvPr>
          <p:cNvCxnSpPr>
            <a:cxnSpLocks/>
            <a:stCxn id="128" idx="3"/>
            <a:endCxn id="182" idx="1"/>
          </p:cNvCxnSpPr>
          <p:nvPr/>
        </p:nvCxnSpPr>
        <p:spPr>
          <a:xfrm>
            <a:off x="9207513" y="3735293"/>
            <a:ext cx="1426302" cy="7758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Curved 128">
            <a:extLst>
              <a:ext uri="{FF2B5EF4-FFF2-40B4-BE49-F238E27FC236}">
                <a16:creationId xmlns:a16="http://schemas.microsoft.com/office/drawing/2014/main" id="{C13ABE1B-7AD2-2549-A17C-80AA81BAAD48}"/>
              </a:ext>
            </a:extLst>
          </p:cNvPr>
          <p:cNvCxnSpPr>
            <a:cxnSpLocks/>
            <a:stCxn id="66" idx="0"/>
            <a:endCxn id="128" idx="2"/>
          </p:cNvCxnSpPr>
          <p:nvPr/>
        </p:nvCxnSpPr>
        <p:spPr>
          <a:xfrm rot="5400000" flipH="1" flipV="1">
            <a:off x="7964826" y="4017392"/>
            <a:ext cx="779088" cy="5857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125394" y="87141"/>
            <a:ext cx="3495931" cy="549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1" b="1" dirty="0"/>
              <a:t>Outline</a:t>
            </a:r>
          </a:p>
          <a:p>
            <a:pPr marL="171633" indent="-171633">
              <a:buAutoNum type="arabicPeriod"/>
            </a:pPr>
            <a:r>
              <a:rPr lang="en-US" sz="901" dirty="0"/>
              <a:t>Overview and learning objectives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Main goal: demonstrate how to use the user-defined, JIT-compiled pair interactions within HPMC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After completing this tutorial, the user should be able to: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Explain what patchy particles are, why they’re important, and how the Kern–Frenkel model captures patchiness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Set up and run a simulation of Kern–Frenkel particles, including write the JIT code necessary to implement the model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Implement any (sufficiently simple) pair potential within an HPMC simulation, including 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This tutorial assumes the user has completed the previous tutorials and is familiar with the following concepts: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HOOMD snapshots to initialize a system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HPMC simulations and relevant statistical mechanical concepts (microstates, energy, entropy…)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MC moves, acceptance rates, and tuners</a:t>
            </a:r>
          </a:p>
          <a:p>
            <a:pPr marL="171633" indent="-171633">
              <a:buAutoNum type="arabicPeriod"/>
            </a:pPr>
            <a:r>
              <a:rPr lang="en-US" sz="901" dirty="0"/>
              <a:t>Patchy particles</a:t>
            </a:r>
          </a:p>
          <a:p>
            <a:pPr marL="171633" indent="-171633">
              <a:buAutoNum type="arabicPeriod"/>
            </a:pPr>
            <a:r>
              <a:rPr lang="en-US" sz="901" dirty="0"/>
              <a:t>Kern–Frenkel model</a:t>
            </a:r>
          </a:p>
          <a:p>
            <a:pPr marL="171633" indent="-171633">
              <a:buAutoNum type="arabicPeriod"/>
            </a:pPr>
            <a:r>
              <a:rPr lang="en-US" sz="901" dirty="0" err="1"/>
              <a:t>CPPPotential</a:t>
            </a:r>
            <a:r>
              <a:rPr lang="en-US" sz="901" dirty="0"/>
              <a:t> object for user-defined pair interactions + JIT code to implement KF model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Define patch directors in local frame of reference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Orientation quaternion rotates from local frame into global frame</a:t>
            </a:r>
          </a:p>
          <a:p>
            <a:pPr marL="628833" lvl="1" indent="-171633">
              <a:buAutoNum type="arabicPeriod"/>
            </a:pPr>
            <a:r>
              <a:rPr lang="en-US" sz="901" dirty="0" err="1"/>
              <a:t>HOOMDMath</a:t>
            </a:r>
            <a:r>
              <a:rPr lang="en-US" sz="901" dirty="0"/>
              <a:t> library, vectors, quaternions, dot products, vector rotation</a:t>
            </a:r>
          </a:p>
          <a:p>
            <a:pPr marL="171633" indent="-171633">
              <a:buAutoNum type="arabicPeriod"/>
            </a:pPr>
            <a:r>
              <a:rPr lang="en-US" sz="901" dirty="0"/>
              <a:t>Initialize system on square lattice at low density, add patches, and run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In 01-Introducing-HOOMD-Blue, the system was compressed because crowding is necessary for hard particles to self-assemble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Here, energetic interactions tend to dominate the free energy, so we can still observe self-assembly at low density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We therefore skip the compression step</a:t>
            </a:r>
          </a:p>
        </p:txBody>
      </p:sp>
      <p:sp>
        <p:nvSpPr>
          <p:cNvPr id="200" name="Rectangle: Rounded Corners 117">
            <a:extLst>
              <a:ext uri="{FF2B5EF4-FFF2-40B4-BE49-F238E27FC236}">
                <a16:creationId xmlns:a16="http://schemas.microsoft.com/office/drawing/2014/main" id="{9D070B41-5832-5242-B1FB-BEC31CEB8BE1}"/>
              </a:ext>
            </a:extLst>
          </p:cNvPr>
          <p:cNvSpPr/>
          <p:nvPr/>
        </p:nvSpPr>
        <p:spPr>
          <a:xfrm>
            <a:off x="6765202" y="5476001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C++ code for patch kernel</a:t>
            </a:r>
          </a:p>
        </p:txBody>
      </p:sp>
      <p:cxnSp>
        <p:nvCxnSpPr>
          <p:cNvPr id="201" name="Connector: Curved 128">
            <a:extLst>
              <a:ext uri="{FF2B5EF4-FFF2-40B4-BE49-F238E27FC236}">
                <a16:creationId xmlns:a16="http://schemas.microsoft.com/office/drawing/2014/main" id="{8DC911C3-0897-014F-B6FE-9F43C23EE891}"/>
              </a:ext>
            </a:extLst>
          </p:cNvPr>
          <p:cNvCxnSpPr>
            <a:cxnSpLocks/>
            <a:stCxn id="200" idx="0"/>
            <a:endCxn id="66" idx="2"/>
          </p:cNvCxnSpPr>
          <p:nvPr/>
        </p:nvCxnSpPr>
        <p:spPr>
          <a:xfrm rot="5400000" flipH="1" flipV="1">
            <a:off x="7450516" y="4865013"/>
            <a:ext cx="405356" cy="81662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Rectangle: Rounded Corners 132">
            <a:extLst>
              <a:ext uri="{FF2B5EF4-FFF2-40B4-BE49-F238E27FC236}">
                <a16:creationId xmlns:a16="http://schemas.microsoft.com/office/drawing/2014/main" id="{95008BAD-7370-FE49-9C21-9D5CE6F9FD89}"/>
              </a:ext>
            </a:extLst>
          </p:cNvPr>
          <p:cNvSpPr/>
          <p:nvPr/>
        </p:nvSpPr>
        <p:spPr>
          <a:xfrm>
            <a:off x="8099907" y="5750412"/>
            <a:ext cx="959363" cy="279073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HOOMDMath</a:t>
            </a:r>
            <a:endParaRPr lang="en-US" sz="900" dirty="0"/>
          </a:p>
        </p:txBody>
      </p:sp>
      <p:cxnSp>
        <p:nvCxnSpPr>
          <p:cNvPr id="210" name="Connector: Curved 128">
            <a:extLst>
              <a:ext uri="{FF2B5EF4-FFF2-40B4-BE49-F238E27FC236}">
                <a16:creationId xmlns:a16="http://schemas.microsoft.com/office/drawing/2014/main" id="{600641B9-00B0-C94C-ABB9-B3D2704713D7}"/>
              </a:ext>
            </a:extLst>
          </p:cNvPr>
          <p:cNvCxnSpPr>
            <a:cxnSpLocks/>
            <a:stCxn id="200" idx="3"/>
            <a:endCxn id="209" idx="1"/>
          </p:cNvCxnSpPr>
          <p:nvPr/>
        </p:nvCxnSpPr>
        <p:spPr>
          <a:xfrm>
            <a:off x="7724566" y="5661423"/>
            <a:ext cx="375341" cy="2285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Rounded Corners 133">
            <a:extLst>
              <a:ext uri="{FF2B5EF4-FFF2-40B4-BE49-F238E27FC236}">
                <a16:creationId xmlns:a16="http://schemas.microsoft.com/office/drawing/2014/main" id="{1B523E00-629A-9C47-B110-756BB72645B3}"/>
              </a:ext>
            </a:extLst>
          </p:cNvPr>
          <p:cNvSpPr/>
          <p:nvPr/>
        </p:nvSpPr>
        <p:spPr>
          <a:xfrm>
            <a:off x="9590128" y="5592082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vec3</a:t>
            </a:r>
          </a:p>
        </p:txBody>
      </p:sp>
      <p:sp>
        <p:nvSpPr>
          <p:cNvPr id="215" name="Rectangle: Rounded Corners 133">
            <a:extLst>
              <a:ext uri="{FF2B5EF4-FFF2-40B4-BE49-F238E27FC236}">
                <a16:creationId xmlns:a16="http://schemas.microsoft.com/office/drawing/2014/main" id="{607CE9AB-15E8-7B4B-B36C-2D7CBD3F8574}"/>
              </a:ext>
            </a:extLst>
          </p:cNvPr>
          <p:cNvSpPr/>
          <p:nvPr/>
        </p:nvSpPr>
        <p:spPr>
          <a:xfrm>
            <a:off x="9463360" y="6029877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quat</a:t>
            </a:r>
          </a:p>
        </p:txBody>
      </p:sp>
      <p:cxnSp>
        <p:nvCxnSpPr>
          <p:cNvPr id="216" name="Connector: Curved 128">
            <a:extLst>
              <a:ext uri="{FF2B5EF4-FFF2-40B4-BE49-F238E27FC236}">
                <a16:creationId xmlns:a16="http://schemas.microsoft.com/office/drawing/2014/main" id="{A9E5AE11-4978-904D-A1D0-6915141E1089}"/>
              </a:ext>
            </a:extLst>
          </p:cNvPr>
          <p:cNvCxnSpPr>
            <a:cxnSpLocks/>
            <a:stCxn id="209" idx="3"/>
            <a:endCxn id="214" idx="1"/>
          </p:cNvCxnSpPr>
          <p:nvPr/>
        </p:nvCxnSpPr>
        <p:spPr>
          <a:xfrm flipV="1">
            <a:off x="9059270" y="5698556"/>
            <a:ext cx="530858" cy="19139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nector: Curved 128">
            <a:extLst>
              <a:ext uri="{FF2B5EF4-FFF2-40B4-BE49-F238E27FC236}">
                <a16:creationId xmlns:a16="http://schemas.microsoft.com/office/drawing/2014/main" id="{17F5C95A-F5D1-5A4B-8E4F-E6BE9D37E93E}"/>
              </a:ext>
            </a:extLst>
          </p:cNvPr>
          <p:cNvCxnSpPr>
            <a:cxnSpLocks/>
            <a:stCxn id="209" idx="3"/>
            <a:endCxn id="215" idx="1"/>
          </p:cNvCxnSpPr>
          <p:nvPr/>
        </p:nvCxnSpPr>
        <p:spPr>
          <a:xfrm>
            <a:off x="9059270" y="5889949"/>
            <a:ext cx="404090" cy="24640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le: Rounded Corners 133">
            <a:extLst>
              <a:ext uri="{FF2B5EF4-FFF2-40B4-BE49-F238E27FC236}">
                <a16:creationId xmlns:a16="http://schemas.microsoft.com/office/drawing/2014/main" id="{1A3A2C6C-4C13-D848-AD97-77012A2ED77D}"/>
              </a:ext>
            </a:extLst>
          </p:cNvPr>
          <p:cNvSpPr/>
          <p:nvPr/>
        </p:nvSpPr>
        <p:spPr>
          <a:xfrm>
            <a:off x="9050557" y="6400328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dot</a:t>
            </a:r>
          </a:p>
        </p:txBody>
      </p:sp>
      <p:cxnSp>
        <p:nvCxnSpPr>
          <p:cNvPr id="223" name="Connector: Curved 128">
            <a:extLst>
              <a:ext uri="{FF2B5EF4-FFF2-40B4-BE49-F238E27FC236}">
                <a16:creationId xmlns:a16="http://schemas.microsoft.com/office/drawing/2014/main" id="{C5C81C14-E71B-1B43-9737-3FC3DAF0565D}"/>
              </a:ext>
            </a:extLst>
          </p:cNvPr>
          <p:cNvCxnSpPr>
            <a:cxnSpLocks/>
            <a:stCxn id="209" idx="2"/>
            <a:endCxn id="222" idx="1"/>
          </p:cNvCxnSpPr>
          <p:nvPr/>
        </p:nvCxnSpPr>
        <p:spPr>
          <a:xfrm rot="16200000" flipH="1">
            <a:off x="8576415" y="6032659"/>
            <a:ext cx="477317" cy="470968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Curved 141">
            <a:extLst>
              <a:ext uri="{FF2B5EF4-FFF2-40B4-BE49-F238E27FC236}">
                <a16:creationId xmlns:a16="http://schemas.microsoft.com/office/drawing/2014/main" id="{66F5A324-490C-8D41-91D6-916C3E724D9A}"/>
              </a:ext>
            </a:extLst>
          </p:cNvPr>
          <p:cNvCxnSpPr>
            <a:cxnSpLocks/>
            <a:stCxn id="66" idx="3"/>
            <a:endCxn id="161" idx="1"/>
          </p:cNvCxnSpPr>
          <p:nvPr/>
        </p:nvCxnSpPr>
        <p:spPr>
          <a:xfrm flipV="1">
            <a:off x="8878124" y="4531630"/>
            <a:ext cx="186022" cy="35359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Rectangle: Rounded Corners 133">
            <a:extLst>
              <a:ext uri="{FF2B5EF4-FFF2-40B4-BE49-F238E27FC236}">
                <a16:creationId xmlns:a16="http://schemas.microsoft.com/office/drawing/2014/main" id="{DB63F69C-4358-164F-9B6B-FD1130DCBCE5}"/>
              </a:ext>
            </a:extLst>
          </p:cNvPr>
          <p:cNvSpPr/>
          <p:nvPr/>
        </p:nvSpPr>
        <p:spPr>
          <a:xfrm>
            <a:off x="8155498" y="6585750"/>
            <a:ext cx="610206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rotate</a:t>
            </a:r>
          </a:p>
        </p:txBody>
      </p:sp>
      <p:cxnSp>
        <p:nvCxnSpPr>
          <p:cNvPr id="237" name="Connector: Curved 128">
            <a:extLst>
              <a:ext uri="{FF2B5EF4-FFF2-40B4-BE49-F238E27FC236}">
                <a16:creationId xmlns:a16="http://schemas.microsoft.com/office/drawing/2014/main" id="{702362EA-E4E4-9B47-BF19-F50E16A4FC15}"/>
              </a:ext>
            </a:extLst>
          </p:cNvPr>
          <p:cNvCxnSpPr>
            <a:cxnSpLocks/>
            <a:stCxn id="209" idx="2"/>
            <a:endCxn id="236" idx="0"/>
          </p:cNvCxnSpPr>
          <p:nvPr/>
        </p:nvCxnSpPr>
        <p:spPr>
          <a:xfrm rot="5400000">
            <a:off x="8241963" y="6248123"/>
            <a:ext cx="556265" cy="1189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9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318</Words>
  <Application>Microsoft Macintosh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Timothy</dc:creator>
  <cp:lastModifiedBy>Moore, Timothy</cp:lastModifiedBy>
  <cp:revision>15</cp:revision>
  <dcterms:created xsi:type="dcterms:W3CDTF">2021-10-05T01:56:27Z</dcterms:created>
  <dcterms:modified xsi:type="dcterms:W3CDTF">2021-10-05T02:52:04Z</dcterms:modified>
</cp:coreProperties>
</file>