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16"/>
    <p:restoredTop sz="96327"/>
  </p:normalViewPr>
  <p:slideViewPr>
    <p:cSldViewPr snapToGrid="0" snapToObjects="1" showGuides="1">
      <p:cViewPr>
        <p:scale>
          <a:sx n="118" d="100"/>
          <a:sy n="118" d="100"/>
        </p:scale>
        <p:origin x="144" y="2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681B-3842-4B47-A1B4-EA9678A43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0BA99-A726-DF4E-879F-541237AE6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B4BAC-3CA1-1C4F-8411-309504AC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0DE4-C715-C243-8B8E-06DBFA3B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4C40-B22E-F042-B2F1-A5DA038C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93F7-373C-BD47-AFE0-079BFE59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76D75-E41B-CA46-A43E-B66A0AE78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74E3-9B17-334C-945A-FB475762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FD57-6859-434D-A55C-BB0F0E3D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499E-E56B-4A47-8770-B5407F05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3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1F013-869E-B944-B8E5-096F49D8F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F245A-B240-6B41-A35B-87A2343E5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201AE-9F87-C54C-9F4F-2070889C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3E5D3-BC4A-084A-B09A-CCF107CB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DDFC-0B61-3349-83F4-6F9EF37F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B1B2-A3A0-B34E-ABA3-037E6B4D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C1C7-17E2-2845-83D1-22D17E55A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F430-178D-C34F-9846-4D6C49B0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8B70-282C-F345-9A0D-92040580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E5A5-8FE7-0B45-AC2E-CEA85557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BEAC-412E-9348-99C0-7CB1EFC4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470D9-00F6-1F4A-B3D8-968DBDC2E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D1B5-2772-964A-A879-186B0161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597F0-4C4B-C04F-8D93-CEE6B8EA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5FCFE-9D73-4C40-8520-C7FD856F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1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AE96-C8B8-1D45-B39E-D2B4A3AE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88E4-C983-3542-8EB2-F4A24BF37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5CF75-4626-104E-95A0-5278B774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0B33C-ADC4-9B4C-AD2F-A51DD563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B91CF-3B89-344E-AC1E-091347AF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783F-76B4-1D42-AC7C-C745D3C3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A001-6C65-E04A-A470-7A5DD11F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CE122-2FF5-9449-AF66-05AA4CDC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C0C50-37C0-C74C-ABDC-3361582C9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88DBD-0EE7-CC4F-9AB5-343DEC2B8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9B062-8E8B-D040-AFE8-E0E0000D7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A007C-C922-3B4C-9945-19A4B5F2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A316D-5A98-BA4C-8996-75FA48C7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9C9C5-A510-804C-928A-9CDF7968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1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FB49-C72F-EF44-960E-BC49FDEE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8E213-4DAC-3C45-8C51-A485439F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77C58-AC0E-6F4E-8751-86DF1CE2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69854-9322-3E4A-99A8-99B90D5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0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E0CC1-73EE-6A4A-8E0F-F872C06A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9E6F4-62B0-524D-BA7C-7144E5E8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8EDCF-0641-2943-AB48-31B3A9C5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5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2865-56BD-804B-A2FE-BE5DBC41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810C-709D-2D49-B064-A64A34EB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DA057-AD95-174F-B3C4-56A3D9C8D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7F9D7-592B-1F48-8C25-E88BEE8D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71B51-6C70-BE45-BCCF-FAC74484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6535D-B152-304A-B238-3737B371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9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975C-BCAC-1140-A7CC-8C734C3B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BF3DD-633E-4C4A-8A0A-D5EA0FBF4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1ECB0-8630-8A4B-8B6E-F87C7928D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77CEC-7D8F-6B4B-8771-DF8C1801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ED6D9-2A09-E842-8A6E-B40640ED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8B32A-ECE8-C344-BFF2-E57712C9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0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0361E-2D58-0940-8FA3-EDB3DA2F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E198-A625-4F47-B262-F7FB39759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09792-426C-184C-8D67-CDA0A8066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CDAA-125B-EE49-8309-E2E585CD8A0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44D9-D039-8C4A-8DCE-5A461ACAE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86DE5-6478-8F45-A8BC-E875B4EC1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40402E4-F9B9-4D6A-A13A-CED0AAD68236}"/>
              </a:ext>
            </a:extLst>
          </p:cNvPr>
          <p:cNvSpPr/>
          <p:nvPr/>
        </p:nvSpPr>
        <p:spPr>
          <a:xfrm>
            <a:off x="7042831" y="3727416"/>
            <a:ext cx="1633240" cy="370843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b="1" dirty="0" err="1"/>
              <a:t>hpmc.pair.user.CPPPotential</a:t>
            </a:r>
            <a:endParaRPr lang="en-US" sz="901" b="1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77E15A6-35DD-4893-82E0-9C538D4648FF}"/>
              </a:ext>
            </a:extLst>
          </p:cNvPr>
          <p:cNvSpPr/>
          <p:nvPr/>
        </p:nvSpPr>
        <p:spPr>
          <a:xfrm>
            <a:off x="11282364" y="168754"/>
            <a:ext cx="665475" cy="185359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b="1" dirty="0"/>
              <a:t>Concept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05619FC-0A4D-44F9-BCB0-36CF2FE5A419}"/>
              </a:ext>
            </a:extLst>
          </p:cNvPr>
          <p:cNvSpPr/>
          <p:nvPr/>
        </p:nvSpPr>
        <p:spPr>
          <a:xfrm>
            <a:off x="11365007" y="432557"/>
            <a:ext cx="582832" cy="187301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dirty="0"/>
              <a:t>Library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DE1D50C-9461-4173-BD5C-F70653CC9051}"/>
              </a:ext>
            </a:extLst>
          </p:cNvPr>
          <p:cNvSpPr/>
          <p:nvPr/>
        </p:nvSpPr>
        <p:spPr>
          <a:xfrm>
            <a:off x="11363914" y="690815"/>
            <a:ext cx="582832" cy="187301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dirty="0"/>
              <a:t>Detail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6F250C1-4A58-499A-9972-8C321D7582DE}"/>
              </a:ext>
            </a:extLst>
          </p:cNvPr>
          <p:cNvSpPr/>
          <p:nvPr/>
        </p:nvSpPr>
        <p:spPr>
          <a:xfrm>
            <a:off x="11234772" y="952413"/>
            <a:ext cx="711973" cy="2528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b="1" dirty="0"/>
              <a:t>HOOMD class</a:t>
            </a:r>
          </a:p>
        </p:txBody>
      </p: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61551727-3495-4F6D-B302-7F3896BEF37D}"/>
              </a:ext>
            </a:extLst>
          </p:cNvPr>
          <p:cNvCxnSpPr>
            <a:cxnSpLocks/>
          </p:cNvCxnSpPr>
          <p:nvPr/>
        </p:nvCxnSpPr>
        <p:spPr>
          <a:xfrm>
            <a:off x="11200845" y="1434914"/>
            <a:ext cx="792553" cy="1417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8272207-F37A-48A0-BC4F-D5796F7451A0}"/>
              </a:ext>
            </a:extLst>
          </p:cNvPr>
          <p:cNvSpPr txBox="1"/>
          <p:nvPr/>
        </p:nvSpPr>
        <p:spPr>
          <a:xfrm>
            <a:off x="11064429" y="1265749"/>
            <a:ext cx="1042273" cy="34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Weak relationship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16FC3A7-1A8B-43E6-9F1E-0C61124762F4}"/>
              </a:ext>
            </a:extLst>
          </p:cNvPr>
          <p:cNvSpPr txBox="1"/>
          <p:nvPr/>
        </p:nvSpPr>
        <p:spPr>
          <a:xfrm>
            <a:off x="11095053" y="1592607"/>
            <a:ext cx="1120554" cy="23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1" dirty="0"/>
              <a:t>Strong relationship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36E0A471-6DF2-472F-965F-0674BEE2F09A}"/>
              </a:ext>
            </a:extLst>
          </p:cNvPr>
          <p:cNvCxnSpPr>
            <a:cxnSpLocks/>
          </p:cNvCxnSpPr>
          <p:nvPr/>
        </p:nvCxnSpPr>
        <p:spPr>
          <a:xfrm>
            <a:off x="11259054" y="1784416"/>
            <a:ext cx="744544" cy="225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2CC5F7-C9FB-49D4-8C41-6178B34CEF59}"/>
              </a:ext>
            </a:extLst>
          </p:cNvPr>
          <p:cNvSpPr txBox="1"/>
          <p:nvPr/>
        </p:nvSpPr>
        <p:spPr>
          <a:xfrm>
            <a:off x="4909604" y="102928"/>
            <a:ext cx="2151615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Patchy Particle Simulations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E77923-3463-4E50-ACFE-28838346EC65}"/>
              </a:ext>
            </a:extLst>
          </p:cNvPr>
          <p:cNvSpPr/>
          <p:nvPr/>
        </p:nvSpPr>
        <p:spPr>
          <a:xfrm>
            <a:off x="3940671" y="4663755"/>
            <a:ext cx="975539" cy="421406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patch width</a:t>
            </a:r>
          </a:p>
          <a:p>
            <a:pPr algn="ctr"/>
            <a:r>
              <a:rPr lang="en-US" sz="900" dirty="0"/>
              <a:t>patch range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2D54969C-789E-4DA6-8769-351302F4536D}"/>
              </a:ext>
            </a:extLst>
          </p:cNvPr>
          <p:cNvSpPr/>
          <p:nvPr/>
        </p:nvSpPr>
        <p:spPr>
          <a:xfrm>
            <a:off x="3704352" y="3399430"/>
            <a:ext cx="959364" cy="51340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Patchy particle models: e.g.: Kern–Frenkel</a:t>
            </a:r>
          </a:p>
        </p:txBody>
      </p:sp>
      <p:cxnSp>
        <p:nvCxnSpPr>
          <p:cNvPr id="71" name="Connector: Curved 128">
            <a:extLst>
              <a:ext uri="{FF2B5EF4-FFF2-40B4-BE49-F238E27FC236}">
                <a16:creationId xmlns:a16="http://schemas.microsoft.com/office/drawing/2014/main" id="{BBD66033-14EB-E746-BF51-5614F4E71278}"/>
              </a:ext>
            </a:extLst>
          </p:cNvPr>
          <p:cNvCxnSpPr>
            <a:cxnSpLocks/>
            <a:stCxn id="77" idx="0"/>
            <a:endCxn id="118" idx="2"/>
          </p:cNvCxnSpPr>
          <p:nvPr/>
        </p:nvCxnSpPr>
        <p:spPr>
          <a:xfrm rot="16200000" flipV="1">
            <a:off x="3930780" y="4166093"/>
            <a:ext cx="750917" cy="24440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117">
            <a:extLst>
              <a:ext uri="{FF2B5EF4-FFF2-40B4-BE49-F238E27FC236}">
                <a16:creationId xmlns:a16="http://schemas.microsoft.com/office/drawing/2014/main" id="{2A1AEABB-8C36-C542-9CA9-3DFAAB2FAAA3}"/>
              </a:ext>
            </a:extLst>
          </p:cNvPr>
          <p:cNvSpPr/>
          <p:nvPr/>
        </p:nvSpPr>
        <p:spPr>
          <a:xfrm>
            <a:off x="5526365" y="3755117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Simulations of patchy particles</a:t>
            </a:r>
          </a:p>
        </p:txBody>
      </p:sp>
      <p:cxnSp>
        <p:nvCxnSpPr>
          <p:cNvPr id="88" name="Connector: Curved 128">
            <a:extLst>
              <a:ext uri="{FF2B5EF4-FFF2-40B4-BE49-F238E27FC236}">
                <a16:creationId xmlns:a16="http://schemas.microsoft.com/office/drawing/2014/main" id="{633D4CA9-804F-E145-B81B-9798C12E1913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>
            <a:off x="4663716" y="3656134"/>
            <a:ext cx="862649" cy="28440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onnector: Curved 128">
            <a:extLst>
              <a:ext uri="{FF2B5EF4-FFF2-40B4-BE49-F238E27FC236}">
                <a16:creationId xmlns:a16="http://schemas.microsoft.com/office/drawing/2014/main" id="{737A34F6-AE95-084F-8569-A9D07D6C8625}"/>
              </a:ext>
            </a:extLst>
          </p:cNvPr>
          <p:cNvCxnSpPr>
            <a:cxnSpLocks/>
            <a:stCxn id="87" idx="3"/>
            <a:endCxn id="66" idx="1"/>
          </p:cNvCxnSpPr>
          <p:nvPr/>
        </p:nvCxnSpPr>
        <p:spPr>
          <a:xfrm flipV="1">
            <a:off x="6485729" y="3912838"/>
            <a:ext cx="557102" cy="2770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ectangle: Rounded Corners 117">
            <a:extLst>
              <a:ext uri="{FF2B5EF4-FFF2-40B4-BE49-F238E27FC236}">
                <a16:creationId xmlns:a16="http://schemas.microsoft.com/office/drawing/2014/main" id="{9E4F87DD-1DFE-5741-A1BA-384DD14FFD93}"/>
              </a:ext>
            </a:extLst>
          </p:cNvPr>
          <p:cNvSpPr/>
          <p:nvPr/>
        </p:nvSpPr>
        <p:spPr>
          <a:xfrm>
            <a:off x="6435734" y="2289309"/>
            <a:ext cx="959364" cy="37084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Initialization</a:t>
            </a:r>
          </a:p>
        </p:txBody>
      </p:sp>
      <p:cxnSp>
        <p:nvCxnSpPr>
          <p:cNvPr id="121" name="Connector: Curved 128">
            <a:extLst>
              <a:ext uri="{FF2B5EF4-FFF2-40B4-BE49-F238E27FC236}">
                <a16:creationId xmlns:a16="http://schemas.microsoft.com/office/drawing/2014/main" id="{82745B1B-F984-B94F-9D7E-D2DB76CE2290}"/>
              </a:ext>
            </a:extLst>
          </p:cNvPr>
          <p:cNvCxnSpPr>
            <a:cxnSpLocks/>
            <a:stCxn id="87" idx="0"/>
            <a:endCxn id="120" idx="2"/>
          </p:cNvCxnSpPr>
          <p:nvPr/>
        </p:nvCxnSpPr>
        <p:spPr>
          <a:xfrm rot="5400000" flipH="1" flipV="1">
            <a:off x="5913249" y="2752951"/>
            <a:ext cx="1094965" cy="90936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17">
            <a:extLst>
              <a:ext uri="{FF2B5EF4-FFF2-40B4-BE49-F238E27FC236}">
                <a16:creationId xmlns:a16="http://schemas.microsoft.com/office/drawing/2014/main" id="{707845CA-5314-FB44-BC8E-F334E312DE11}"/>
              </a:ext>
            </a:extLst>
          </p:cNvPr>
          <p:cNvSpPr/>
          <p:nvPr/>
        </p:nvSpPr>
        <p:spPr>
          <a:xfrm>
            <a:off x="4924936" y="1331896"/>
            <a:ext cx="1215401" cy="42339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Particle vs. global frame of reference</a:t>
            </a:r>
          </a:p>
        </p:txBody>
      </p:sp>
      <p:cxnSp>
        <p:nvCxnSpPr>
          <p:cNvPr id="124" name="Connector: Curved 128">
            <a:extLst>
              <a:ext uri="{FF2B5EF4-FFF2-40B4-BE49-F238E27FC236}">
                <a16:creationId xmlns:a16="http://schemas.microsoft.com/office/drawing/2014/main" id="{35FE8B0B-0D0D-6343-AAF2-C8BEDE8DB28F}"/>
              </a:ext>
            </a:extLst>
          </p:cNvPr>
          <p:cNvCxnSpPr>
            <a:cxnSpLocks/>
            <a:stCxn id="123" idx="2"/>
            <a:endCxn id="120" idx="1"/>
          </p:cNvCxnSpPr>
          <p:nvPr/>
        </p:nvCxnSpPr>
        <p:spPr>
          <a:xfrm rot="16200000" flipH="1">
            <a:off x="5624464" y="1663460"/>
            <a:ext cx="719443" cy="903097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angle: Rounded Corners 117">
            <a:extLst>
              <a:ext uri="{FF2B5EF4-FFF2-40B4-BE49-F238E27FC236}">
                <a16:creationId xmlns:a16="http://schemas.microsoft.com/office/drawing/2014/main" id="{E85AA7D3-392E-594A-87AD-019328A15524}"/>
              </a:ext>
            </a:extLst>
          </p:cNvPr>
          <p:cNvSpPr/>
          <p:nvPr/>
        </p:nvSpPr>
        <p:spPr>
          <a:xfrm>
            <a:off x="7884906" y="2577485"/>
            <a:ext cx="1120554" cy="37084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Equilibration and self-assembly</a:t>
            </a:r>
          </a:p>
        </p:txBody>
      </p:sp>
      <p:cxnSp>
        <p:nvCxnSpPr>
          <p:cNvPr id="130" name="Connector: Curved 128">
            <a:extLst>
              <a:ext uri="{FF2B5EF4-FFF2-40B4-BE49-F238E27FC236}">
                <a16:creationId xmlns:a16="http://schemas.microsoft.com/office/drawing/2014/main" id="{A875ADDB-4ECD-6648-9FEC-62CA9B35CEE7}"/>
              </a:ext>
            </a:extLst>
          </p:cNvPr>
          <p:cNvCxnSpPr>
            <a:cxnSpLocks/>
            <a:stCxn id="120" idx="3"/>
            <a:endCxn id="128" idx="1"/>
          </p:cNvCxnSpPr>
          <p:nvPr/>
        </p:nvCxnSpPr>
        <p:spPr>
          <a:xfrm>
            <a:off x="7395098" y="2474731"/>
            <a:ext cx="489808" cy="28817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: Rounded Corners 117">
            <a:extLst>
              <a:ext uri="{FF2B5EF4-FFF2-40B4-BE49-F238E27FC236}">
                <a16:creationId xmlns:a16="http://schemas.microsoft.com/office/drawing/2014/main" id="{1EF02C83-E01C-3C43-A36D-8D2B776F85CF}"/>
              </a:ext>
            </a:extLst>
          </p:cNvPr>
          <p:cNvSpPr/>
          <p:nvPr/>
        </p:nvSpPr>
        <p:spPr>
          <a:xfrm>
            <a:off x="8570677" y="1881063"/>
            <a:ext cx="959364" cy="37084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MC moves</a:t>
            </a:r>
          </a:p>
        </p:txBody>
      </p:sp>
      <p:cxnSp>
        <p:nvCxnSpPr>
          <p:cNvPr id="143" name="Connector: Curved 128">
            <a:extLst>
              <a:ext uri="{FF2B5EF4-FFF2-40B4-BE49-F238E27FC236}">
                <a16:creationId xmlns:a16="http://schemas.microsoft.com/office/drawing/2014/main" id="{78007CBE-47C5-7746-8989-F99D24A1FEC6}"/>
              </a:ext>
            </a:extLst>
          </p:cNvPr>
          <p:cNvCxnSpPr>
            <a:cxnSpLocks/>
            <a:stCxn id="128" idx="0"/>
            <a:endCxn id="138" idx="3"/>
          </p:cNvCxnSpPr>
          <p:nvPr/>
        </p:nvCxnSpPr>
        <p:spPr>
          <a:xfrm rot="5400000" flipH="1" flipV="1">
            <a:off x="8732112" y="1779556"/>
            <a:ext cx="511000" cy="1084858"/>
          </a:xfrm>
          <a:prstGeom prst="curvedConnector4">
            <a:avLst>
              <a:gd name="adj1" fmla="val 31857"/>
              <a:gd name="adj2" fmla="val 12107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Rectangle: Rounded Corners 133">
            <a:extLst>
              <a:ext uri="{FF2B5EF4-FFF2-40B4-BE49-F238E27FC236}">
                <a16:creationId xmlns:a16="http://schemas.microsoft.com/office/drawing/2014/main" id="{1E810D62-A62E-7B4F-9D76-E65FB3BEA824}"/>
              </a:ext>
            </a:extLst>
          </p:cNvPr>
          <p:cNvSpPr/>
          <p:nvPr/>
        </p:nvSpPr>
        <p:spPr>
          <a:xfrm>
            <a:off x="8378962" y="878116"/>
            <a:ext cx="966262" cy="300204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Translation</a:t>
            </a:r>
          </a:p>
        </p:txBody>
      </p:sp>
      <p:sp>
        <p:nvSpPr>
          <p:cNvPr id="147" name="Rectangle: Rounded Corners 133">
            <a:extLst>
              <a:ext uri="{FF2B5EF4-FFF2-40B4-BE49-F238E27FC236}">
                <a16:creationId xmlns:a16="http://schemas.microsoft.com/office/drawing/2014/main" id="{B9C41666-FAA2-E540-9657-938B6AA85BFC}"/>
              </a:ext>
            </a:extLst>
          </p:cNvPr>
          <p:cNvSpPr/>
          <p:nvPr/>
        </p:nvSpPr>
        <p:spPr>
          <a:xfrm>
            <a:off x="6915416" y="1155994"/>
            <a:ext cx="966262" cy="300204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Rotation</a:t>
            </a:r>
          </a:p>
        </p:txBody>
      </p:sp>
      <p:cxnSp>
        <p:nvCxnSpPr>
          <p:cNvPr id="148" name="Connector: Curved 128">
            <a:extLst>
              <a:ext uri="{FF2B5EF4-FFF2-40B4-BE49-F238E27FC236}">
                <a16:creationId xmlns:a16="http://schemas.microsoft.com/office/drawing/2014/main" id="{EA1ED4F1-2A8D-B848-98C5-2FF12C11CCBE}"/>
              </a:ext>
            </a:extLst>
          </p:cNvPr>
          <p:cNvCxnSpPr>
            <a:cxnSpLocks/>
            <a:stCxn id="138" idx="0"/>
            <a:endCxn id="147" idx="2"/>
          </p:cNvCxnSpPr>
          <p:nvPr/>
        </p:nvCxnSpPr>
        <p:spPr>
          <a:xfrm rot="16200000" flipV="1">
            <a:off x="8012021" y="842725"/>
            <a:ext cx="424865" cy="165181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Connector: Curved 128">
            <a:extLst>
              <a:ext uri="{FF2B5EF4-FFF2-40B4-BE49-F238E27FC236}">
                <a16:creationId xmlns:a16="http://schemas.microsoft.com/office/drawing/2014/main" id="{022EA9BD-008D-F841-B990-42A4A7DE50F7}"/>
              </a:ext>
            </a:extLst>
          </p:cNvPr>
          <p:cNvCxnSpPr>
            <a:cxnSpLocks/>
            <a:stCxn id="138" idx="0"/>
            <a:endCxn id="144" idx="2"/>
          </p:cNvCxnSpPr>
          <p:nvPr/>
        </p:nvCxnSpPr>
        <p:spPr>
          <a:xfrm rot="16200000" flipV="1">
            <a:off x="8604855" y="1435559"/>
            <a:ext cx="702743" cy="18826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nector: Curved 128">
            <a:extLst>
              <a:ext uri="{FF2B5EF4-FFF2-40B4-BE49-F238E27FC236}">
                <a16:creationId xmlns:a16="http://schemas.microsoft.com/office/drawing/2014/main" id="{6158455D-6B1D-0F4C-9D48-3200E316B050}"/>
              </a:ext>
            </a:extLst>
          </p:cNvPr>
          <p:cNvCxnSpPr>
            <a:cxnSpLocks/>
            <a:stCxn id="123" idx="3"/>
            <a:endCxn id="147" idx="1"/>
          </p:cNvCxnSpPr>
          <p:nvPr/>
        </p:nvCxnSpPr>
        <p:spPr>
          <a:xfrm flipV="1">
            <a:off x="6140337" y="1306096"/>
            <a:ext cx="775079" cy="2374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ctangle: Rounded Corners 65">
            <a:extLst>
              <a:ext uri="{FF2B5EF4-FFF2-40B4-BE49-F238E27FC236}">
                <a16:creationId xmlns:a16="http://schemas.microsoft.com/office/drawing/2014/main" id="{C8F67063-D9E8-3D46-870F-EB42BB61DC20}"/>
              </a:ext>
            </a:extLst>
          </p:cNvPr>
          <p:cNvSpPr/>
          <p:nvPr/>
        </p:nvSpPr>
        <p:spPr>
          <a:xfrm>
            <a:off x="9729609" y="1222737"/>
            <a:ext cx="710249" cy="37084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b="1" dirty="0"/>
              <a:t>Move size tuners</a:t>
            </a:r>
          </a:p>
        </p:txBody>
      </p:sp>
      <p:cxnSp>
        <p:nvCxnSpPr>
          <p:cNvPr id="160" name="Connector: Curved 128">
            <a:extLst>
              <a:ext uri="{FF2B5EF4-FFF2-40B4-BE49-F238E27FC236}">
                <a16:creationId xmlns:a16="http://schemas.microsoft.com/office/drawing/2014/main" id="{565709AE-866F-1C42-ACAE-C1CDA2FF0614}"/>
              </a:ext>
            </a:extLst>
          </p:cNvPr>
          <p:cNvCxnSpPr>
            <a:cxnSpLocks/>
            <a:stCxn id="138" idx="0"/>
            <a:endCxn id="158" idx="1"/>
          </p:cNvCxnSpPr>
          <p:nvPr/>
        </p:nvCxnSpPr>
        <p:spPr>
          <a:xfrm rot="5400000" flipH="1" flipV="1">
            <a:off x="9153532" y="1304986"/>
            <a:ext cx="472904" cy="679250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Rectangle: Rounded Corners 65">
            <a:extLst>
              <a:ext uri="{FF2B5EF4-FFF2-40B4-BE49-F238E27FC236}">
                <a16:creationId xmlns:a16="http://schemas.microsoft.com/office/drawing/2014/main" id="{42D00FB0-33CB-BF4E-80DA-D3D7708F1840}"/>
              </a:ext>
            </a:extLst>
          </p:cNvPr>
          <p:cNvSpPr/>
          <p:nvPr/>
        </p:nvSpPr>
        <p:spPr>
          <a:xfrm>
            <a:off x="8862093" y="3391072"/>
            <a:ext cx="1395981" cy="336344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b="1" dirty="0" err="1"/>
              <a:t>hpmc.integrate.Sphere</a:t>
            </a:r>
            <a:endParaRPr lang="en-US" sz="901" b="1" dirty="0"/>
          </a:p>
        </p:txBody>
      </p:sp>
      <p:cxnSp>
        <p:nvCxnSpPr>
          <p:cNvPr id="169" name="Connector: Curved 128">
            <a:extLst>
              <a:ext uri="{FF2B5EF4-FFF2-40B4-BE49-F238E27FC236}">
                <a16:creationId xmlns:a16="http://schemas.microsoft.com/office/drawing/2014/main" id="{E4911600-5AFA-B84C-ACC1-D5F876161F46}"/>
              </a:ext>
            </a:extLst>
          </p:cNvPr>
          <p:cNvCxnSpPr>
            <a:cxnSpLocks/>
            <a:stCxn id="161" idx="0"/>
            <a:endCxn id="128" idx="2"/>
          </p:cNvCxnSpPr>
          <p:nvPr/>
        </p:nvCxnSpPr>
        <p:spPr>
          <a:xfrm rot="16200000" flipV="1">
            <a:off x="8781262" y="2612249"/>
            <a:ext cx="442744" cy="111490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: Rounded Corners 65">
            <a:extLst>
              <a:ext uri="{FF2B5EF4-FFF2-40B4-BE49-F238E27FC236}">
                <a16:creationId xmlns:a16="http://schemas.microsoft.com/office/drawing/2014/main" id="{973B8C69-01E4-9F40-902F-883CE0C200B7}"/>
              </a:ext>
            </a:extLst>
          </p:cNvPr>
          <p:cNvSpPr/>
          <p:nvPr/>
        </p:nvSpPr>
        <p:spPr>
          <a:xfrm>
            <a:off x="4543305" y="2792569"/>
            <a:ext cx="1395981" cy="3363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b="1" dirty="0" err="1"/>
              <a:t>hoomd.Snapshot</a:t>
            </a:r>
            <a:endParaRPr lang="en-US" sz="901" b="1" dirty="0"/>
          </a:p>
        </p:txBody>
      </p:sp>
      <p:cxnSp>
        <p:nvCxnSpPr>
          <p:cNvPr id="175" name="Connector: Curved 128">
            <a:extLst>
              <a:ext uri="{FF2B5EF4-FFF2-40B4-BE49-F238E27FC236}">
                <a16:creationId xmlns:a16="http://schemas.microsoft.com/office/drawing/2014/main" id="{372E7FB4-692A-4F4D-8729-A39A25808FE7}"/>
              </a:ext>
            </a:extLst>
          </p:cNvPr>
          <p:cNvCxnSpPr>
            <a:cxnSpLocks/>
            <a:stCxn id="174" idx="3"/>
            <a:endCxn id="120" idx="1"/>
          </p:cNvCxnSpPr>
          <p:nvPr/>
        </p:nvCxnSpPr>
        <p:spPr>
          <a:xfrm flipV="1">
            <a:off x="5939286" y="2474731"/>
            <a:ext cx="496448" cy="48601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Connector: Curved 128">
            <a:extLst>
              <a:ext uri="{FF2B5EF4-FFF2-40B4-BE49-F238E27FC236}">
                <a16:creationId xmlns:a16="http://schemas.microsoft.com/office/drawing/2014/main" id="{C13ABE1B-7AD2-2549-A17C-80AA81BAAD48}"/>
              </a:ext>
            </a:extLst>
          </p:cNvPr>
          <p:cNvCxnSpPr>
            <a:cxnSpLocks/>
            <a:stCxn id="66" idx="0"/>
            <a:endCxn id="128" idx="2"/>
          </p:cNvCxnSpPr>
          <p:nvPr/>
        </p:nvCxnSpPr>
        <p:spPr>
          <a:xfrm rot="5400000" flipH="1" flipV="1">
            <a:off x="7762773" y="3045006"/>
            <a:ext cx="779088" cy="58573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C4F86EF-C89A-4619-B008-F7B33FAD87C1}"/>
              </a:ext>
            </a:extLst>
          </p:cNvPr>
          <p:cNvSpPr txBox="1"/>
          <p:nvPr/>
        </p:nvSpPr>
        <p:spPr>
          <a:xfrm>
            <a:off x="125394" y="87141"/>
            <a:ext cx="3495931" cy="5082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1" b="1" dirty="0"/>
              <a:t>Outline</a:t>
            </a:r>
          </a:p>
          <a:p>
            <a:pPr marL="171633" indent="-171633">
              <a:buAutoNum type="arabicPeriod"/>
            </a:pPr>
            <a:r>
              <a:rPr lang="en-US" sz="901" dirty="0"/>
              <a:t>Overview and learning objectives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Main goal: demonstrate how to use the user-defined, JIT-compiled pair interactions within HPMC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After completing this tutorial, the user should be able to: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How to implement the Kern–Frenkel model: cite that paper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Set up and run a simulation of Kern–Frenkel particles, including write the JIT code necessary to implement the model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Implement any (sufficiently simple) pair potential within an HPMC simulation, including 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This tutorial assumes the user has completed the previous tutorials and is familiar with the following concepts: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HOOMD snapshots to initialize a system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HPMC simulations and relevant statistical mechanical concepts (microstates, energy, entropy…)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MC moves, acceptance rates, and tuners</a:t>
            </a:r>
          </a:p>
          <a:p>
            <a:pPr marL="171633" indent="-171633">
              <a:buAutoNum type="arabicPeriod"/>
            </a:pPr>
            <a:r>
              <a:rPr lang="en-US" sz="901" dirty="0"/>
              <a:t>Kern–Frenkel model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Math + figures</a:t>
            </a:r>
          </a:p>
          <a:p>
            <a:pPr marL="628833" lvl="1" indent="-171633">
              <a:buAutoNum type="arabicPeriod"/>
            </a:pPr>
            <a:r>
              <a:rPr lang="en-US" sz="901" dirty="0" err="1"/>
              <a:t>CPPPotential</a:t>
            </a:r>
            <a:r>
              <a:rPr lang="en-US" sz="901" dirty="0"/>
              <a:t> object for user-defined pair interactions + JIT code to implement KF model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Define patch directors in local frame of reference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Orientation quaternion rotates from local frame into global frame</a:t>
            </a:r>
          </a:p>
          <a:p>
            <a:pPr marL="628833" lvl="1" indent="-171633">
              <a:buAutoNum type="arabicPeriod"/>
            </a:pPr>
            <a:r>
              <a:rPr lang="en-US" sz="901" dirty="0" err="1"/>
              <a:t>HOOMDMath</a:t>
            </a:r>
            <a:r>
              <a:rPr lang="en-US" sz="901" dirty="0"/>
              <a:t> library, vectors, quaternions, dot products, vector rotation</a:t>
            </a:r>
          </a:p>
          <a:p>
            <a:pPr marL="171633" indent="-171633">
              <a:buAutoNum type="arabicPeriod"/>
            </a:pPr>
            <a:r>
              <a:rPr lang="en-US" sz="901" dirty="0"/>
              <a:t>Run many particle simulation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Initialize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Follow steps in 01 to run but with patch code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Run while logging energy to show that it decreases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Render snapshots</a:t>
            </a:r>
          </a:p>
          <a:p>
            <a:pPr marL="171633" indent="-171633">
              <a:buAutoNum type="arabicPeriod"/>
            </a:pPr>
            <a:r>
              <a:rPr lang="en-US" sz="901" dirty="0"/>
              <a:t>MD patch potential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Use final frame of MC</a:t>
            </a:r>
          </a:p>
        </p:txBody>
      </p:sp>
      <p:sp>
        <p:nvSpPr>
          <p:cNvPr id="200" name="Rectangle: Rounded Corners 117">
            <a:extLst>
              <a:ext uri="{FF2B5EF4-FFF2-40B4-BE49-F238E27FC236}">
                <a16:creationId xmlns:a16="http://schemas.microsoft.com/office/drawing/2014/main" id="{9D070B41-5832-5242-B1FB-BEC31CEB8BE1}"/>
              </a:ext>
            </a:extLst>
          </p:cNvPr>
          <p:cNvSpPr/>
          <p:nvPr/>
        </p:nvSpPr>
        <p:spPr>
          <a:xfrm>
            <a:off x="6563149" y="4503615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C++ code for patch kernel</a:t>
            </a:r>
          </a:p>
        </p:txBody>
      </p:sp>
      <p:cxnSp>
        <p:nvCxnSpPr>
          <p:cNvPr id="201" name="Connector: Curved 128">
            <a:extLst>
              <a:ext uri="{FF2B5EF4-FFF2-40B4-BE49-F238E27FC236}">
                <a16:creationId xmlns:a16="http://schemas.microsoft.com/office/drawing/2014/main" id="{8DC911C3-0897-014F-B6FE-9F43C23EE891}"/>
              </a:ext>
            </a:extLst>
          </p:cNvPr>
          <p:cNvCxnSpPr>
            <a:cxnSpLocks/>
            <a:stCxn id="200" idx="0"/>
            <a:endCxn id="66" idx="2"/>
          </p:cNvCxnSpPr>
          <p:nvPr/>
        </p:nvCxnSpPr>
        <p:spPr>
          <a:xfrm rot="5400000" flipH="1" flipV="1">
            <a:off x="7248463" y="3892627"/>
            <a:ext cx="405356" cy="81662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Rectangle: Rounded Corners 132">
            <a:extLst>
              <a:ext uri="{FF2B5EF4-FFF2-40B4-BE49-F238E27FC236}">
                <a16:creationId xmlns:a16="http://schemas.microsoft.com/office/drawing/2014/main" id="{95008BAD-7370-FE49-9C21-9D5CE6F9FD89}"/>
              </a:ext>
            </a:extLst>
          </p:cNvPr>
          <p:cNvSpPr/>
          <p:nvPr/>
        </p:nvSpPr>
        <p:spPr>
          <a:xfrm>
            <a:off x="7166106" y="5327625"/>
            <a:ext cx="959363" cy="279073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HOOMDMath</a:t>
            </a:r>
            <a:endParaRPr lang="en-US" sz="900" dirty="0"/>
          </a:p>
        </p:txBody>
      </p:sp>
      <p:cxnSp>
        <p:nvCxnSpPr>
          <p:cNvPr id="210" name="Connector: Curved 128">
            <a:extLst>
              <a:ext uri="{FF2B5EF4-FFF2-40B4-BE49-F238E27FC236}">
                <a16:creationId xmlns:a16="http://schemas.microsoft.com/office/drawing/2014/main" id="{600641B9-00B0-C94C-ABB9-B3D2704713D7}"/>
              </a:ext>
            </a:extLst>
          </p:cNvPr>
          <p:cNvCxnSpPr>
            <a:cxnSpLocks/>
            <a:stCxn id="200" idx="3"/>
            <a:endCxn id="209" idx="1"/>
          </p:cNvCxnSpPr>
          <p:nvPr/>
        </p:nvCxnSpPr>
        <p:spPr>
          <a:xfrm flipH="1">
            <a:off x="7166106" y="4689037"/>
            <a:ext cx="356407" cy="778125"/>
          </a:xfrm>
          <a:prstGeom prst="curvedConnector5">
            <a:avLst>
              <a:gd name="adj1" fmla="val -64140"/>
              <a:gd name="adj2" fmla="val 52948"/>
              <a:gd name="adj3" fmla="val 16414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Rectangle: Rounded Corners 133">
            <a:extLst>
              <a:ext uri="{FF2B5EF4-FFF2-40B4-BE49-F238E27FC236}">
                <a16:creationId xmlns:a16="http://schemas.microsoft.com/office/drawing/2014/main" id="{1B523E00-629A-9C47-B110-756BB72645B3}"/>
              </a:ext>
            </a:extLst>
          </p:cNvPr>
          <p:cNvSpPr/>
          <p:nvPr/>
        </p:nvSpPr>
        <p:spPr>
          <a:xfrm>
            <a:off x="8656327" y="5169295"/>
            <a:ext cx="457304" cy="21294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vec3</a:t>
            </a:r>
          </a:p>
        </p:txBody>
      </p:sp>
      <p:sp>
        <p:nvSpPr>
          <p:cNvPr id="215" name="Rectangle: Rounded Corners 133">
            <a:extLst>
              <a:ext uri="{FF2B5EF4-FFF2-40B4-BE49-F238E27FC236}">
                <a16:creationId xmlns:a16="http://schemas.microsoft.com/office/drawing/2014/main" id="{607CE9AB-15E8-7B4B-B36C-2D7CBD3F8574}"/>
              </a:ext>
            </a:extLst>
          </p:cNvPr>
          <p:cNvSpPr/>
          <p:nvPr/>
        </p:nvSpPr>
        <p:spPr>
          <a:xfrm>
            <a:off x="8529559" y="5607090"/>
            <a:ext cx="457304" cy="21294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quat</a:t>
            </a:r>
          </a:p>
        </p:txBody>
      </p:sp>
      <p:cxnSp>
        <p:nvCxnSpPr>
          <p:cNvPr id="216" name="Connector: Curved 128">
            <a:extLst>
              <a:ext uri="{FF2B5EF4-FFF2-40B4-BE49-F238E27FC236}">
                <a16:creationId xmlns:a16="http://schemas.microsoft.com/office/drawing/2014/main" id="{A9E5AE11-4978-904D-A1D0-6915141E1089}"/>
              </a:ext>
            </a:extLst>
          </p:cNvPr>
          <p:cNvCxnSpPr>
            <a:cxnSpLocks/>
            <a:stCxn id="209" idx="3"/>
            <a:endCxn id="214" idx="1"/>
          </p:cNvCxnSpPr>
          <p:nvPr/>
        </p:nvCxnSpPr>
        <p:spPr>
          <a:xfrm flipV="1">
            <a:off x="8125469" y="5275769"/>
            <a:ext cx="530858" cy="19139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Connector: Curved 128">
            <a:extLst>
              <a:ext uri="{FF2B5EF4-FFF2-40B4-BE49-F238E27FC236}">
                <a16:creationId xmlns:a16="http://schemas.microsoft.com/office/drawing/2014/main" id="{17F5C95A-F5D1-5A4B-8E4F-E6BE9D37E93E}"/>
              </a:ext>
            </a:extLst>
          </p:cNvPr>
          <p:cNvCxnSpPr>
            <a:cxnSpLocks/>
            <a:stCxn id="209" idx="3"/>
            <a:endCxn id="215" idx="1"/>
          </p:cNvCxnSpPr>
          <p:nvPr/>
        </p:nvCxnSpPr>
        <p:spPr>
          <a:xfrm>
            <a:off x="8125469" y="5467162"/>
            <a:ext cx="404090" cy="24640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Rectangle: Rounded Corners 133">
            <a:extLst>
              <a:ext uri="{FF2B5EF4-FFF2-40B4-BE49-F238E27FC236}">
                <a16:creationId xmlns:a16="http://schemas.microsoft.com/office/drawing/2014/main" id="{1A3A2C6C-4C13-D848-AD97-77012A2ED77D}"/>
              </a:ext>
            </a:extLst>
          </p:cNvPr>
          <p:cNvSpPr/>
          <p:nvPr/>
        </p:nvSpPr>
        <p:spPr>
          <a:xfrm>
            <a:off x="8116756" y="5977541"/>
            <a:ext cx="457304" cy="21294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dot</a:t>
            </a:r>
          </a:p>
        </p:txBody>
      </p:sp>
      <p:cxnSp>
        <p:nvCxnSpPr>
          <p:cNvPr id="223" name="Connector: Curved 128">
            <a:extLst>
              <a:ext uri="{FF2B5EF4-FFF2-40B4-BE49-F238E27FC236}">
                <a16:creationId xmlns:a16="http://schemas.microsoft.com/office/drawing/2014/main" id="{C5C81C14-E71B-1B43-9737-3FC3DAF0565D}"/>
              </a:ext>
            </a:extLst>
          </p:cNvPr>
          <p:cNvCxnSpPr>
            <a:cxnSpLocks/>
            <a:stCxn id="209" idx="2"/>
            <a:endCxn id="222" idx="1"/>
          </p:cNvCxnSpPr>
          <p:nvPr/>
        </p:nvCxnSpPr>
        <p:spPr>
          <a:xfrm rot="16200000" flipH="1">
            <a:off x="7642614" y="5609872"/>
            <a:ext cx="477317" cy="470968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Curved 141">
            <a:extLst>
              <a:ext uri="{FF2B5EF4-FFF2-40B4-BE49-F238E27FC236}">
                <a16:creationId xmlns:a16="http://schemas.microsoft.com/office/drawing/2014/main" id="{66F5A324-490C-8D41-91D6-916C3E724D9A}"/>
              </a:ext>
            </a:extLst>
          </p:cNvPr>
          <p:cNvCxnSpPr>
            <a:cxnSpLocks/>
            <a:stCxn id="66" idx="3"/>
            <a:endCxn id="161" idx="1"/>
          </p:cNvCxnSpPr>
          <p:nvPr/>
        </p:nvCxnSpPr>
        <p:spPr>
          <a:xfrm flipV="1">
            <a:off x="8676071" y="3559244"/>
            <a:ext cx="186022" cy="353594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Rectangle: Rounded Corners 133">
            <a:extLst>
              <a:ext uri="{FF2B5EF4-FFF2-40B4-BE49-F238E27FC236}">
                <a16:creationId xmlns:a16="http://schemas.microsoft.com/office/drawing/2014/main" id="{DB63F69C-4358-164F-9B6B-FD1130DCBCE5}"/>
              </a:ext>
            </a:extLst>
          </p:cNvPr>
          <p:cNvSpPr/>
          <p:nvPr/>
        </p:nvSpPr>
        <p:spPr>
          <a:xfrm>
            <a:off x="7221697" y="6162963"/>
            <a:ext cx="610206" cy="21294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rotate</a:t>
            </a:r>
          </a:p>
        </p:txBody>
      </p:sp>
      <p:cxnSp>
        <p:nvCxnSpPr>
          <p:cNvPr id="237" name="Connector: Curved 128">
            <a:extLst>
              <a:ext uri="{FF2B5EF4-FFF2-40B4-BE49-F238E27FC236}">
                <a16:creationId xmlns:a16="http://schemas.microsoft.com/office/drawing/2014/main" id="{702362EA-E4E4-9B47-BF19-F50E16A4FC15}"/>
              </a:ext>
            </a:extLst>
          </p:cNvPr>
          <p:cNvCxnSpPr>
            <a:cxnSpLocks/>
            <a:stCxn id="209" idx="2"/>
            <a:endCxn id="236" idx="0"/>
          </p:cNvCxnSpPr>
          <p:nvPr/>
        </p:nvCxnSpPr>
        <p:spPr>
          <a:xfrm rot="5400000">
            <a:off x="7308162" y="5825336"/>
            <a:ext cx="556265" cy="11898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65">
            <a:extLst>
              <a:ext uri="{FF2B5EF4-FFF2-40B4-BE49-F238E27FC236}">
                <a16:creationId xmlns:a16="http://schemas.microsoft.com/office/drawing/2014/main" id="{035C4D92-0AB3-FD95-889C-86DB385B1376}"/>
              </a:ext>
            </a:extLst>
          </p:cNvPr>
          <p:cNvSpPr/>
          <p:nvPr/>
        </p:nvSpPr>
        <p:spPr>
          <a:xfrm>
            <a:off x="10258074" y="3868153"/>
            <a:ext cx="1395982" cy="484495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b="1" dirty="0"/>
              <a:t>orientable key in shape </a:t>
            </a:r>
            <a:r>
              <a:rPr lang="en-US" sz="901" b="1" dirty="0" err="1"/>
              <a:t>dict</a:t>
            </a:r>
            <a:endParaRPr lang="en-US" sz="901" b="1" dirty="0"/>
          </a:p>
        </p:txBody>
      </p:sp>
      <p:cxnSp>
        <p:nvCxnSpPr>
          <p:cNvPr id="7" name="Connector: Curved 128">
            <a:extLst>
              <a:ext uri="{FF2B5EF4-FFF2-40B4-BE49-F238E27FC236}">
                <a16:creationId xmlns:a16="http://schemas.microsoft.com/office/drawing/2014/main" id="{AA68ED29-B402-5BCA-8C98-F4709CAE7A9E}"/>
              </a:ext>
            </a:extLst>
          </p:cNvPr>
          <p:cNvCxnSpPr>
            <a:cxnSpLocks/>
            <a:stCxn id="6" idx="0"/>
            <a:endCxn id="161" idx="3"/>
          </p:cNvCxnSpPr>
          <p:nvPr/>
        </p:nvCxnSpPr>
        <p:spPr>
          <a:xfrm rot="16200000" flipV="1">
            <a:off x="10452616" y="3364703"/>
            <a:ext cx="308909" cy="697991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Curved 141">
            <a:extLst>
              <a:ext uri="{FF2B5EF4-FFF2-40B4-BE49-F238E27FC236}">
                <a16:creationId xmlns:a16="http://schemas.microsoft.com/office/drawing/2014/main" id="{91CAF6B8-110B-4619-3028-564897D77BE0}"/>
              </a:ext>
            </a:extLst>
          </p:cNvPr>
          <p:cNvCxnSpPr>
            <a:cxnSpLocks/>
            <a:stCxn id="118" idx="2"/>
            <a:endCxn id="200" idx="1"/>
          </p:cNvCxnSpPr>
          <p:nvPr/>
        </p:nvCxnSpPr>
        <p:spPr>
          <a:xfrm rot="16200000" flipH="1">
            <a:off x="4985492" y="3111379"/>
            <a:ext cx="776199" cy="2379115"/>
          </a:xfrm>
          <a:prstGeom prst="curved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17">
            <a:extLst>
              <a:ext uri="{FF2B5EF4-FFF2-40B4-BE49-F238E27FC236}">
                <a16:creationId xmlns:a16="http://schemas.microsoft.com/office/drawing/2014/main" id="{2E40E2E8-4905-1466-8F68-46222D137F7E}"/>
              </a:ext>
            </a:extLst>
          </p:cNvPr>
          <p:cNvSpPr/>
          <p:nvPr/>
        </p:nvSpPr>
        <p:spPr>
          <a:xfrm>
            <a:off x="9113631" y="4488335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 err="1"/>
              <a:t>r_cut</a:t>
            </a:r>
            <a:endParaRPr lang="en-US" sz="901" dirty="0"/>
          </a:p>
        </p:txBody>
      </p:sp>
      <p:cxnSp>
        <p:nvCxnSpPr>
          <p:cNvPr id="15" name="Connector: Curved 128">
            <a:extLst>
              <a:ext uri="{FF2B5EF4-FFF2-40B4-BE49-F238E27FC236}">
                <a16:creationId xmlns:a16="http://schemas.microsoft.com/office/drawing/2014/main" id="{45F46495-CAB8-8809-0B79-B19DED44762E}"/>
              </a:ext>
            </a:extLst>
          </p:cNvPr>
          <p:cNvCxnSpPr>
            <a:cxnSpLocks/>
            <a:stCxn id="14" idx="0"/>
            <a:endCxn id="66" idx="3"/>
          </p:cNvCxnSpPr>
          <p:nvPr/>
        </p:nvCxnSpPr>
        <p:spPr>
          <a:xfrm rot="16200000" flipV="1">
            <a:off x="8846944" y="3741966"/>
            <a:ext cx="575497" cy="917242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33">
            <a:extLst>
              <a:ext uri="{FF2B5EF4-FFF2-40B4-BE49-F238E27FC236}">
                <a16:creationId xmlns:a16="http://schemas.microsoft.com/office/drawing/2014/main" id="{F79B9C07-A0C6-C4B0-5232-CE0935393333}"/>
              </a:ext>
            </a:extLst>
          </p:cNvPr>
          <p:cNvSpPr/>
          <p:nvPr/>
        </p:nvSpPr>
        <p:spPr>
          <a:xfrm>
            <a:off x="9864776" y="5010312"/>
            <a:ext cx="823840" cy="370843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dirty="0"/>
              <a:t>differences b/t MD cutoffs</a:t>
            </a:r>
          </a:p>
        </p:txBody>
      </p:sp>
      <p:cxnSp>
        <p:nvCxnSpPr>
          <p:cNvPr id="19" name="Connector: Curved 128">
            <a:extLst>
              <a:ext uri="{FF2B5EF4-FFF2-40B4-BE49-F238E27FC236}">
                <a16:creationId xmlns:a16="http://schemas.microsoft.com/office/drawing/2014/main" id="{651FB9F9-5577-84FC-60EC-104C9B26C973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rot="16200000" flipV="1">
            <a:off x="10006569" y="4740184"/>
            <a:ext cx="336555" cy="203701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117">
            <a:extLst>
              <a:ext uri="{FF2B5EF4-FFF2-40B4-BE49-F238E27FC236}">
                <a16:creationId xmlns:a16="http://schemas.microsoft.com/office/drawing/2014/main" id="{1F4EC3B4-9030-0699-DF71-0DA077D8449D}"/>
              </a:ext>
            </a:extLst>
          </p:cNvPr>
          <p:cNvSpPr/>
          <p:nvPr/>
        </p:nvSpPr>
        <p:spPr>
          <a:xfrm>
            <a:off x="9260515" y="5748160"/>
            <a:ext cx="1224376" cy="5813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Logging </a:t>
            </a:r>
            <a:r>
              <a:rPr lang="en-US" sz="901" dirty="0" err="1"/>
              <a:t>patch.energy</a:t>
            </a:r>
            <a:r>
              <a:rPr lang="en-US" sz="901" dirty="0"/>
              <a:t> (Table?)</a:t>
            </a:r>
          </a:p>
        </p:txBody>
      </p:sp>
      <p:cxnSp>
        <p:nvCxnSpPr>
          <p:cNvPr id="44" name="Connector: Curved 128">
            <a:extLst>
              <a:ext uri="{FF2B5EF4-FFF2-40B4-BE49-F238E27FC236}">
                <a16:creationId xmlns:a16="http://schemas.microsoft.com/office/drawing/2014/main" id="{307B2FE7-6652-5D2B-5003-B40C9BC99891}"/>
              </a:ext>
            </a:extLst>
          </p:cNvPr>
          <p:cNvCxnSpPr>
            <a:cxnSpLocks/>
            <a:stCxn id="43" idx="0"/>
            <a:endCxn id="66" idx="2"/>
          </p:cNvCxnSpPr>
          <p:nvPr/>
        </p:nvCxnSpPr>
        <p:spPr>
          <a:xfrm rot="16200000" flipV="1">
            <a:off x="8041127" y="3916584"/>
            <a:ext cx="1649901" cy="201325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39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305</Words>
  <Application>Microsoft Macintosh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Timothy</dc:creator>
  <cp:lastModifiedBy>Moore, Timothy</cp:lastModifiedBy>
  <cp:revision>33</cp:revision>
  <dcterms:created xsi:type="dcterms:W3CDTF">2021-10-05T01:56:27Z</dcterms:created>
  <dcterms:modified xsi:type="dcterms:W3CDTF">2023-02-28T02:20:25Z</dcterms:modified>
</cp:coreProperties>
</file>