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84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271538" y="3896074"/>
            <a:ext cx="1123042" cy="30752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Device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4943287" y="4209037"/>
            <a:ext cx="922199" cy="411035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047784" y="124058"/>
            <a:ext cx="290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Simulations with MPI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99BBFB7-225B-429D-8FB4-D4FCBA6C95B0}"/>
              </a:ext>
            </a:extLst>
          </p:cNvPr>
          <p:cNvSpPr/>
          <p:nvPr/>
        </p:nvSpPr>
        <p:spPr>
          <a:xfrm>
            <a:off x="4800565" y="2520357"/>
            <a:ext cx="1202162" cy="552905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Domain decomposition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FD60D95-3C45-48F0-A863-A7D355296212}"/>
              </a:ext>
            </a:extLst>
          </p:cNvPr>
          <p:cNvSpPr/>
          <p:nvPr/>
        </p:nvSpPr>
        <p:spPr>
          <a:xfrm>
            <a:off x="4943287" y="3439039"/>
            <a:ext cx="922199" cy="34692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Rank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A9ACB7A-D42F-4C0C-941F-4FE124871794}"/>
              </a:ext>
            </a:extLst>
          </p:cNvPr>
          <p:cNvSpPr/>
          <p:nvPr/>
        </p:nvSpPr>
        <p:spPr>
          <a:xfrm>
            <a:off x="7210186" y="2946872"/>
            <a:ext cx="1242859" cy="423069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Communicator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7314542" y="4210502"/>
            <a:ext cx="49033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Outline: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Overview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Introduction to MD </a:t>
            </a:r>
            <a:r>
              <a:rPr lang="en-US" sz="1200" dirty="0" err="1"/>
              <a:t>prereq</a:t>
            </a: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MPI enabled build of HOOMD required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 to MPI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Run a single program in parallel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Script files / not compatible with </a:t>
            </a:r>
            <a:r>
              <a:rPr lang="en-US" sz="1200" dirty="0" err="1"/>
              <a:t>Jupyter</a:t>
            </a: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Demonstrate faster performance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Discuss use on HPC clusters with fast networks for communication</a:t>
            </a:r>
          </a:p>
          <a:p>
            <a:pPr marL="228600" indent="-228600">
              <a:buAutoNum type="arabicPeriod"/>
            </a:pPr>
            <a:r>
              <a:rPr lang="en-US" sz="1200" dirty="0"/>
              <a:t>Domain decomposition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MPI executes the program on n ranks.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Each rank runs in a separate process.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IDENTICAL PARAMETERS in the program, or else deadlocks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HOOMD splits the simulation box into a grid and assigns a portion to each rank.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Operations perform computations only on those particles contained within the rank’s domain (single program).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There is a minimum domain size.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Load balancing.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Using snapshots with MPI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Local snapshots, ghost particles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Global snapshots, rank==0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Running multiple simulations with partitions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Demonstrate partitioned simulations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Explain why these are useful on HPC systems.</a:t>
            </a:r>
          </a:p>
        </p:txBody>
      </p:sp>
      <p:sp>
        <p:nvSpPr>
          <p:cNvPr id="48" name="Rectangle: Rounded Corners 198">
            <a:extLst>
              <a:ext uri="{FF2B5EF4-FFF2-40B4-BE49-F238E27FC236}">
                <a16:creationId xmlns:a16="http://schemas.microsoft.com/office/drawing/2014/main" id="{2B7E1169-8A45-A64B-BD8E-69B6D015877A}"/>
              </a:ext>
            </a:extLst>
          </p:cNvPr>
          <p:cNvSpPr/>
          <p:nvPr/>
        </p:nvSpPr>
        <p:spPr>
          <a:xfrm>
            <a:off x="8836955" y="2438657"/>
            <a:ext cx="982013" cy="4230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Any operation</a:t>
            </a:r>
          </a:p>
        </p:txBody>
      </p:sp>
      <p:sp>
        <p:nvSpPr>
          <p:cNvPr id="50" name="Rectangle: Rounded Corners 45">
            <a:extLst>
              <a:ext uri="{FF2B5EF4-FFF2-40B4-BE49-F238E27FC236}">
                <a16:creationId xmlns:a16="http://schemas.microsoft.com/office/drawing/2014/main" id="{AA380ADA-0DC3-AE46-B51F-6A78E30821AE}"/>
              </a:ext>
            </a:extLst>
          </p:cNvPr>
          <p:cNvSpPr/>
          <p:nvPr/>
        </p:nvSpPr>
        <p:spPr>
          <a:xfrm>
            <a:off x="7419841" y="2120896"/>
            <a:ext cx="823548" cy="317762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State</a:t>
            </a:r>
          </a:p>
        </p:txBody>
      </p:sp>
      <p:cxnSp>
        <p:nvCxnSpPr>
          <p:cNvPr id="57" name="Connector: Curved 141">
            <a:extLst>
              <a:ext uri="{FF2B5EF4-FFF2-40B4-BE49-F238E27FC236}">
                <a16:creationId xmlns:a16="http://schemas.microsoft.com/office/drawing/2014/main" id="{1CF33D09-3223-CF48-8E78-FE573149F650}"/>
              </a:ext>
            </a:extLst>
          </p:cNvPr>
          <p:cNvCxnSpPr>
            <a:cxnSpLocks/>
            <a:stCxn id="183" idx="0"/>
            <a:endCxn id="50" idx="2"/>
          </p:cNvCxnSpPr>
          <p:nvPr/>
        </p:nvCxnSpPr>
        <p:spPr>
          <a:xfrm rot="16200000" flipV="1">
            <a:off x="7577509" y="2692764"/>
            <a:ext cx="508214" cy="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145">
            <a:extLst>
              <a:ext uri="{FF2B5EF4-FFF2-40B4-BE49-F238E27FC236}">
                <a16:creationId xmlns:a16="http://schemas.microsoft.com/office/drawing/2014/main" id="{5B705C03-4F7D-3743-8C8B-DF9E42950CCF}"/>
              </a:ext>
            </a:extLst>
          </p:cNvPr>
          <p:cNvCxnSpPr>
            <a:cxnSpLocks/>
            <a:stCxn id="66" idx="0"/>
            <a:endCxn id="183" idx="2"/>
          </p:cNvCxnSpPr>
          <p:nvPr/>
        </p:nvCxnSpPr>
        <p:spPr>
          <a:xfrm rot="16200000" flipV="1">
            <a:off x="7569272" y="3632286"/>
            <a:ext cx="526133" cy="144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141">
            <a:extLst>
              <a:ext uri="{FF2B5EF4-FFF2-40B4-BE49-F238E27FC236}">
                <a16:creationId xmlns:a16="http://schemas.microsoft.com/office/drawing/2014/main" id="{074FA2F7-F877-CE4E-89E4-1C1A8EB8CA83}"/>
              </a:ext>
            </a:extLst>
          </p:cNvPr>
          <p:cNvCxnSpPr>
            <a:cxnSpLocks/>
            <a:stCxn id="48" idx="1"/>
            <a:endCxn id="170" idx="3"/>
          </p:cNvCxnSpPr>
          <p:nvPr/>
        </p:nvCxnSpPr>
        <p:spPr>
          <a:xfrm rot="10800000" flipV="1">
            <a:off x="6002727" y="2650192"/>
            <a:ext cx="2834228" cy="146618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: Rounded Corners 133">
            <a:extLst>
              <a:ext uri="{FF2B5EF4-FFF2-40B4-BE49-F238E27FC236}">
                <a16:creationId xmlns:a16="http://schemas.microsoft.com/office/drawing/2014/main" id="{B8710F79-14AB-E443-A5A2-E9FA43CED16D}"/>
              </a:ext>
            </a:extLst>
          </p:cNvPr>
          <p:cNvSpPr/>
          <p:nvPr/>
        </p:nvSpPr>
        <p:spPr>
          <a:xfrm>
            <a:off x="5482161" y="5012824"/>
            <a:ext cx="783216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HPC cluster</a:t>
            </a:r>
          </a:p>
        </p:txBody>
      </p:sp>
      <p:cxnSp>
        <p:nvCxnSpPr>
          <p:cNvPr id="154" name="Connector: Curved 141">
            <a:extLst>
              <a:ext uri="{FF2B5EF4-FFF2-40B4-BE49-F238E27FC236}">
                <a16:creationId xmlns:a16="http://schemas.microsoft.com/office/drawing/2014/main" id="{1357EA44-0004-4A4B-B039-58178AF46C2F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 rot="16200000" flipH="1">
            <a:off x="5442702" y="4581757"/>
            <a:ext cx="392752" cy="46938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33">
            <a:extLst>
              <a:ext uri="{FF2B5EF4-FFF2-40B4-BE49-F238E27FC236}">
                <a16:creationId xmlns:a16="http://schemas.microsoft.com/office/drawing/2014/main" id="{4A191D39-99AC-3448-A869-1364602DAF24}"/>
              </a:ext>
            </a:extLst>
          </p:cNvPr>
          <p:cNvSpPr/>
          <p:nvPr/>
        </p:nvSpPr>
        <p:spPr>
          <a:xfrm>
            <a:off x="4456187" y="5012824"/>
            <a:ext cx="783216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scheduler</a:t>
            </a:r>
          </a:p>
        </p:txBody>
      </p:sp>
      <p:cxnSp>
        <p:nvCxnSpPr>
          <p:cNvPr id="160" name="Connector: Curved 141">
            <a:extLst>
              <a:ext uri="{FF2B5EF4-FFF2-40B4-BE49-F238E27FC236}">
                <a16:creationId xmlns:a16="http://schemas.microsoft.com/office/drawing/2014/main" id="{00B21198-9DC8-064F-AD03-BC4B8E089C54}"/>
              </a:ext>
            </a:extLst>
          </p:cNvPr>
          <p:cNvCxnSpPr>
            <a:cxnSpLocks/>
            <a:stCxn id="150" idx="2"/>
            <a:endCxn id="158" idx="0"/>
          </p:cNvCxnSpPr>
          <p:nvPr/>
        </p:nvCxnSpPr>
        <p:spPr>
          <a:xfrm rot="5400000">
            <a:off x="4929715" y="4538152"/>
            <a:ext cx="392752" cy="55659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: Rounded Corners 133">
            <a:extLst>
              <a:ext uri="{FF2B5EF4-FFF2-40B4-BE49-F238E27FC236}">
                <a16:creationId xmlns:a16="http://schemas.microsoft.com/office/drawing/2014/main" id="{C41D2301-0DFC-6342-AAAB-D2499D686F92}"/>
              </a:ext>
            </a:extLst>
          </p:cNvPr>
          <p:cNvSpPr/>
          <p:nvPr/>
        </p:nvSpPr>
        <p:spPr>
          <a:xfrm>
            <a:off x="3321816" y="5012824"/>
            <a:ext cx="783216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mpirun</a:t>
            </a:r>
            <a:endParaRPr lang="en-US" sz="1000" dirty="0"/>
          </a:p>
        </p:txBody>
      </p:sp>
      <p:cxnSp>
        <p:nvCxnSpPr>
          <p:cNvPr id="169" name="Connector: Curved 141">
            <a:extLst>
              <a:ext uri="{FF2B5EF4-FFF2-40B4-BE49-F238E27FC236}">
                <a16:creationId xmlns:a16="http://schemas.microsoft.com/office/drawing/2014/main" id="{8C566473-2151-CE4E-95C0-AE670CC4BDB0}"/>
              </a:ext>
            </a:extLst>
          </p:cNvPr>
          <p:cNvCxnSpPr>
            <a:cxnSpLocks/>
            <a:stCxn id="150" idx="2"/>
            <a:endCxn id="166" idx="0"/>
          </p:cNvCxnSpPr>
          <p:nvPr/>
        </p:nvCxnSpPr>
        <p:spPr>
          <a:xfrm rot="5400000">
            <a:off x="4362530" y="3970967"/>
            <a:ext cx="392752" cy="1690963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Curved 145">
            <a:extLst>
              <a:ext uri="{FF2B5EF4-FFF2-40B4-BE49-F238E27FC236}">
                <a16:creationId xmlns:a16="http://schemas.microsoft.com/office/drawing/2014/main" id="{9D55F440-7F86-A648-8C81-3C1EE093B99A}"/>
              </a:ext>
            </a:extLst>
          </p:cNvPr>
          <p:cNvCxnSpPr>
            <a:cxnSpLocks/>
            <a:stCxn id="150" idx="0"/>
            <a:endCxn id="172" idx="2"/>
          </p:cNvCxnSpPr>
          <p:nvPr/>
        </p:nvCxnSpPr>
        <p:spPr>
          <a:xfrm rot="5400000" flipH="1" flipV="1">
            <a:off x="5192852" y="3997502"/>
            <a:ext cx="423070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nector: Curved 145">
            <a:extLst>
              <a:ext uri="{FF2B5EF4-FFF2-40B4-BE49-F238E27FC236}">
                <a16:creationId xmlns:a16="http://schemas.microsoft.com/office/drawing/2014/main" id="{F5497B3F-0FEE-4E42-90CD-B901C5280D33}"/>
              </a:ext>
            </a:extLst>
          </p:cNvPr>
          <p:cNvCxnSpPr>
            <a:cxnSpLocks/>
            <a:stCxn id="172" idx="0"/>
            <a:endCxn id="170" idx="2"/>
          </p:cNvCxnSpPr>
          <p:nvPr/>
        </p:nvCxnSpPr>
        <p:spPr>
          <a:xfrm rot="16200000" flipV="1">
            <a:off x="5220129" y="3254780"/>
            <a:ext cx="365777" cy="27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45">
            <a:extLst>
              <a:ext uri="{FF2B5EF4-FFF2-40B4-BE49-F238E27FC236}">
                <a16:creationId xmlns:a16="http://schemas.microsoft.com/office/drawing/2014/main" id="{FFB4B6F0-0B0D-AA41-9A2F-2F6A5F8C2C99}"/>
              </a:ext>
            </a:extLst>
          </p:cNvPr>
          <p:cNvCxnSpPr>
            <a:cxnSpLocks/>
            <a:stCxn id="172" idx="3"/>
            <a:endCxn id="183" idx="1"/>
          </p:cNvCxnSpPr>
          <p:nvPr/>
        </p:nvCxnSpPr>
        <p:spPr>
          <a:xfrm flipV="1">
            <a:off x="5865486" y="3158407"/>
            <a:ext cx="1344700" cy="4540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nector: Curved 145">
            <a:extLst>
              <a:ext uri="{FF2B5EF4-FFF2-40B4-BE49-F238E27FC236}">
                <a16:creationId xmlns:a16="http://schemas.microsoft.com/office/drawing/2014/main" id="{F701960B-C3EB-BE4C-A150-0F9E36C6B6D9}"/>
              </a:ext>
            </a:extLst>
          </p:cNvPr>
          <p:cNvCxnSpPr>
            <a:cxnSpLocks/>
            <a:stCxn id="170" idx="3"/>
            <a:endCxn id="183" idx="1"/>
          </p:cNvCxnSpPr>
          <p:nvPr/>
        </p:nvCxnSpPr>
        <p:spPr>
          <a:xfrm>
            <a:off x="6002727" y="2796810"/>
            <a:ext cx="1207459" cy="36159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Rectangle: Rounded Corners 133">
            <a:extLst>
              <a:ext uri="{FF2B5EF4-FFF2-40B4-BE49-F238E27FC236}">
                <a16:creationId xmlns:a16="http://schemas.microsoft.com/office/drawing/2014/main" id="{F863A776-9152-A249-A33E-EE273EF120E3}"/>
              </a:ext>
            </a:extLst>
          </p:cNvPr>
          <p:cNvSpPr/>
          <p:nvPr/>
        </p:nvSpPr>
        <p:spPr>
          <a:xfrm>
            <a:off x="2867663" y="3404934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</a:t>
            </a:r>
          </a:p>
        </p:txBody>
      </p:sp>
      <p:cxnSp>
        <p:nvCxnSpPr>
          <p:cNvPr id="197" name="Connector: Curved 141">
            <a:extLst>
              <a:ext uri="{FF2B5EF4-FFF2-40B4-BE49-F238E27FC236}">
                <a16:creationId xmlns:a16="http://schemas.microsoft.com/office/drawing/2014/main" id="{0CD48BA1-C0E6-2046-BE70-501A2A6C0967}"/>
              </a:ext>
            </a:extLst>
          </p:cNvPr>
          <p:cNvCxnSpPr>
            <a:cxnSpLocks/>
            <a:stCxn id="196" idx="3"/>
            <a:endCxn id="172" idx="1"/>
          </p:cNvCxnSpPr>
          <p:nvPr/>
        </p:nvCxnSpPr>
        <p:spPr>
          <a:xfrm flipV="1">
            <a:off x="3778275" y="3612503"/>
            <a:ext cx="1165012" cy="396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145">
            <a:extLst>
              <a:ext uri="{FF2B5EF4-FFF2-40B4-BE49-F238E27FC236}">
                <a16:creationId xmlns:a16="http://schemas.microsoft.com/office/drawing/2014/main" id="{5A3E8F55-D9AC-FA4A-95CE-F9FCB0300175}"/>
              </a:ext>
            </a:extLst>
          </p:cNvPr>
          <p:cNvCxnSpPr>
            <a:cxnSpLocks/>
            <a:stCxn id="170" idx="0"/>
            <a:endCxn id="52" idx="2"/>
          </p:cNvCxnSpPr>
          <p:nvPr/>
        </p:nvCxnSpPr>
        <p:spPr>
          <a:xfrm rot="5400000" flipH="1" flipV="1">
            <a:off x="5191623" y="2307310"/>
            <a:ext cx="423070" cy="30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169">
            <a:extLst>
              <a:ext uri="{FF2B5EF4-FFF2-40B4-BE49-F238E27FC236}">
                <a16:creationId xmlns:a16="http://schemas.microsoft.com/office/drawing/2014/main" id="{ED1409A0-26B3-044A-AB18-AF1E123A1B2E}"/>
              </a:ext>
            </a:extLst>
          </p:cNvPr>
          <p:cNvSpPr/>
          <p:nvPr/>
        </p:nvSpPr>
        <p:spPr>
          <a:xfrm>
            <a:off x="4853266" y="1674218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How to use snapshots</a:t>
            </a:r>
          </a:p>
        </p:txBody>
      </p:sp>
      <p:sp>
        <p:nvSpPr>
          <p:cNvPr id="79" name="Rectangle: Rounded Corners 45">
            <a:extLst>
              <a:ext uri="{FF2B5EF4-FFF2-40B4-BE49-F238E27FC236}">
                <a16:creationId xmlns:a16="http://schemas.microsoft.com/office/drawing/2014/main" id="{22E27B9A-6C11-CB46-BF32-76E07E09B43A}"/>
              </a:ext>
            </a:extLst>
          </p:cNvPr>
          <p:cNvSpPr/>
          <p:nvPr/>
        </p:nvSpPr>
        <p:spPr>
          <a:xfrm>
            <a:off x="7205814" y="421539"/>
            <a:ext cx="1242858" cy="44038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Global snapshot</a:t>
            </a:r>
          </a:p>
        </p:txBody>
      </p:sp>
      <p:cxnSp>
        <p:nvCxnSpPr>
          <p:cNvPr id="80" name="Connector: Curved 141">
            <a:extLst>
              <a:ext uri="{FF2B5EF4-FFF2-40B4-BE49-F238E27FC236}">
                <a16:creationId xmlns:a16="http://schemas.microsoft.com/office/drawing/2014/main" id="{E62BD49B-172D-9E4B-A9CC-95DF67EECDF0}"/>
              </a:ext>
            </a:extLst>
          </p:cNvPr>
          <p:cNvCxnSpPr>
            <a:cxnSpLocks/>
            <a:stCxn id="50" idx="0"/>
            <a:endCxn id="79" idx="2"/>
          </p:cNvCxnSpPr>
          <p:nvPr/>
        </p:nvCxnSpPr>
        <p:spPr>
          <a:xfrm rot="16200000" flipV="1">
            <a:off x="7199941" y="1489222"/>
            <a:ext cx="1258976" cy="437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: Rounded Corners 45">
            <a:extLst>
              <a:ext uri="{FF2B5EF4-FFF2-40B4-BE49-F238E27FC236}">
                <a16:creationId xmlns:a16="http://schemas.microsoft.com/office/drawing/2014/main" id="{CEDE089A-99D1-374F-9B70-4E48FB727D2B}"/>
              </a:ext>
            </a:extLst>
          </p:cNvPr>
          <p:cNvSpPr/>
          <p:nvPr/>
        </p:nvSpPr>
        <p:spPr>
          <a:xfrm>
            <a:off x="6380684" y="1375050"/>
            <a:ext cx="1242858" cy="44038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Local snapshot</a:t>
            </a:r>
          </a:p>
        </p:txBody>
      </p:sp>
      <p:cxnSp>
        <p:nvCxnSpPr>
          <p:cNvPr id="93" name="Connector: Curved 141">
            <a:extLst>
              <a:ext uri="{FF2B5EF4-FFF2-40B4-BE49-F238E27FC236}">
                <a16:creationId xmlns:a16="http://schemas.microsoft.com/office/drawing/2014/main" id="{6A3E0EB1-723A-6545-A96C-B11A068B6F61}"/>
              </a:ext>
            </a:extLst>
          </p:cNvPr>
          <p:cNvCxnSpPr>
            <a:cxnSpLocks/>
            <a:stCxn id="50" idx="0"/>
            <a:endCxn id="91" idx="2"/>
          </p:cNvCxnSpPr>
          <p:nvPr/>
        </p:nvCxnSpPr>
        <p:spPr>
          <a:xfrm rot="16200000" flipV="1">
            <a:off x="7264132" y="1553413"/>
            <a:ext cx="305465" cy="82950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133">
            <a:extLst>
              <a:ext uri="{FF2B5EF4-FFF2-40B4-BE49-F238E27FC236}">
                <a16:creationId xmlns:a16="http://schemas.microsoft.com/office/drawing/2014/main" id="{B8D1B6D1-F9FF-F64A-8563-86E42B8675D1}"/>
              </a:ext>
            </a:extLst>
          </p:cNvPr>
          <p:cNvSpPr/>
          <p:nvPr/>
        </p:nvSpPr>
        <p:spPr>
          <a:xfrm>
            <a:off x="6471641" y="5008424"/>
            <a:ext cx="783216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fast network</a:t>
            </a:r>
          </a:p>
        </p:txBody>
      </p:sp>
      <p:cxnSp>
        <p:nvCxnSpPr>
          <p:cNvPr id="98" name="Connector: Curved 141">
            <a:extLst>
              <a:ext uri="{FF2B5EF4-FFF2-40B4-BE49-F238E27FC236}">
                <a16:creationId xmlns:a16="http://schemas.microsoft.com/office/drawing/2014/main" id="{98BE1BAE-1DF1-654E-B558-BAF5CB08CBEC}"/>
              </a:ext>
            </a:extLst>
          </p:cNvPr>
          <p:cNvCxnSpPr>
            <a:cxnSpLocks/>
            <a:stCxn id="150" idx="2"/>
            <a:endCxn id="97" idx="0"/>
          </p:cNvCxnSpPr>
          <p:nvPr/>
        </p:nvCxnSpPr>
        <p:spPr>
          <a:xfrm rot="16200000" flipH="1">
            <a:off x="5939642" y="4084817"/>
            <a:ext cx="388352" cy="145886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: Rounded Corners 169">
            <a:extLst>
              <a:ext uri="{FF2B5EF4-FFF2-40B4-BE49-F238E27FC236}">
                <a16:creationId xmlns:a16="http://schemas.microsoft.com/office/drawing/2014/main" id="{2048E592-D97E-F148-B1A7-EE9785963FEB}"/>
              </a:ext>
            </a:extLst>
          </p:cNvPr>
          <p:cNvSpPr/>
          <p:nvPr/>
        </p:nvSpPr>
        <p:spPr>
          <a:xfrm>
            <a:off x="1366819" y="2675380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</a:t>
            </a:r>
          </a:p>
        </p:txBody>
      </p:sp>
      <p:cxnSp>
        <p:nvCxnSpPr>
          <p:cNvPr id="103" name="Connector: Curved 145">
            <a:extLst>
              <a:ext uri="{FF2B5EF4-FFF2-40B4-BE49-F238E27FC236}">
                <a16:creationId xmlns:a16="http://schemas.microsoft.com/office/drawing/2014/main" id="{A559A324-4823-644C-9A08-035491905636}"/>
              </a:ext>
            </a:extLst>
          </p:cNvPr>
          <p:cNvCxnSpPr>
            <a:cxnSpLocks/>
            <a:stCxn id="172" idx="1"/>
            <a:endCxn id="102" idx="3"/>
          </p:cNvCxnSpPr>
          <p:nvPr/>
        </p:nvCxnSpPr>
        <p:spPr>
          <a:xfrm rot="10800000">
            <a:off x="2469629" y="2886915"/>
            <a:ext cx="2473659" cy="725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33">
            <a:extLst>
              <a:ext uri="{FF2B5EF4-FFF2-40B4-BE49-F238E27FC236}">
                <a16:creationId xmlns:a16="http://schemas.microsoft.com/office/drawing/2014/main" id="{CB9076C2-7D34-2F41-B794-EE2E79C77A6E}"/>
              </a:ext>
            </a:extLst>
          </p:cNvPr>
          <p:cNvSpPr/>
          <p:nvPr/>
        </p:nvSpPr>
        <p:spPr>
          <a:xfrm>
            <a:off x="2250250" y="4414555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single program</a:t>
            </a:r>
          </a:p>
        </p:txBody>
      </p:sp>
      <p:cxnSp>
        <p:nvCxnSpPr>
          <p:cNvPr id="112" name="Connector: Curved 141">
            <a:extLst>
              <a:ext uri="{FF2B5EF4-FFF2-40B4-BE49-F238E27FC236}">
                <a16:creationId xmlns:a16="http://schemas.microsoft.com/office/drawing/2014/main" id="{0A87EEF2-0771-A045-A6A9-36957E723810}"/>
              </a:ext>
            </a:extLst>
          </p:cNvPr>
          <p:cNvCxnSpPr>
            <a:cxnSpLocks/>
            <a:stCxn id="102" idx="1"/>
            <a:endCxn id="116" idx="3"/>
          </p:cNvCxnSpPr>
          <p:nvPr/>
        </p:nvCxnSpPr>
        <p:spPr>
          <a:xfrm rot="10800000" flipV="1">
            <a:off x="998577" y="2886914"/>
            <a:ext cx="368242" cy="3389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33">
            <a:extLst>
              <a:ext uri="{FF2B5EF4-FFF2-40B4-BE49-F238E27FC236}">
                <a16:creationId xmlns:a16="http://schemas.microsoft.com/office/drawing/2014/main" id="{8F71014C-A750-A34B-8E28-88CEEE547E7A}"/>
              </a:ext>
            </a:extLst>
          </p:cNvPr>
          <p:cNvSpPr/>
          <p:nvPr/>
        </p:nvSpPr>
        <p:spPr>
          <a:xfrm>
            <a:off x="87965" y="2678769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multiple data</a:t>
            </a:r>
          </a:p>
        </p:txBody>
      </p:sp>
      <p:cxnSp>
        <p:nvCxnSpPr>
          <p:cNvPr id="123" name="Connector: Curved 145">
            <a:extLst>
              <a:ext uri="{FF2B5EF4-FFF2-40B4-BE49-F238E27FC236}">
                <a16:creationId xmlns:a16="http://schemas.microsoft.com/office/drawing/2014/main" id="{E4C323FC-9EA5-5B4C-9EA7-4490EA6EBD54}"/>
              </a:ext>
            </a:extLst>
          </p:cNvPr>
          <p:cNvCxnSpPr>
            <a:cxnSpLocks/>
            <a:stCxn id="170" idx="3"/>
            <a:endCxn id="50" idx="1"/>
          </p:cNvCxnSpPr>
          <p:nvPr/>
        </p:nvCxnSpPr>
        <p:spPr>
          <a:xfrm flipV="1">
            <a:off x="6002727" y="2279777"/>
            <a:ext cx="1417114" cy="5170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Connector: Curved 141">
            <a:extLst>
              <a:ext uri="{FF2B5EF4-FFF2-40B4-BE49-F238E27FC236}">
                <a16:creationId xmlns:a16="http://schemas.microsoft.com/office/drawing/2014/main" id="{C5DB4F19-B78F-B143-B087-36E5237FCCB8}"/>
              </a:ext>
            </a:extLst>
          </p:cNvPr>
          <p:cNvCxnSpPr>
            <a:cxnSpLocks/>
            <a:stCxn id="109" idx="3"/>
            <a:endCxn id="150" idx="1"/>
          </p:cNvCxnSpPr>
          <p:nvPr/>
        </p:nvCxnSpPr>
        <p:spPr>
          <a:xfrm flipV="1">
            <a:off x="3160862" y="4414555"/>
            <a:ext cx="1782425" cy="21153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Curved 141">
            <a:extLst>
              <a:ext uri="{FF2B5EF4-FFF2-40B4-BE49-F238E27FC236}">
                <a16:creationId xmlns:a16="http://schemas.microsoft.com/office/drawing/2014/main" id="{FF140698-9D23-144E-85F5-154571B8D841}"/>
              </a:ext>
            </a:extLst>
          </p:cNvPr>
          <p:cNvCxnSpPr>
            <a:cxnSpLocks/>
            <a:stCxn id="109" idx="2"/>
            <a:endCxn id="48" idx="2"/>
          </p:cNvCxnSpPr>
          <p:nvPr/>
        </p:nvCxnSpPr>
        <p:spPr>
          <a:xfrm rot="5400000" flipH="1" flipV="1">
            <a:off x="5028810" y="538473"/>
            <a:ext cx="1975898" cy="6622406"/>
          </a:xfrm>
          <a:prstGeom prst="curvedConnector3">
            <a:avLst>
              <a:gd name="adj1" fmla="val -88699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angle: Rounded Corners 133">
            <a:extLst>
              <a:ext uri="{FF2B5EF4-FFF2-40B4-BE49-F238E27FC236}">
                <a16:creationId xmlns:a16="http://schemas.microsoft.com/office/drawing/2014/main" id="{CB0A632B-DFE1-6A4C-9B42-78BA1517C920}"/>
              </a:ext>
            </a:extLst>
          </p:cNvPr>
          <p:cNvSpPr/>
          <p:nvPr/>
        </p:nvSpPr>
        <p:spPr>
          <a:xfrm>
            <a:off x="3194420" y="3883860"/>
            <a:ext cx="910612" cy="518102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and efficiency</a:t>
            </a:r>
          </a:p>
        </p:txBody>
      </p:sp>
      <p:cxnSp>
        <p:nvCxnSpPr>
          <p:cNvPr id="140" name="Connector: Curved 141">
            <a:extLst>
              <a:ext uri="{FF2B5EF4-FFF2-40B4-BE49-F238E27FC236}">
                <a16:creationId xmlns:a16="http://schemas.microsoft.com/office/drawing/2014/main" id="{478DDE9E-7080-5140-A896-88532106CA1B}"/>
              </a:ext>
            </a:extLst>
          </p:cNvPr>
          <p:cNvCxnSpPr>
            <a:cxnSpLocks/>
            <a:stCxn id="139" idx="3"/>
            <a:endCxn id="150" idx="1"/>
          </p:cNvCxnSpPr>
          <p:nvPr/>
        </p:nvCxnSpPr>
        <p:spPr>
          <a:xfrm>
            <a:off x="4105032" y="4142911"/>
            <a:ext cx="838255" cy="27164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: Rounded Corners 133">
            <a:extLst>
              <a:ext uri="{FF2B5EF4-FFF2-40B4-BE49-F238E27FC236}">
                <a16:creationId xmlns:a16="http://schemas.microsoft.com/office/drawing/2014/main" id="{163310B0-CFDF-954E-857D-C4E5A1301FFB}"/>
              </a:ext>
            </a:extLst>
          </p:cNvPr>
          <p:cNvSpPr/>
          <p:nvPr/>
        </p:nvSpPr>
        <p:spPr>
          <a:xfrm>
            <a:off x="3353059" y="2526138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size limit</a:t>
            </a:r>
          </a:p>
        </p:txBody>
      </p:sp>
      <p:cxnSp>
        <p:nvCxnSpPr>
          <p:cNvPr id="161" name="Connector: Curved 141">
            <a:extLst>
              <a:ext uri="{FF2B5EF4-FFF2-40B4-BE49-F238E27FC236}">
                <a16:creationId xmlns:a16="http://schemas.microsoft.com/office/drawing/2014/main" id="{F723B3B6-3B25-3844-B40F-813CDD6B983A}"/>
              </a:ext>
            </a:extLst>
          </p:cNvPr>
          <p:cNvCxnSpPr>
            <a:cxnSpLocks/>
            <a:stCxn id="155" idx="3"/>
            <a:endCxn id="170" idx="1"/>
          </p:cNvCxnSpPr>
          <p:nvPr/>
        </p:nvCxnSpPr>
        <p:spPr>
          <a:xfrm>
            <a:off x="4263671" y="2737673"/>
            <a:ext cx="536894" cy="5913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33">
            <a:extLst>
              <a:ext uri="{FF2B5EF4-FFF2-40B4-BE49-F238E27FC236}">
                <a16:creationId xmlns:a16="http://schemas.microsoft.com/office/drawing/2014/main" id="{E7A5FCDC-B834-A243-9433-9564EECF6E57}"/>
              </a:ext>
            </a:extLst>
          </p:cNvPr>
          <p:cNvSpPr/>
          <p:nvPr/>
        </p:nvSpPr>
        <p:spPr>
          <a:xfrm>
            <a:off x="87965" y="1815431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aggregation</a:t>
            </a:r>
          </a:p>
        </p:txBody>
      </p:sp>
      <p:cxnSp>
        <p:nvCxnSpPr>
          <p:cNvPr id="171" name="Connector: Curved 141">
            <a:extLst>
              <a:ext uri="{FF2B5EF4-FFF2-40B4-BE49-F238E27FC236}">
                <a16:creationId xmlns:a16="http://schemas.microsoft.com/office/drawing/2014/main" id="{04E8D083-FF5B-3943-8AF9-E3228F20662D}"/>
              </a:ext>
            </a:extLst>
          </p:cNvPr>
          <p:cNvCxnSpPr>
            <a:cxnSpLocks/>
            <a:stCxn id="102" idx="0"/>
            <a:endCxn id="168" idx="3"/>
          </p:cNvCxnSpPr>
          <p:nvPr/>
        </p:nvCxnSpPr>
        <p:spPr>
          <a:xfrm rot="16200000" flipV="1">
            <a:off x="1134194" y="1891349"/>
            <a:ext cx="648414" cy="919647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Curved 141">
            <a:extLst>
              <a:ext uri="{FF2B5EF4-FFF2-40B4-BE49-F238E27FC236}">
                <a16:creationId xmlns:a16="http://schemas.microsoft.com/office/drawing/2014/main" id="{B6E32A86-8AA5-3941-BA2D-52D3E9F01A67}"/>
              </a:ext>
            </a:extLst>
          </p:cNvPr>
          <p:cNvCxnSpPr>
            <a:cxnSpLocks/>
            <a:stCxn id="102" idx="2"/>
            <a:endCxn id="153" idx="2"/>
          </p:cNvCxnSpPr>
          <p:nvPr/>
        </p:nvCxnSpPr>
        <p:spPr>
          <a:xfrm rot="16200000" flipH="1">
            <a:off x="2727274" y="2289398"/>
            <a:ext cx="2337445" cy="3955545"/>
          </a:xfrm>
          <a:prstGeom prst="curvedConnector3">
            <a:avLst>
              <a:gd name="adj1" fmla="val 178381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or: Curved 145">
            <a:extLst>
              <a:ext uri="{FF2B5EF4-FFF2-40B4-BE49-F238E27FC236}">
                <a16:creationId xmlns:a16="http://schemas.microsoft.com/office/drawing/2014/main" id="{14354031-DF0F-184C-BE1B-02FA7C8CE70E}"/>
              </a:ext>
            </a:extLst>
          </p:cNvPr>
          <p:cNvCxnSpPr>
            <a:cxnSpLocks/>
            <a:stCxn id="52" idx="0"/>
            <a:endCxn id="91" idx="1"/>
          </p:cNvCxnSpPr>
          <p:nvPr/>
        </p:nvCxnSpPr>
        <p:spPr>
          <a:xfrm rot="5400000" flipH="1" flipV="1">
            <a:off x="5853189" y="1146724"/>
            <a:ext cx="78977" cy="97601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45">
            <a:extLst>
              <a:ext uri="{FF2B5EF4-FFF2-40B4-BE49-F238E27FC236}">
                <a16:creationId xmlns:a16="http://schemas.microsoft.com/office/drawing/2014/main" id="{F5FE89D3-E3D7-5B49-8AEF-D069559634B8}"/>
              </a:ext>
            </a:extLst>
          </p:cNvPr>
          <p:cNvCxnSpPr>
            <a:cxnSpLocks/>
            <a:stCxn id="52" idx="0"/>
            <a:endCxn id="79" idx="1"/>
          </p:cNvCxnSpPr>
          <p:nvPr/>
        </p:nvCxnSpPr>
        <p:spPr>
          <a:xfrm rot="5400000" flipH="1" flipV="1">
            <a:off x="5788998" y="257403"/>
            <a:ext cx="1032488" cy="180114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angle: Rounded Corners 133">
            <a:extLst>
              <a:ext uri="{FF2B5EF4-FFF2-40B4-BE49-F238E27FC236}">
                <a16:creationId xmlns:a16="http://schemas.microsoft.com/office/drawing/2014/main" id="{4C274D7D-E02E-0D4B-89C8-C76553B8A188}"/>
              </a:ext>
            </a:extLst>
          </p:cNvPr>
          <p:cNvSpPr/>
          <p:nvPr/>
        </p:nvSpPr>
        <p:spPr>
          <a:xfrm>
            <a:off x="3450169" y="930510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ghost particles</a:t>
            </a:r>
          </a:p>
        </p:txBody>
      </p:sp>
      <p:cxnSp>
        <p:nvCxnSpPr>
          <p:cNvPr id="186" name="Connector: Curved 141">
            <a:extLst>
              <a:ext uri="{FF2B5EF4-FFF2-40B4-BE49-F238E27FC236}">
                <a16:creationId xmlns:a16="http://schemas.microsoft.com/office/drawing/2014/main" id="{BA2ACBD7-9B49-6C4F-AE13-B4BD0908036E}"/>
              </a:ext>
            </a:extLst>
          </p:cNvPr>
          <p:cNvCxnSpPr>
            <a:cxnSpLocks/>
            <a:stCxn id="185" idx="2"/>
            <a:endCxn id="52" idx="1"/>
          </p:cNvCxnSpPr>
          <p:nvPr/>
        </p:nvCxnSpPr>
        <p:spPr>
          <a:xfrm rot="16200000" flipH="1">
            <a:off x="4113284" y="1145770"/>
            <a:ext cx="532173" cy="947791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: Rounded Corners 133">
            <a:extLst>
              <a:ext uri="{FF2B5EF4-FFF2-40B4-BE49-F238E27FC236}">
                <a16:creationId xmlns:a16="http://schemas.microsoft.com/office/drawing/2014/main" id="{50669ED4-EA36-9F44-82E4-A2C4F381C43C}"/>
              </a:ext>
            </a:extLst>
          </p:cNvPr>
          <p:cNvSpPr/>
          <p:nvPr/>
        </p:nvSpPr>
        <p:spPr>
          <a:xfrm>
            <a:off x="2991673" y="1885012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balancing</a:t>
            </a:r>
          </a:p>
        </p:txBody>
      </p:sp>
      <p:cxnSp>
        <p:nvCxnSpPr>
          <p:cNvPr id="193" name="Connector: Curved 141">
            <a:extLst>
              <a:ext uri="{FF2B5EF4-FFF2-40B4-BE49-F238E27FC236}">
                <a16:creationId xmlns:a16="http://schemas.microsoft.com/office/drawing/2014/main" id="{3596CE0C-BA1C-B348-B8C0-12B363E1F956}"/>
              </a:ext>
            </a:extLst>
          </p:cNvPr>
          <p:cNvCxnSpPr>
            <a:cxnSpLocks/>
            <a:stCxn id="192" idx="3"/>
            <a:endCxn id="170" idx="1"/>
          </p:cNvCxnSpPr>
          <p:nvPr/>
        </p:nvCxnSpPr>
        <p:spPr>
          <a:xfrm>
            <a:off x="3902285" y="2096547"/>
            <a:ext cx="898280" cy="700263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: Rounded Corners 133">
            <a:extLst>
              <a:ext uri="{FF2B5EF4-FFF2-40B4-BE49-F238E27FC236}">
                <a16:creationId xmlns:a16="http://schemas.microsoft.com/office/drawing/2014/main" id="{4C8D9DC5-0109-7C4F-868D-209E92CE2837}"/>
              </a:ext>
            </a:extLst>
          </p:cNvPr>
          <p:cNvSpPr/>
          <p:nvPr/>
        </p:nvSpPr>
        <p:spPr>
          <a:xfrm>
            <a:off x="2985384" y="6190635"/>
            <a:ext cx="910612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deadlock</a:t>
            </a:r>
          </a:p>
        </p:txBody>
      </p:sp>
      <p:cxnSp>
        <p:nvCxnSpPr>
          <p:cNvPr id="199" name="Connector: Curved 141">
            <a:extLst>
              <a:ext uri="{FF2B5EF4-FFF2-40B4-BE49-F238E27FC236}">
                <a16:creationId xmlns:a16="http://schemas.microsoft.com/office/drawing/2014/main" id="{C416BBFF-48CB-B043-9C02-57FCDE19CDCB}"/>
              </a:ext>
            </a:extLst>
          </p:cNvPr>
          <p:cNvCxnSpPr>
            <a:cxnSpLocks/>
            <a:stCxn id="109" idx="2"/>
            <a:endCxn id="198" idx="0"/>
          </p:cNvCxnSpPr>
          <p:nvPr/>
        </p:nvCxnSpPr>
        <p:spPr>
          <a:xfrm rot="16200000" flipH="1">
            <a:off x="2396618" y="5146563"/>
            <a:ext cx="1353010" cy="735134"/>
          </a:xfrm>
          <a:prstGeom prst="curvedConnector3">
            <a:avLst>
              <a:gd name="adj1" fmla="val 81343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15063</TotalTime>
  <Words>196</Words>
  <Application>Microsoft Macintosh PowerPoint</Application>
  <PresentationFormat>Ledger Paper (11x17 in)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84</cp:revision>
  <dcterms:created xsi:type="dcterms:W3CDTF">2020-03-27T17:05:57Z</dcterms:created>
  <dcterms:modified xsi:type="dcterms:W3CDTF">2021-09-03T17:39:15Z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