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4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3671078" y="6934638"/>
            <a:ext cx="922199" cy="411035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space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047784" y="124058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Organizing and Executing Simulations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FD60D95-3C45-48F0-A863-A7D355296212}"/>
              </a:ext>
            </a:extLst>
          </p:cNvPr>
          <p:cNvSpPr/>
          <p:nvPr/>
        </p:nvSpPr>
        <p:spPr>
          <a:xfrm>
            <a:off x="3671078" y="5957060"/>
            <a:ext cx="922199" cy="34692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A9ACB7A-D42F-4C0C-941F-4FE124871794}"/>
              </a:ext>
            </a:extLst>
          </p:cNvPr>
          <p:cNvSpPr/>
          <p:nvPr/>
        </p:nvSpPr>
        <p:spPr>
          <a:xfrm>
            <a:off x="7006858" y="5408353"/>
            <a:ext cx="1242859" cy="423069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Simulation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8580761" y="4712075"/>
            <a:ext cx="348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Outline: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Overview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Introduction to HOOMD-blue </a:t>
            </a:r>
            <a:r>
              <a:rPr lang="en-US" sz="1200" dirty="0" err="1"/>
              <a:t>prereq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Organizing Data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Hard particle octahedra simulation as an example.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Many simulations at different volume fractions and system sizes.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Introduce </a:t>
            </a:r>
            <a:r>
              <a:rPr lang="en-US" sz="1200" dirty="0" err="1"/>
              <a:t>signac</a:t>
            </a: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signac</a:t>
            </a:r>
            <a:r>
              <a:rPr lang="en-US" sz="1200" dirty="0"/>
              <a:t> job -&gt; results = function(job)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job </a:t>
            </a:r>
            <a:r>
              <a:rPr lang="en-US" sz="1200" dirty="0" err="1"/>
              <a:t>statepoint</a:t>
            </a:r>
            <a:r>
              <a:rPr lang="en-US" sz="1200" dirty="0"/>
              <a:t>, directory, and document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Initialize and query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Link to </a:t>
            </a:r>
            <a:r>
              <a:rPr lang="en-US" sz="1200" dirty="0" err="1"/>
              <a:t>signac</a:t>
            </a:r>
            <a:r>
              <a:rPr lang="en-US" sz="1200" dirty="0"/>
              <a:t> docs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Executing Simulations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Continuing Simulations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Partitioning Cluster Jobs</a:t>
            </a:r>
          </a:p>
        </p:txBody>
      </p:sp>
      <p:cxnSp>
        <p:nvCxnSpPr>
          <p:cNvPr id="154" name="Connector: Curved 141">
            <a:extLst>
              <a:ext uri="{FF2B5EF4-FFF2-40B4-BE49-F238E27FC236}">
                <a16:creationId xmlns:a16="http://schemas.microsoft.com/office/drawing/2014/main" id="{1357EA44-0004-4A4B-B039-58178AF46C2F}"/>
              </a:ext>
            </a:extLst>
          </p:cNvPr>
          <p:cNvCxnSpPr>
            <a:cxnSpLocks/>
            <a:stCxn id="150" idx="2"/>
            <a:endCxn id="97" idx="0"/>
          </p:cNvCxnSpPr>
          <p:nvPr/>
        </p:nvCxnSpPr>
        <p:spPr>
          <a:xfrm rot="5400000">
            <a:off x="3925483" y="7552368"/>
            <a:ext cx="413391" cy="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45">
            <a:extLst>
              <a:ext uri="{FF2B5EF4-FFF2-40B4-BE49-F238E27FC236}">
                <a16:creationId xmlns:a16="http://schemas.microsoft.com/office/drawing/2014/main" id="{FFB4B6F0-0B0D-AA41-9A2F-2F6A5F8C2C99}"/>
              </a:ext>
            </a:extLst>
          </p:cNvPr>
          <p:cNvCxnSpPr>
            <a:cxnSpLocks/>
            <a:stCxn id="76" idx="3"/>
            <a:endCxn id="183" idx="1"/>
          </p:cNvCxnSpPr>
          <p:nvPr/>
        </p:nvCxnSpPr>
        <p:spPr>
          <a:xfrm>
            <a:off x="6084659" y="5098630"/>
            <a:ext cx="922199" cy="5212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133">
            <a:extLst>
              <a:ext uri="{FF2B5EF4-FFF2-40B4-BE49-F238E27FC236}">
                <a16:creationId xmlns:a16="http://schemas.microsoft.com/office/drawing/2014/main" id="{B8D1B6D1-F9FF-F64A-8563-86E42B8675D1}"/>
              </a:ext>
            </a:extLst>
          </p:cNvPr>
          <p:cNvSpPr/>
          <p:nvPr/>
        </p:nvSpPr>
        <p:spPr>
          <a:xfrm>
            <a:off x="3742419" y="7759064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directory</a:t>
            </a:r>
          </a:p>
        </p:txBody>
      </p:sp>
      <p:sp>
        <p:nvSpPr>
          <p:cNvPr id="68" name="Rectangle: Rounded Corners 132">
            <a:extLst>
              <a:ext uri="{FF2B5EF4-FFF2-40B4-BE49-F238E27FC236}">
                <a16:creationId xmlns:a16="http://schemas.microsoft.com/office/drawing/2014/main" id="{4F8ABB0A-210C-A641-9AC3-07B1E4308CB6}"/>
              </a:ext>
            </a:extLst>
          </p:cNvPr>
          <p:cNvSpPr/>
          <p:nvPr/>
        </p:nvSpPr>
        <p:spPr>
          <a:xfrm>
            <a:off x="2265026" y="6955615"/>
            <a:ext cx="779515" cy="3532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signac</a:t>
            </a:r>
            <a:endParaRPr lang="en-US" sz="1000" dirty="0"/>
          </a:p>
        </p:txBody>
      </p:sp>
      <p:sp>
        <p:nvSpPr>
          <p:cNvPr id="69" name="Rectangle: Rounded Corners 132">
            <a:extLst>
              <a:ext uri="{FF2B5EF4-FFF2-40B4-BE49-F238E27FC236}">
                <a16:creationId xmlns:a16="http://schemas.microsoft.com/office/drawing/2014/main" id="{6B37BE87-4F1B-EB44-81AF-E9049AA1D9D4}"/>
              </a:ext>
            </a:extLst>
          </p:cNvPr>
          <p:cNvSpPr/>
          <p:nvPr/>
        </p:nvSpPr>
        <p:spPr>
          <a:xfrm>
            <a:off x="2081525" y="5619112"/>
            <a:ext cx="922198" cy="3532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signac</a:t>
            </a:r>
            <a:r>
              <a:rPr lang="en-US" sz="1000" dirty="0"/>
              <a:t>-flow</a:t>
            </a:r>
          </a:p>
        </p:txBody>
      </p:sp>
      <p:cxnSp>
        <p:nvCxnSpPr>
          <p:cNvPr id="71" name="Connector: Curved 141">
            <a:extLst>
              <a:ext uri="{FF2B5EF4-FFF2-40B4-BE49-F238E27FC236}">
                <a16:creationId xmlns:a16="http://schemas.microsoft.com/office/drawing/2014/main" id="{75C1D7C7-D21B-1147-A343-6F5BF34BE95A}"/>
              </a:ext>
            </a:extLst>
          </p:cNvPr>
          <p:cNvCxnSpPr>
            <a:cxnSpLocks/>
            <a:stCxn id="99" idx="3"/>
            <a:endCxn id="68" idx="1"/>
          </p:cNvCxnSpPr>
          <p:nvPr/>
        </p:nvCxnSpPr>
        <p:spPr>
          <a:xfrm flipV="1">
            <a:off x="1802158" y="7132254"/>
            <a:ext cx="462868" cy="47928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171">
            <a:extLst>
              <a:ext uri="{FF2B5EF4-FFF2-40B4-BE49-F238E27FC236}">
                <a16:creationId xmlns:a16="http://schemas.microsoft.com/office/drawing/2014/main" id="{2A27E45A-7A34-044E-8170-FF964DB62F9B}"/>
              </a:ext>
            </a:extLst>
          </p:cNvPr>
          <p:cNvSpPr/>
          <p:nvPr/>
        </p:nvSpPr>
        <p:spPr>
          <a:xfrm>
            <a:off x="5162460" y="4925166"/>
            <a:ext cx="922199" cy="34692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</a:t>
            </a:r>
          </a:p>
        </p:txBody>
      </p:sp>
      <p:sp>
        <p:nvSpPr>
          <p:cNvPr id="77" name="Rectangle: Rounded Corners 171">
            <a:extLst>
              <a:ext uri="{FF2B5EF4-FFF2-40B4-BE49-F238E27FC236}">
                <a16:creationId xmlns:a16="http://schemas.microsoft.com/office/drawing/2014/main" id="{EA45F6A5-B1AD-2D48-A924-DAD9C4FF5C5A}"/>
              </a:ext>
            </a:extLst>
          </p:cNvPr>
          <p:cNvSpPr/>
          <p:nvPr/>
        </p:nvSpPr>
        <p:spPr>
          <a:xfrm>
            <a:off x="7049846" y="3795470"/>
            <a:ext cx="922199" cy="34692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</a:t>
            </a:r>
          </a:p>
        </p:txBody>
      </p:sp>
      <p:sp>
        <p:nvSpPr>
          <p:cNvPr id="81" name="Rectangle: Rounded Corners 133">
            <a:extLst>
              <a:ext uri="{FF2B5EF4-FFF2-40B4-BE49-F238E27FC236}">
                <a16:creationId xmlns:a16="http://schemas.microsoft.com/office/drawing/2014/main" id="{D4F61D10-B6EC-A549-86D0-70774CA51269}"/>
              </a:ext>
            </a:extLst>
          </p:cNvPr>
          <p:cNvSpPr/>
          <p:nvPr/>
        </p:nvSpPr>
        <p:spPr>
          <a:xfrm>
            <a:off x="7121187" y="2822177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wall time</a:t>
            </a:r>
          </a:p>
        </p:txBody>
      </p:sp>
      <p:sp>
        <p:nvSpPr>
          <p:cNvPr id="82" name="Rectangle: Rounded Corners 133">
            <a:extLst>
              <a:ext uri="{FF2B5EF4-FFF2-40B4-BE49-F238E27FC236}">
                <a16:creationId xmlns:a16="http://schemas.microsoft.com/office/drawing/2014/main" id="{98EC10E1-E83F-2E47-883B-1ECCC65B7ABA}"/>
              </a:ext>
            </a:extLst>
          </p:cNvPr>
          <p:cNvSpPr/>
          <p:nvPr/>
        </p:nvSpPr>
        <p:spPr>
          <a:xfrm>
            <a:off x="5927868" y="3152625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restart file</a:t>
            </a:r>
          </a:p>
        </p:txBody>
      </p:sp>
      <p:sp>
        <p:nvSpPr>
          <p:cNvPr id="83" name="Rectangle: Rounded Corners 133">
            <a:extLst>
              <a:ext uri="{FF2B5EF4-FFF2-40B4-BE49-F238E27FC236}">
                <a16:creationId xmlns:a16="http://schemas.microsoft.com/office/drawing/2014/main" id="{A89B5393-65DC-9445-8E76-3C34362FE619}"/>
              </a:ext>
            </a:extLst>
          </p:cNvPr>
          <p:cNvSpPr/>
          <p:nvPr/>
        </p:nvSpPr>
        <p:spPr>
          <a:xfrm>
            <a:off x="5736837" y="3844954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append</a:t>
            </a:r>
          </a:p>
        </p:txBody>
      </p:sp>
      <p:sp>
        <p:nvSpPr>
          <p:cNvPr id="84" name="Rectangle: Rounded Corners 171">
            <a:extLst>
              <a:ext uri="{FF2B5EF4-FFF2-40B4-BE49-F238E27FC236}">
                <a16:creationId xmlns:a16="http://schemas.microsoft.com/office/drawing/2014/main" id="{21F98308-9B01-3142-8AA4-D90807702F68}"/>
              </a:ext>
            </a:extLst>
          </p:cNvPr>
          <p:cNvSpPr/>
          <p:nvPr/>
        </p:nvSpPr>
        <p:spPr>
          <a:xfrm>
            <a:off x="4332803" y="3624289"/>
            <a:ext cx="922199" cy="34692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</a:t>
            </a:r>
          </a:p>
        </p:txBody>
      </p:sp>
      <p:sp>
        <p:nvSpPr>
          <p:cNvPr id="85" name="Rectangle: Rounded Corners 133">
            <a:extLst>
              <a:ext uri="{FF2B5EF4-FFF2-40B4-BE49-F238E27FC236}">
                <a16:creationId xmlns:a16="http://schemas.microsoft.com/office/drawing/2014/main" id="{4A92E04E-717A-134D-8957-07DBF1F517F4}"/>
              </a:ext>
            </a:extLst>
          </p:cNvPr>
          <p:cNvSpPr/>
          <p:nvPr/>
        </p:nvSpPr>
        <p:spPr>
          <a:xfrm>
            <a:off x="4542420" y="1796901"/>
            <a:ext cx="922199" cy="416079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MPI partition tutorial</a:t>
            </a:r>
          </a:p>
        </p:txBody>
      </p:sp>
      <p:sp>
        <p:nvSpPr>
          <p:cNvPr id="86" name="Rectangle: Rounded Corners 182">
            <a:extLst>
              <a:ext uri="{FF2B5EF4-FFF2-40B4-BE49-F238E27FC236}">
                <a16:creationId xmlns:a16="http://schemas.microsoft.com/office/drawing/2014/main" id="{7AE81B85-CFB8-F74B-8A23-9DA539D7B9B6}"/>
              </a:ext>
            </a:extLst>
          </p:cNvPr>
          <p:cNvSpPr/>
          <p:nvPr/>
        </p:nvSpPr>
        <p:spPr>
          <a:xfrm>
            <a:off x="1955980" y="2606927"/>
            <a:ext cx="1242859" cy="423069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Communicator</a:t>
            </a:r>
          </a:p>
        </p:txBody>
      </p:sp>
      <p:cxnSp>
        <p:nvCxnSpPr>
          <p:cNvPr id="88" name="Connector: Curved 145">
            <a:extLst>
              <a:ext uri="{FF2B5EF4-FFF2-40B4-BE49-F238E27FC236}">
                <a16:creationId xmlns:a16="http://schemas.microsoft.com/office/drawing/2014/main" id="{9D912D0A-45D4-6A46-9A19-9AB7B59E1194}"/>
              </a:ext>
            </a:extLst>
          </p:cNvPr>
          <p:cNvCxnSpPr>
            <a:cxnSpLocks/>
            <a:stCxn id="84" idx="1"/>
            <a:endCxn id="86" idx="2"/>
          </p:cNvCxnSpPr>
          <p:nvPr/>
        </p:nvCxnSpPr>
        <p:spPr>
          <a:xfrm rot="10800000">
            <a:off x="2577411" y="3029997"/>
            <a:ext cx="1755393" cy="76775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182">
            <a:extLst>
              <a:ext uri="{FF2B5EF4-FFF2-40B4-BE49-F238E27FC236}">
                <a16:creationId xmlns:a16="http://schemas.microsoft.com/office/drawing/2014/main" id="{643439D2-1374-AF4C-A7EB-FFAA1B82E7B9}"/>
              </a:ext>
            </a:extLst>
          </p:cNvPr>
          <p:cNvSpPr/>
          <p:nvPr/>
        </p:nvSpPr>
        <p:spPr>
          <a:xfrm>
            <a:off x="9021287" y="3930653"/>
            <a:ext cx="1242859" cy="423069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GSD</a:t>
            </a:r>
          </a:p>
        </p:txBody>
      </p:sp>
      <p:cxnSp>
        <p:nvCxnSpPr>
          <p:cNvPr id="94" name="Connector: Curved 145">
            <a:extLst>
              <a:ext uri="{FF2B5EF4-FFF2-40B4-BE49-F238E27FC236}">
                <a16:creationId xmlns:a16="http://schemas.microsoft.com/office/drawing/2014/main" id="{85B947DF-6BE8-D848-963B-80E6FBF3D190}"/>
              </a:ext>
            </a:extLst>
          </p:cNvPr>
          <p:cNvCxnSpPr>
            <a:cxnSpLocks/>
            <a:stCxn id="77" idx="3"/>
            <a:endCxn id="92" idx="1"/>
          </p:cNvCxnSpPr>
          <p:nvPr/>
        </p:nvCxnSpPr>
        <p:spPr>
          <a:xfrm>
            <a:off x="7972045" y="3968934"/>
            <a:ext cx="1049242" cy="17325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133">
            <a:extLst>
              <a:ext uri="{FF2B5EF4-FFF2-40B4-BE49-F238E27FC236}">
                <a16:creationId xmlns:a16="http://schemas.microsoft.com/office/drawing/2014/main" id="{D34FB4B8-9633-7C45-A7A7-51725C06ACBB}"/>
              </a:ext>
            </a:extLst>
          </p:cNvPr>
          <p:cNvSpPr/>
          <p:nvPr/>
        </p:nvSpPr>
        <p:spPr>
          <a:xfrm>
            <a:off x="1022643" y="7464014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signac</a:t>
            </a:r>
            <a:r>
              <a:rPr lang="en-US" sz="1000" dirty="0"/>
              <a:t> job</a:t>
            </a:r>
          </a:p>
        </p:txBody>
      </p:sp>
      <p:cxnSp>
        <p:nvCxnSpPr>
          <p:cNvPr id="100" name="Connector: Curved 145">
            <a:extLst>
              <a:ext uri="{FF2B5EF4-FFF2-40B4-BE49-F238E27FC236}">
                <a16:creationId xmlns:a16="http://schemas.microsoft.com/office/drawing/2014/main" id="{08E0E1C5-51AF-8F4B-9DB5-E53695E47A43}"/>
              </a:ext>
            </a:extLst>
          </p:cNvPr>
          <p:cNvCxnSpPr>
            <a:cxnSpLocks/>
            <a:stCxn id="150" idx="1"/>
            <a:endCxn id="68" idx="3"/>
          </p:cNvCxnSpPr>
          <p:nvPr/>
        </p:nvCxnSpPr>
        <p:spPr>
          <a:xfrm rot="10800000">
            <a:off x="3044542" y="7132254"/>
            <a:ext cx="626537" cy="79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or: Curved 145">
            <a:extLst>
              <a:ext uri="{FF2B5EF4-FFF2-40B4-BE49-F238E27FC236}">
                <a16:creationId xmlns:a16="http://schemas.microsoft.com/office/drawing/2014/main" id="{5C9548F5-BEC1-A44C-A378-29CB098D9F03}"/>
              </a:ext>
            </a:extLst>
          </p:cNvPr>
          <p:cNvCxnSpPr>
            <a:cxnSpLocks/>
            <a:stCxn id="99" idx="2"/>
            <a:endCxn id="97" idx="1"/>
          </p:cNvCxnSpPr>
          <p:nvPr/>
        </p:nvCxnSpPr>
        <p:spPr>
          <a:xfrm rot="16200000" flipH="1">
            <a:off x="2503648" y="6667817"/>
            <a:ext cx="147525" cy="233001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33">
            <a:extLst>
              <a:ext uri="{FF2B5EF4-FFF2-40B4-BE49-F238E27FC236}">
                <a16:creationId xmlns:a16="http://schemas.microsoft.com/office/drawing/2014/main" id="{53F23655-C335-794E-9575-A29CF46ECF04}"/>
              </a:ext>
            </a:extLst>
          </p:cNvPr>
          <p:cNvSpPr/>
          <p:nvPr/>
        </p:nvSpPr>
        <p:spPr>
          <a:xfrm>
            <a:off x="951300" y="6743527"/>
            <a:ext cx="922199" cy="41103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statepoint</a:t>
            </a:r>
            <a:r>
              <a:rPr lang="en-US" sz="1000" dirty="0"/>
              <a:t> parameters</a:t>
            </a:r>
          </a:p>
        </p:txBody>
      </p:sp>
      <p:cxnSp>
        <p:nvCxnSpPr>
          <p:cNvPr id="113" name="Connector: Curved 145">
            <a:extLst>
              <a:ext uri="{FF2B5EF4-FFF2-40B4-BE49-F238E27FC236}">
                <a16:creationId xmlns:a16="http://schemas.microsoft.com/office/drawing/2014/main" id="{4084F548-02FF-6446-B5C1-0322AEE9D277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rot="16200000" flipV="1">
            <a:off x="1257675" y="7309287"/>
            <a:ext cx="309453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33">
            <a:extLst>
              <a:ext uri="{FF2B5EF4-FFF2-40B4-BE49-F238E27FC236}">
                <a16:creationId xmlns:a16="http://schemas.microsoft.com/office/drawing/2014/main" id="{977918EE-52ED-6247-9633-DDB2EECD0F37}"/>
              </a:ext>
            </a:extLst>
          </p:cNvPr>
          <p:cNvSpPr/>
          <p:nvPr/>
        </p:nvSpPr>
        <p:spPr>
          <a:xfrm>
            <a:off x="714297" y="8209233"/>
            <a:ext cx="779515" cy="411033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job document</a:t>
            </a:r>
          </a:p>
        </p:txBody>
      </p:sp>
      <p:cxnSp>
        <p:nvCxnSpPr>
          <p:cNvPr id="122" name="Connector: Curved 145">
            <a:extLst>
              <a:ext uri="{FF2B5EF4-FFF2-40B4-BE49-F238E27FC236}">
                <a16:creationId xmlns:a16="http://schemas.microsoft.com/office/drawing/2014/main" id="{3353929B-3C3F-6545-95BE-9362CB3C0E10}"/>
              </a:ext>
            </a:extLst>
          </p:cNvPr>
          <p:cNvCxnSpPr>
            <a:cxnSpLocks/>
            <a:stCxn id="99" idx="1"/>
            <a:endCxn id="120" idx="0"/>
          </p:cNvCxnSpPr>
          <p:nvPr/>
        </p:nvCxnSpPr>
        <p:spPr>
          <a:xfrm rot="10800000" flipH="1" flipV="1">
            <a:off x="1022643" y="7611539"/>
            <a:ext cx="81412" cy="597694"/>
          </a:xfrm>
          <a:prstGeom prst="curvedConnector4">
            <a:avLst>
              <a:gd name="adj1" fmla="val -280794"/>
              <a:gd name="adj2" fmla="val 6234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Rounded Corners 133">
            <a:extLst>
              <a:ext uri="{FF2B5EF4-FFF2-40B4-BE49-F238E27FC236}">
                <a16:creationId xmlns:a16="http://schemas.microsoft.com/office/drawing/2014/main" id="{24A8FCBB-BB3A-E842-9454-31ACCA975484}"/>
              </a:ext>
            </a:extLst>
          </p:cNvPr>
          <p:cNvSpPr/>
          <p:nvPr/>
        </p:nvSpPr>
        <p:spPr>
          <a:xfrm>
            <a:off x="2569265" y="4864495"/>
            <a:ext cx="674826" cy="264299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cxnSp>
        <p:nvCxnSpPr>
          <p:cNvPr id="130" name="Connector: Curved 145">
            <a:extLst>
              <a:ext uri="{FF2B5EF4-FFF2-40B4-BE49-F238E27FC236}">
                <a16:creationId xmlns:a16="http://schemas.microsoft.com/office/drawing/2014/main" id="{7B742176-476C-B346-B466-8BF9B9E4B3A1}"/>
              </a:ext>
            </a:extLst>
          </p:cNvPr>
          <p:cNvCxnSpPr>
            <a:cxnSpLocks/>
            <a:stCxn id="76" idx="3"/>
            <a:endCxn id="92" idx="1"/>
          </p:cNvCxnSpPr>
          <p:nvPr/>
        </p:nvCxnSpPr>
        <p:spPr>
          <a:xfrm flipV="1">
            <a:off x="6084659" y="4142188"/>
            <a:ext cx="2936628" cy="95644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33">
            <a:extLst>
              <a:ext uri="{FF2B5EF4-FFF2-40B4-BE49-F238E27FC236}">
                <a16:creationId xmlns:a16="http://schemas.microsoft.com/office/drawing/2014/main" id="{4461E2F2-3EF6-E943-B5DC-6CE032DDD79B}"/>
              </a:ext>
            </a:extLst>
          </p:cNvPr>
          <p:cNvSpPr/>
          <p:nvPr/>
        </p:nvSpPr>
        <p:spPr>
          <a:xfrm>
            <a:off x="571613" y="5590234"/>
            <a:ext cx="922199" cy="41103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signac</a:t>
            </a:r>
            <a:r>
              <a:rPr lang="en-US" sz="1000" dirty="0"/>
              <a:t>-flow operation</a:t>
            </a:r>
          </a:p>
        </p:txBody>
      </p:sp>
      <p:cxnSp>
        <p:nvCxnSpPr>
          <p:cNvPr id="141" name="Connector: Curved 141">
            <a:extLst>
              <a:ext uri="{FF2B5EF4-FFF2-40B4-BE49-F238E27FC236}">
                <a16:creationId xmlns:a16="http://schemas.microsoft.com/office/drawing/2014/main" id="{E52D4F4A-DECC-9B49-B45E-953CC420BD03}"/>
              </a:ext>
            </a:extLst>
          </p:cNvPr>
          <p:cNvCxnSpPr>
            <a:cxnSpLocks/>
            <a:stCxn id="69" idx="1"/>
            <a:endCxn id="138" idx="3"/>
          </p:cNvCxnSpPr>
          <p:nvPr/>
        </p:nvCxnSpPr>
        <p:spPr>
          <a:xfrm rot="10800000">
            <a:off x="1493813" y="5795751"/>
            <a:ext cx="587713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or: Curved 141">
            <a:extLst>
              <a:ext uri="{FF2B5EF4-FFF2-40B4-BE49-F238E27FC236}">
                <a16:creationId xmlns:a16="http://schemas.microsoft.com/office/drawing/2014/main" id="{ED4855BF-08A3-3F4C-AD7C-245FBDA69A30}"/>
              </a:ext>
            </a:extLst>
          </p:cNvPr>
          <p:cNvCxnSpPr>
            <a:cxnSpLocks/>
            <a:stCxn id="69" idx="0"/>
            <a:endCxn id="128" idx="2"/>
          </p:cNvCxnSpPr>
          <p:nvPr/>
        </p:nvCxnSpPr>
        <p:spPr>
          <a:xfrm rot="5400000" flipH="1" flipV="1">
            <a:off x="2479492" y="5191926"/>
            <a:ext cx="490318" cy="36405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45">
            <a:extLst>
              <a:ext uri="{FF2B5EF4-FFF2-40B4-BE49-F238E27FC236}">
                <a16:creationId xmlns:a16="http://schemas.microsoft.com/office/drawing/2014/main" id="{52A60647-7EFC-DA48-9680-8B33B18109E5}"/>
              </a:ext>
            </a:extLst>
          </p:cNvPr>
          <p:cNvCxnSpPr>
            <a:cxnSpLocks/>
            <a:stCxn id="76" idx="3"/>
            <a:endCxn id="77" idx="2"/>
          </p:cNvCxnSpPr>
          <p:nvPr/>
        </p:nvCxnSpPr>
        <p:spPr>
          <a:xfrm flipV="1">
            <a:off x="6084659" y="4142398"/>
            <a:ext cx="1426287" cy="9562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ctor: Curved 141">
            <a:extLst>
              <a:ext uri="{FF2B5EF4-FFF2-40B4-BE49-F238E27FC236}">
                <a16:creationId xmlns:a16="http://schemas.microsoft.com/office/drawing/2014/main" id="{3FBCB7CC-FB57-9741-AB8A-09DA73EF4BC9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rot="5400000" flipH="1" flipV="1">
            <a:off x="4193057" y="2813827"/>
            <a:ext cx="1411309" cy="20961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or: Curved 141">
            <a:extLst>
              <a:ext uri="{FF2B5EF4-FFF2-40B4-BE49-F238E27FC236}">
                <a16:creationId xmlns:a16="http://schemas.microsoft.com/office/drawing/2014/main" id="{02D3A767-540D-AF4D-A6AE-367639E07F09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rot="16200000" flipV="1">
            <a:off x="7171825" y="3456348"/>
            <a:ext cx="678243" cy="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or: Curved 141">
            <a:extLst>
              <a:ext uri="{FF2B5EF4-FFF2-40B4-BE49-F238E27FC236}">
                <a16:creationId xmlns:a16="http://schemas.microsoft.com/office/drawing/2014/main" id="{F3A873D7-668A-DE40-BE47-B153C28C89C6}"/>
              </a:ext>
            </a:extLst>
          </p:cNvPr>
          <p:cNvCxnSpPr>
            <a:cxnSpLocks/>
            <a:stCxn id="77" idx="1"/>
            <a:endCxn id="82" idx="3"/>
          </p:cNvCxnSpPr>
          <p:nvPr/>
        </p:nvCxnSpPr>
        <p:spPr>
          <a:xfrm rot="10800000">
            <a:off x="6707384" y="3300150"/>
            <a:ext cx="342463" cy="66878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ctor: Curved 141">
            <a:extLst>
              <a:ext uri="{FF2B5EF4-FFF2-40B4-BE49-F238E27FC236}">
                <a16:creationId xmlns:a16="http://schemas.microsoft.com/office/drawing/2014/main" id="{1D076EB1-87DE-0D42-BBFE-BF75E3F5D8A0}"/>
              </a:ext>
            </a:extLst>
          </p:cNvPr>
          <p:cNvCxnSpPr>
            <a:cxnSpLocks/>
            <a:stCxn id="77" idx="1"/>
            <a:endCxn id="83" idx="3"/>
          </p:cNvCxnSpPr>
          <p:nvPr/>
        </p:nvCxnSpPr>
        <p:spPr>
          <a:xfrm rot="10800000" flipV="1">
            <a:off x="6516352" y="3968933"/>
            <a:ext cx="533494" cy="2354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Connector: Curved 145">
            <a:extLst>
              <a:ext uri="{FF2B5EF4-FFF2-40B4-BE49-F238E27FC236}">
                <a16:creationId xmlns:a16="http://schemas.microsoft.com/office/drawing/2014/main" id="{5FDDF4F5-EEBB-3040-806B-F585C33CC6A0}"/>
              </a:ext>
            </a:extLst>
          </p:cNvPr>
          <p:cNvCxnSpPr>
            <a:cxnSpLocks/>
            <a:stCxn id="76" idx="1"/>
            <a:endCxn id="84" idx="2"/>
          </p:cNvCxnSpPr>
          <p:nvPr/>
        </p:nvCxnSpPr>
        <p:spPr>
          <a:xfrm rot="10800000">
            <a:off x="4793904" y="3971218"/>
            <a:ext cx="368557" cy="112741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or: Curved 145">
            <a:extLst>
              <a:ext uri="{FF2B5EF4-FFF2-40B4-BE49-F238E27FC236}">
                <a16:creationId xmlns:a16="http://schemas.microsoft.com/office/drawing/2014/main" id="{025B984A-2D33-7C47-AEA6-2E6EDF5F6FA0}"/>
              </a:ext>
            </a:extLst>
          </p:cNvPr>
          <p:cNvCxnSpPr>
            <a:cxnSpLocks/>
            <a:stCxn id="172" idx="0"/>
            <a:endCxn id="76" idx="2"/>
          </p:cNvCxnSpPr>
          <p:nvPr/>
        </p:nvCxnSpPr>
        <p:spPr>
          <a:xfrm rot="5400000" flipH="1" flipV="1">
            <a:off x="4535386" y="4868886"/>
            <a:ext cx="684966" cy="149138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or: Curved 145">
            <a:extLst>
              <a:ext uri="{FF2B5EF4-FFF2-40B4-BE49-F238E27FC236}">
                <a16:creationId xmlns:a16="http://schemas.microsoft.com/office/drawing/2014/main" id="{900AE2C9-F3F4-3A45-9294-66D4827F1B53}"/>
              </a:ext>
            </a:extLst>
          </p:cNvPr>
          <p:cNvCxnSpPr>
            <a:cxnSpLocks/>
            <a:stCxn id="150" idx="0"/>
            <a:endCxn id="172" idx="2"/>
          </p:cNvCxnSpPr>
          <p:nvPr/>
        </p:nvCxnSpPr>
        <p:spPr>
          <a:xfrm rot="5400000" flipH="1" flipV="1">
            <a:off x="3816853" y="6619313"/>
            <a:ext cx="630650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Curved 145">
            <a:extLst>
              <a:ext uri="{FF2B5EF4-FFF2-40B4-BE49-F238E27FC236}">
                <a16:creationId xmlns:a16="http://schemas.microsoft.com/office/drawing/2014/main" id="{9F457CCE-91D3-A248-988C-7AB023B6C209}"/>
              </a:ext>
            </a:extLst>
          </p:cNvPr>
          <p:cNvCxnSpPr>
            <a:cxnSpLocks/>
            <a:stCxn id="172" idx="1"/>
            <a:endCxn id="69" idx="3"/>
          </p:cNvCxnSpPr>
          <p:nvPr/>
        </p:nvCxnSpPr>
        <p:spPr>
          <a:xfrm rot="10800000">
            <a:off x="3003724" y="5795752"/>
            <a:ext cx="667355" cy="33477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le: Rounded Corners 133">
            <a:extLst>
              <a:ext uri="{FF2B5EF4-FFF2-40B4-BE49-F238E27FC236}">
                <a16:creationId xmlns:a16="http://schemas.microsoft.com/office/drawing/2014/main" id="{111C5978-C658-184C-8F1F-ABC2B3AC0E61}"/>
              </a:ext>
            </a:extLst>
          </p:cNvPr>
          <p:cNvSpPr/>
          <p:nvPr/>
        </p:nvSpPr>
        <p:spPr>
          <a:xfrm>
            <a:off x="6018287" y="6537389"/>
            <a:ext cx="779515" cy="52125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Hard particle simulation</a:t>
            </a:r>
          </a:p>
        </p:txBody>
      </p:sp>
      <p:cxnSp>
        <p:nvCxnSpPr>
          <p:cNvPr id="190" name="Connector: Curved 141">
            <a:extLst>
              <a:ext uri="{FF2B5EF4-FFF2-40B4-BE49-F238E27FC236}">
                <a16:creationId xmlns:a16="http://schemas.microsoft.com/office/drawing/2014/main" id="{C2E6352E-A68D-6045-9BDF-0D9EBE55F9E9}"/>
              </a:ext>
            </a:extLst>
          </p:cNvPr>
          <p:cNvCxnSpPr>
            <a:cxnSpLocks/>
            <a:stCxn id="150" idx="3"/>
            <a:endCxn id="189" idx="1"/>
          </p:cNvCxnSpPr>
          <p:nvPr/>
        </p:nvCxnSpPr>
        <p:spPr>
          <a:xfrm flipV="1">
            <a:off x="4593277" y="6798018"/>
            <a:ext cx="1425010" cy="342138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41">
            <a:extLst>
              <a:ext uri="{FF2B5EF4-FFF2-40B4-BE49-F238E27FC236}">
                <a16:creationId xmlns:a16="http://schemas.microsoft.com/office/drawing/2014/main" id="{CD6203B8-232C-F245-9916-D9C6B2C2F086}"/>
              </a:ext>
            </a:extLst>
          </p:cNvPr>
          <p:cNvCxnSpPr>
            <a:cxnSpLocks/>
            <a:stCxn id="172" idx="3"/>
            <a:endCxn id="189" idx="1"/>
          </p:cNvCxnSpPr>
          <p:nvPr/>
        </p:nvCxnSpPr>
        <p:spPr>
          <a:xfrm>
            <a:off x="4593277" y="6130524"/>
            <a:ext cx="1425010" cy="6674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41">
            <a:extLst>
              <a:ext uri="{FF2B5EF4-FFF2-40B4-BE49-F238E27FC236}">
                <a16:creationId xmlns:a16="http://schemas.microsoft.com/office/drawing/2014/main" id="{38458DF4-8D3C-AC4A-A561-257837764A9A}"/>
              </a:ext>
            </a:extLst>
          </p:cNvPr>
          <p:cNvCxnSpPr>
            <a:cxnSpLocks/>
            <a:stCxn id="183" idx="2"/>
            <a:endCxn id="189" idx="3"/>
          </p:cNvCxnSpPr>
          <p:nvPr/>
        </p:nvCxnSpPr>
        <p:spPr>
          <a:xfrm rot="5400000">
            <a:off x="6729747" y="5899477"/>
            <a:ext cx="966596" cy="830486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Connector: Curved 141">
            <a:extLst>
              <a:ext uri="{FF2B5EF4-FFF2-40B4-BE49-F238E27FC236}">
                <a16:creationId xmlns:a16="http://schemas.microsoft.com/office/drawing/2014/main" id="{C661F3E9-7883-A244-B943-E42DE2BCA56B}"/>
              </a:ext>
            </a:extLst>
          </p:cNvPr>
          <p:cNvCxnSpPr>
            <a:cxnSpLocks/>
            <a:stCxn id="76" idx="2"/>
            <a:endCxn id="189" idx="0"/>
          </p:cNvCxnSpPr>
          <p:nvPr/>
        </p:nvCxnSpPr>
        <p:spPr>
          <a:xfrm rot="16200000" flipH="1">
            <a:off x="5383155" y="5512498"/>
            <a:ext cx="1265295" cy="78448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angle: Rounded Corners 133">
            <a:extLst>
              <a:ext uri="{FF2B5EF4-FFF2-40B4-BE49-F238E27FC236}">
                <a16:creationId xmlns:a16="http://schemas.microsoft.com/office/drawing/2014/main" id="{AFF094E2-FF45-B242-86AA-5DB6316A4FA7}"/>
              </a:ext>
            </a:extLst>
          </p:cNvPr>
          <p:cNvSpPr/>
          <p:nvPr/>
        </p:nvSpPr>
        <p:spPr>
          <a:xfrm>
            <a:off x="5326704" y="7669805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initialize</a:t>
            </a:r>
          </a:p>
        </p:txBody>
      </p:sp>
      <p:cxnSp>
        <p:nvCxnSpPr>
          <p:cNvPr id="202" name="Connector: Curved 141">
            <a:extLst>
              <a:ext uri="{FF2B5EF4-FFF2-40B4-BE49-F238E27FC236}">
                <a16:creationId xmlns:a16="http://schemas.microsoft.com/office/drawing/2014/main" id="{6629AB91-FDD8-F541-99AC-4B198C56CAAB}"/>
              </a:ext>
            </a:extLst>
          </p:cNvPr>
          <p:cNvCxnSpPr>
            <a:cxnSpLocks/>
            <a:stCxn id="150" idx="3"/>
            <a:endCxn id="201" idx="1"/>
          </p:cNvCxnSpPr>
          <p:nvPr/>
        </p:nvCxnSpPr>
        <p:spPr>
          <a:xfrm>
            <a:off x="4593277" y="7140156"/>
            <a:ext cx="733427" cy="67717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133">
            <a:extLst>
              <a:ext uri="{FF2B5EF4-FFF2-40B4-BE49-F238E27FC236}">
                <a16:creationId xmlns:a16="http://schemas.microsoft.com/office/drawing/2014/main" id="{2C819DC2-3BA1-E34D-8A7B-2C0D556F4DB9}"/>
              </a:ext>
            </a:extLst>
          </p:cNvPr>
          <p:cNvSpPr/>
          <p:nvPr/>
        </p:nvSpPr>
        <p:spPr>
          <a:xfrm>
            <a:off x="3793827" y="4643864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randomize</a:t>
            </a:r>
          </a:p>
        </p:txBody>
      </p:sp>
      <p:sp>
        <p:nvSpPr>
          <p:cNvPr id="206" name="Rectangle: Rounded Corners 133">
            <a:extLst>
              <a:ext uri="{FF2B5EF4-FFF2-40B4-BE49-F238E27FC236}">
                <a16:creationId xmlns:a16="http://schemas.microsoft.com/office/drawing/2014/main" id="{42AE88F7-1DE3-3F47-B915-5B73B1F94BB4}"/>
              </a:ext>
            </a:extLst>
          </p:cNvPr>
          <p:cNvSpPr/>
          <p:nvPr/>
        </p:nvSpPr>
        <p:spPr>
          <a:xfrm>
            <a:off x="3793826" y="4996644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compress</a:t>
            </a:r>
          </a:p>
        </p:txBody>
      </p:sp>
      <p:cxnSp>
        <p:nvCxnSpPr>
          <p:cNvPr id="211" name="Connector: Curved 141">
            <a:extLst>
              <a:ext uri="{FF2B5EF4-FFF2-40B4-BE49-F238E27FC236}">
                <a16:creationId xmlns:a16="http://schemas.microsoft.com/office/drawing/2014/main" id="{C994EC10-E941-1F49-B8B9-4EBD5F7121B5}"/>
              </a:ext>
            </a:extLst>
          </p:cNvPr>
          <p:cNvCxnSpPr>
            <a:cxnSpLocks/>
            <a:stCxn id="76" idx="1"/>
            <a:endCxn id="205" idx="3"/>
          </p:cNvCxnSpPr>
          <p:nvPr/>
        </p:nvCxnSpPr>
        <p:spPr>
          <a:xfrm rot="10800000">
            <a:off x="4573342" y="4791390"/>
            <a:ext cx="589118" cy="30724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ctor: Curved 141">
            <a:extLst>
              <a:ext uri="{FF2B5EF4-FFF2-40B4-BE49-F238E27FC236}">
                <a16:creationId xmlns:a16="http://schemas.microsoft.com/office/drawing/2014/main" id="{EF8FA7FA-A971-B34D-A743-B6CE877AC7F4}"/>
              </a:ext>
            </a:extLst>
          </p:cNvPr>
          <p:cNvCxnSpPr>
            <a:cxnSpLocks/>
            <a:stCxn id="76" idx="1"/>
            <a:endCxn id="206" idx="3"/>
          </p:cNvCxnSpPr>
          <p:nvPr/>
        </p:nvCxnSpPr>
        <p:spPr>
          <a:xfrm rot="10800000" flipV="1">
            <a:off x="4573342" y="5098629"/>
            <a:ext cx="589119" cy="45539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: Rounded Corners 133">
            <a:extLst>
              <a:ext uri="{FF2B5EF4-FFF2-40B4-BE49-F238E27FC236}">
                <a16:creationId xmlns:a16="http://schemas.microsoft.com/office/drawing/2014/main" id="{D22CA959-9593-3246-A344-238D1A87EDB2}"/>
              </a:ext>
            </a:extLst>
          </p:cNvPr>
          <p:cNvSpPr/>
          <p:nvPr/>
        </p:nvSpPr>
        <p:spPr>
          <a:xfrm>
            <a:off x="5506647" y="4426519"/>
            <a:ext cx="779515" cy="29505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equilibrate</a:t>
            </a:r>
          </a:p>
        </p:txBody>
      </p:sp>
      <p:cxnSp>
        <p:nvCxnSpPr>
          <p:cNvPr id="219" name="Connector: Curved 141">
            <a:extLst>
              <a:ext uri="{FF2B5EF4-FFF2-40B4-BE49-F238E27FC236}">
                <a16:creationId xmlns:a16="http://schemas.microsoft.com/office/drawing/2014/main" id="{BDB4C577-F511-6341-BF1B-013AB2328896}"/>
              </a:ext>
            </a:extLst>
          </p:cNvPr>
          <p:cNvCxnSpPr>
            <a:cxnSpLocks/>
            <a:stCxn id="76" idx="0"/>
            <a:endCxn id="217" idx="2"/>
          </p:cNvCxnSpPr>
          <p:nvPr/>
        </p:nvCxnSpPr>
        <p:spPr>
          <a:xfrm rot="5400000" flipH="1" flipV="1">
            <a:off x="5658184" y="4686946"/>
            <a:ext cx="203597" cy="27284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Curved 141">
            <a:extLst>
              <a:ext uri="{FF2B5EF4-FFF2-40B4-BE49-F238E27FC236}">
                <a16:creationId xmlns:a16="http://schemas.microsoft.com/office/drawing/2014/main" id="{9D48A72E-48C1-754C-9531-BE61341659B2}"/>
              </a:ext>
            </a:extLst>
          </p:cNvPr>
          <p:cNvCxnSpPr>
            <a:cxnSpLocks/>
            <a:stCxn id="217" idx="1"/>
            <a:endCxn id="84" idx="2"/>
          </p:cNvCxnSpPr>
          <p:nvPr/>
        </p:nvCxnSpPr>
        <p:spPr>
          <a:xfrm rot="10800000">
            <a:off x="4793903" y="3971218"/>
            <a:ext cx="712744" cy="602827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ctor: Curved 141">
            <a:extLst>
              <a:ext uri="{FF2B5EF4-FFF2-40B4-BE49-F238E27FC236}">
                <a16:creationId xmlns:a16="http://schemas.microsoft.com/office/drawing/2014/main" id="{F290C21B-35FF-8240-967D-7FF7DC70B83A}"/>
              </a:ext>
            </a:extLst>
          </p:cNvPr>
          <p:cNvCxnSpPr>
            <a:cxnSpLocks/>
            <a:stCxn id="217" idx="3"/>
            <a:endCxn id="77" idx="2"/>
          </p:cNvCxnSpPr>
          <p:nvPr/>
        </p:nvCxnSpPr>
        <p:spPr>
          <a:xfrm flipV="1">
            <a:off x="6286162" y="4142398"/>
            <a:ext cx="1224784" cy="431646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Connector: Curved 141">
            <a:extLst>
              <a:ext uri="{FF2B5EF4-FFF2-40B4-BE49-F238E27FC236}">
                <a16:creationId xmlns:a16="http://schemas.microsoft.com/office/drawing/2014/main" id="{12AC1617-C0BD-6C4C-BEC1-40AD7B03CAC5}"/>
              </a:ext>
            </a:extLst>
          </p:cNvPr>
          <p:cNvCxnSpPr>
            <a:cxnSpLocks/>
            <a:stCxn id="84" idx="1"/>
            <a:endCxn id="128" idx="0"/>
          </p:cNvCxnSpPr>
          <p:nvPr/>
        </p:nvCxnSpPr>
        <p:spPr>
          <a:xfrm rot="10800000" flipV="1">
            <a:off x="2906679" y="3797753"/>
            <a:ext cx="1426125" cy="1066742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133">
            <a:extLst>
              <a:ext uri="{FF2B5EF4-FFF2-40B4-BE49-F238E27FC236}">
                <a16:creationId xmlns:a16="http://schemas.microsoft.com/office/drawing/2014/main" id="{C8C832F1-004A-724B-B956-EAB63073D734}"/>
              </a:ext>
            </a:extLst>
          </p:cNvPr>
          <p:cNvSpPr/>
          <p:nvPr/>
        </p:nvSpPr>
        <p:spPr>
          <a:xfrm>
            <a:off x="511288" y="4760001"/>
            <a:ext cx="1064585" cy="370019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pre-conditions</a:t>
            </a:r>
          </a:p>
          <a:p>
            <a:pPr algn="ctr"/>
            <a:r>
              <a:rPr lang="en-US" sz="1000" dirty="0"/>
              <a:t>post-conditions</a:t>
            </a:r>
          </a:p>
        </p:txBody>
      </p:sp>
      <p:cxnSp>
        <p:nvCxnSpPr>
          <p:cNvPr id="72" name="Connector: Curved 145">
            <a:extLst>
              <a:ext uri="{FF2B5EF4-FFF2-40B4-BE49-F238E27FC236}">
                <a16:creationId xmlns:a16="http://schemas.microsoft.com/office/drawing/2014/main" id="{10F44297-674A-8C42-AC89-D14BA1881FA2}"/>
              </a:ext>
            </a:extLst>
          </p:cNvPr>
          <p:cNvCxnSpPr>
            <a:cxnSpLocks/>
            <a:stCxn id="138" idx="0"/>
            <a:endCxn id="70" idx="2"/>
          </p:cNvCxnSpPr>
          <p:nvPr/>
        </p:nvCxnSpPr>
        <p:spPr>
          <a:xfrm rot="5400000" flipH="1" flipV="1">
            <a:off x="808040" y="5354693"/>
            <a:ext cx="460214" cy="108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15853</TotalTime>
  <Words>110</Words>
  <Application>Microsoft Macintosh PowerPoint</Application>
  <PresentationFormat>Ledger Paper (11x17 in)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106</cp:revision>
  <dcterms:created xsi:type="dcterms:W3CDTF">2020-03-27T17:05:57Z</dcterms:created>
  <dcterms:modified xsi:type="dcterms:W3CDTF">2022-01-10T18:32:38Z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