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59" r:id="rId6"/>
    <p:sldId id="269" r:id="rId7"/>
    <p:sldId id="271" r:id="rId8"/>
    <p:sldId id="262" r:id="rId9"/>
    <p:sldId id="279" r:id="rId10"/>
    <p:sldId id="280" r:id="rId11"/>
    <p:sldId id="266" r:id="rId12"/>
    <p:sldId id="267" r:id="rId13"/>
    <p:sldId id="268" r:id="rId14"/>
    <p:sldId id="276" r:id="rId15"/>
    <p:sldId id="278" r:id="rId16"/>
    <p:sldId id="277" r:id="rId17"/>
    <p:sldId id="263" r:id="rId18"/>
    <p:sldId id="272" r:id="rId19"/>
    <p:sldId id="274" r:id="rId20"/>
    <p:sldId id="261" r:id="rId21"/>
    <p:sldId id="264" r:id="rId22"/>
    <p:sldId id="265" r:id="rId23"/>
    <p:sldId id="275" r:id="rId2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C5C96-47E7-85C7-09D7-EC788884FAC3}" v="40" dt="2023-03-19T12:25:54.019"/>
    <p1510:client id="{58522C4F-B71A-88DD-3F25-4184A54B0F7F}" v="584" dt="2023-03-19T22:14:12.878"/>
    <p1510:client id="{E5360FFF-7CF3-42E6-934C-70E4F9C34E06}" v="690" dt="2023-03-19T00:19:3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9245BD6-03CD-4B93-AB63-64BFC0356A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FA8CF8-27FD-4F49-8553-4EE553FA3A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8BA45-2A4D-4F91-8F54-F0D95010DD30}" type="datetime1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79455-8852-46B4-9248-194712C3BC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4EF4D-6C5C-4700-BE05-DD78905BF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46231-A390-43DC-AE7B-248A736039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8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80196-D3CF-42BE-B4D0-FD286C87E8D6}" type="datetime1">
              <a:rPr lang="fr-FR" smtClean="0"/>
              <a:pPr/>
              <a:t>20/03/2023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0606-6D0B-40E5-A9B1-09CA2B3D3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163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4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0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8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9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516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04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3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612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827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62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5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70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9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15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0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4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1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7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72408838-88D0-46F0-BA1F-45748A8D5AAB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319ED-F916-4DC7-AFC6-0869F652D451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B6F83F-9F26-4C37-B7D8-475DB7D047E1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77B567-F968-4C11-9A2F-023A6F0806EA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6D880-0E7F-4D4E-8284-30F61D8C0054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512BF-E647-417A-89C8-184AA4F982C6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75B56-F6FC-460F-8579-1D72C2DA29E0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4332F-670D-4A17-A9DF-544BC8AEE6AE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3BA71-D473-4F3E-9961-84DF85D70DFA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55324-9321-4FEB-A7AE-35FE21A42CCF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1F4BD-9E05-49AD-8001-926FB2315691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D8423-4322-44F3-9DDA-FB8DAF446D75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DDBD6-3934-47D0-AC90-1A029322E5B9}" type="datetime1">
              <a:rPr lang="fr-FR" noProof="0" smtClean="0"/>
              <a:pPr rtl="0"/>
              <a:t>20/03/2023</a:t>
            </a:fld>
            <a:r>
              <a:rPr lang="fr-FR" noProof="0"/>
              <a:t>11/9/2014</a:t>
            </a:r>
            <a:fld id="{B61BEF0D-F0BB-DE4B-95CE-6DB70DBA9567}" type="datetimeFigureOut">
              <a:rPr lang="fr-FR" noProof="0" smtClean="0"/>
              <a:pPr rtl="0"/>
              <a:t>20/03/2023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r>
              <a:rPr lang="fr-FR" noProof="0"/>
              <a:t>‹N°›</a:t>
            </a:r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0F135-A3ED-436B-AC2B-6CF2A023936B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D4D0B-96A7-4568-884D-11D639750FEB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83C18E-023A-43CD-BFB4-CAE5B819AC86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73575-6F66-4E35-A12D-33A812659816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83A9FBA-639B-4978-BE81-133F2552C6C3}" type="datetime1">
              <a:rPr lang="fr-FR" noProof="0" smtClean="0"/>
              <a:t>20/03/2023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bootstrap/bootstrap-tutorial.html" TargetMode="External"/><Relationship Id="rId3" Type="http://schemas.openxmlformats.org/officeDocument/2006/relationships/hyperlink" Target="https://www.runoob.com/php/php-tutorial.html" TargetMode="External"/><Relationship Id="rId7" Type="http://schemas.openxmlformats.org/officeDocument/2006/relationships/hyperlink" Target="http://&#160;https:/www.runoob.com/mysql/mysql-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unoob.com/js/js-functions.html" TargetMode="External"/><Relationship Id="rId5" Type="http://schemas.openxmlformats.org/officeDocument/2006/relationships/hyperlink" Target="https://www.runoob.com/css/css-tutorial.html" TargetMode="External"/><Relationship Id="rId4" Type="http://schemas.openxmlformats.org/officeDocument/2006/relationships/hyperlink" Target="https://www.runoob.com/tags/tag-button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478" y="239755"/>
            <a:ext cx="11326994" cy="3191454"/>
          </a:xfrm>
        </p:spPr>
        <p:txBody>
          <a:bodyPr rtlCol="0">
            <a:normAutofit/>
          </a:bodyPr>
          <a:lstStyle/>
          <a:p>
            <a:r>
              <a:rPr lang="fr-FR" sz="5400">
                <a:ea typeface="+mj-lt"/>
                <a:cs typeface="+mj-lt"/>
              </a:rPr>
              <a:t>Agora Francia : Le magasinage en ligne de notre époque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97214" y="3906078"/>
            <a:ext cx="5473953" cy="1686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800">
                <a:cs typeface="Calibri"/>
              </a:rPr>
              <a:t>Présenté par :</a:t>
            </a:r>
          </a:p>
          <a:p>
            <a:r>
              <a:rPr lang="fr-FR" sz="2800" err="1">
                <a:cs typeface="Calibri"/>
              </a:rPr>
              <a:t>Ye</a:t>
            </a:r>
            <a:r>
              <a:rPr lang="fr-FR" sz="2800">
                <a:cs typeface="Calibri"/>
              </a:rPr>
              <a:t> </a:t>
            </a:r>
            <a:r>
              <a:rPr lang="fr-FR" sz="2800" err="1">
                <a:cs typeface="Calibri"/>
              </a:rPr>
              <a:t>zhan</a:t>
            </a:r>
            <a:endParaRPr lang="fr-FR" sz="2800">
              <a:cs typeface="Calibri"/>
            </a:endParaRPr>
          </a:p>
          <a:p>
            <a:r>
              <a:rPr lang="fr-FR" sz="2800" err="1">
                <a:cs typeface="Calibri"/>
              </a:rPr>
              <a:t>yannick</a:t>
            </a:r>
            <a:r>
              <a:rPr lang="fr-FR" sz="2800">
                <a:cs typeface="Calibri"/>
              </a:rPr>
              <a:t> </a:t>
            </a:r>
            <a:r>
              <a:rPr lang="fr-FR" sz="2800" err="1">
                <a:cs typeface="Calibri"/>
              </a:rPr>
              <a:t>tchalla</a:t>
            </a:r>
            <a:endParaRPr lang="fr-FR" sz="2800">
              <a:cs typeface="Calibri"/>
            </a:endParaRPr>
          </a:p>
          <a:p>
            <a:r>
              <a:rPr lang="fr-FR" sz="2800">
                <a:cs typeface="Calibri"/>
              </a:rPr>
              <a:t>Christian </a:t>
            </a:r>
            <a:r>
              <a:rPr lang="fr-FR" sz="2800" err="1">
                <a:cs typeface="Calibri"/>
              </a:rPr>
              <a:t>kuate</a:t>
            </a:r>
            <a:endParaRPr lang="fr-FR" sz="2800">
              <a:cs typeface="Calibri"/>
            </a:endParaRPr>
          </a:p>
          <a:p>
            <a:r>
              <a:rPr lang="fr-FR" sz="2800">
                <a:cs typeface="Calibri"/>
              </a:rPr>
              <a:t>Paul </a:t>
            </a:r>
            <a:r>
              <a:rPr lang="fr-FR" sz="2800" err="1">
                <a:cs typeface="Calibri"/>
              </a:rPr>
              <a:t>beglin</a:t>
            </a:r>
            <a:endParaRPr lang="fr-FR" sz="2800">
              <a:cs typeface="Calibri"/>
            </a:endParaRPr>
          </a:p>
          <a:p>
            <a:endParaRPr lang="fr-FR">
              <a:solidFill>
                <a:schemeClr val="accent2"/>
              </a:solidFill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AD5010E-0B36-FBEB-34C9-98540567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15" y="3163923"/>
            <a:ext cx="2743200" cy="14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0EC9F-F317-6EBC-AAD8-18CA2763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0D307B-7995-AEA0-FADC-EE225151D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8919564"/>
          </a:xfrm>
        </p:spPr>
      </p:pic>
    </p:spTree>
    <p:extLst>
      <p:ext uri="{BB962C8B-B14F-4D97-AF65-F5344CB8AC3E}">
        <p14:creationId xmlns:p14="http://schemas.microsoft.com/office/powerpoint/2010/main" val="22338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80EDED1-CA75-0847-E284-5719A104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82" y="-292"/>
            <a:ext cx="11471436" cy="66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7463287-29F3-0A81-B103-40D6F871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846" y="367571"/>
            <a:ext cx="5574653" cy="6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AC38FCF-E46C-9161-503D-1DBAF275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591" y="643467"/>
            <a:ext cx="77108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1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982A9-99A6-4162-C2D4-C1C409A2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115B25-A72E-BBD5-FA91-F3511BDCD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9589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74AE-D04E-83A7-21B9-3D77AF02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CBFAAE0-C1F1-9240-D893-BC384EE6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FC9450-F487-7A50-E1C6-4AFD1F24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2174"/>
            <a:ext cx="12192000" cy="71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1DD75-8D9B-7F7B-81C4-B7F6972E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ECE3A-1C67-52AD-7042-F122CC6B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3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2485" y="2034320"/>
            <a:ext cx="11227052" cy="2788919"/>
          </a:xfrm>
        </p:spPr>
        <p:txBody>
          <a:bodyPr rtlCol="0">
            <a:normAutofit/>
          </a:bodyPr>
          <a:lstStyle/>
          <a:p>
            <a:pPr algn="ctr"/>
            <a:r>
              <a:rPr lang="fr-FR" sz="5400">
                <a:ea typeface="+mj-lt"/>
                <a:cs typeface="+mj-lt"/>
              </a:rPr>
              <a:t>Spécifications fonctionnelles des pages web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86171" y="4800600"/>
            <a:ext cx="5473953" cy="990599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7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1932" y="1196009"/>
            <a:ext cx="11216561" cy="4679120"/>
          </a:xfrm>
        </p:spPr>
        <p:txBody>
          <a:bodyPr rtlCol="0">
            <a:normAutofit lnSpcReduction="10000"/>
          </a:bodyPr>
          <a:lstStyle/>
          <a:p>
            <a:pPr algn="l"/>
            <a:endParaRPr lang="fr-FR" sz="2400">
              <a:ea typeface="+mn-lt"/>
              <a:cs typeface="+mn-lt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r>
              <a:rPr lang="fr-FR" sz="2400">
                <a:ea typeface="+mn-lt"/>
                <a:cs typeface="+mn-lt"/>
              </a:rPr>
              <a:t>Gestion des produits : ajouter, supprimer, modifier des produits, catégories, images, descriptions,</a:t>
            </a:r>
            <a:endParaRPr lang="fr-FR" sz="2400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 sz="2400">
              <a:ea typeface="+mn-lt"/>
              <a:cs typeface="+mn-lt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r>
              <a:rPr lang="fr-FR" sz="2400">
                <a:ea typeface="+mn-lt"/>
                <a:cs typeface="+mn-lt"/>
              </a:rPr>
              <a:t>Gestion des commandes : passer des commandes, paiements, suivre des commandes, annulation de commande</a:t>
            </a:r>
            <a:endParaRPr lang="fr-FR" sz="2400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 sz="2400">
              <a:ea typeface="+mn-lt"/>
              <a:cs typeface="+mn-lt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r>
              <a:rPr lang="fr-FR" sz="2400">
                <a:ea typeface="+mn-lt"/>
                <a:cs typeface="+mn-lt"/>
              </a:rPr>
              <a:t>Gestion des clients : inscription, connexion, profil utilisateur,  messagerie</a:t>
            </a:r>
            <a:endParaRPr lang="fr-FR" sz="2400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 sz="2400">
              <a:ea typeface="+mn-lt"/>
              <a:cs typeface="+mn-lt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r>
              <a:rPr lang="fr-FR" sz="2400">
                <a:ea typeface="+mn-lt"/>
                <a:cs typeface="+mn-lt"/>
              </a:rPr>
              <a:t>Gestion du panier : ajouter ou supprimer des produits,</a:t>
            </a:r>
            <a:endParaRPr lang="fr-FR" sz="2400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Font typeface="Wingdings"/>
              <a:buChar char="Ø"/>
            </a:pPr>
            <a:endParaRPr lang="fr-FR">
              <a:cs typeface="Calibri" panose="020F0502020204030204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6AEFA30-E5F3-3EB1-9E52-27FEEA082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485" y="2034320"/>
            <a:ext cx="11227052" cy="2788919"/>
          </a:xfrm>
        </p:spPr>
        <p:txBody>
          <a:bodyPr rtlCol="0">
            <a:normAutofit/>
          </a:bodyPr>
          <a:lstStyle/>
          <a:p>
            <a:pPr algn="ctr"/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9889F-530D-B08E-12D6-97BE27D0E11F}"/>
              </a:ext>
            </a:extLst>
          </p:cNvPr>
          <p:cNvSpPr txBox="1"/>
          <p:nvPr/>
        </p:nvSpPr>
        <p:spPr>
          <a:xfrm>
            <a:off x="877956" y="182217"/>
            <a:ext cx="78850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SPECIFICATIONS FONCTIONNELLES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6494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2485" y="2034320"/>
            <a:ext cx="11227052" cy="2788919"/>
          </a:xfrm>
        </p:spPr>
        <p:txBody>
          <a:bodyPr rtlCol="0">
            <a:normAutofit/>
          </a:bodyPr>
          <a:lstStyle/>
          <a:p>
            <a:pPr algn="ctr"/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7475" y="1164535"/>
            <a:ext cx="10310996" cy="5149019"/>
          </a:xfrm>
        </p:spPr>
        <p:txBody>
          <a:bodyPr rtlCol="0">
            <a:normAutofit fontScale="92500" lnSpcReduction="20000"/>
          </a:bodyPr>
          <a:lstStyle/>
          <a:p>
            <a:pPr marL="285750" indent="-285750" algn="l">
              <a:buChar char="•"/>
            </a:pPr>
            <a:r>
              <a:rPr lang="fr-FR" b="1">
                <a:ea typeface="+mn-lt"/>
                <a:cs typeface="+mn-lt"/>
              </a:rPr>
              <a:t>HTML :</a:t>
            </a:r>
            <a:r>
              <a:rPr lang="fr-FR">
                <a:ea typeface="+mn-lt"/>
                <a:cs typeface="+mn-lt"/>
              </a:rPr>
              <a:t> pour la structure de la page et les éléments de base tels que les titres, les paragraphes, les images et les liens.</a:t>
            </a:r>
            <a:endParaRPr lang="en-US"/>
          </a:p>
          <a:p>
            <a:pPr algn="l">
              <a:buClr>
                <a:srgbClr val="FFFFFF"/>
              </a:buClr>
            </a:pPr>
            <a:endParaRPr lang="fr-FR">
              <a:ea typeface="+mn-lt"/>
              <a:cs typeface="+mn-lt"/>
            </a:endParaRPr>
          </a:p>
          <a:p>
            <a:pPr marL="285750" indent="-285750" algn="l">
              <a:buChar char="•"/>
            </a:pPr>
            <a:r>
              <a:rPr lang="fr-FR" b="1">
                <a:ea typeface="+mn-lt"/>
                <a:cs typeface="+mn-lt"/>
              </a:rPr>
              <a:t>CSS :</a:t>
            </a:r>
            <a:r>
              <a:rPr lang="fr-FR">
                <a:ea typeface="+mn-lt"/>
                <a:cs typeface="+mn-lt"/>
              </a:rPr>
              <a:t> pour le style et la mise en page de la page, y compris les couleurs, les polices et les dispositions.</a:t>
            </a:r>
            <a:endParaRPr lang="fr-FR"/>
          </a:p>
          <a:p>
            <a:pPr algn="l">
              <a:buClr>
                <a:srgbClr val="FFFFFF"/>
              </a:buClr>
            </a:pPr>
            <a:endParaRPr lang="fr-FR">
              <a:ea typeface="+mn-lt"/>
              <a:cs typeface="+mn-lt"/>
            </a:endParaRPr>
          </a:p>
          <a:p>
            <a:pPr marL="285750" indent="-285750" algn="l">
              <a:buChar char="•"/>
            </a:pPr>
            <a:r>
              <a:rPr lang="fr-FR" b="1">
                <a:ea typeface="+mn-lt"/>
                <a:cs typeface="+mn-lt"/>
              </a:rPr>
              <a:t>JS/JQuery :</a:t>
            </a:r>
            <a:r>
              <a:rPr lang="fr-FR">
                <a:ea typeface="+mn-lt"/>
                <a:cs typeface="+mn-lt"/>
              </a:rPr>
              <a:t> pour l'animation et la manipulation des éléments de la page, tels que les menus déroulants.</a:t>
            </a:r>
            <a:endParaRPr lang="fr-FR"/>
          </a:p>
          <a:p>
            <a:pPr algn="l">
              <a:buClr>
                <a:srgbClr val="FFFFFF"/>
              </a:buClr>
            </a:pPr>
            <a:endParaRPr lang="fr-FR">
              <a:ea typeface="+mn-lt"/>
              <a:cs typeface="+mn-lt"/>
            </a:endParaRPr>
          </a:p>
          <a:p>
            <a:pPr marL="285750" indent="-285750" algn="l">
              <a:buChar char="•"/>
            </a:pPr>
            <a:r>
              <a:rPr lang="fr-FR" b="1">
                <a:ea typeface="+mn-lt"/>
                <a:cs typeface="+mn-lt"/>
              </a:rPr>
              <a:t>PHP :</a:t>
            </a:r>
            <a:r>
              <a:rPr lang="fr-FR">
                <a:ea typeface="+mn-lt"/>
                <a:cs typeface="+mn-lt"/>
              </a:rPr>
              <a:t> pour la récupération des données des produits depuis la base de données et pour gérer les formulaires de recherche et d'inscription.</a:t>
            </a:r>
            <a:endParaRPr lang="fr-FR"/>
          </a:p>
          <a:p>
            <a:pPr algn="l">
              <a:buClr>
                <a:srgbClr val="FFFFFF"/>
              </a:buClr>
            </a:pPr>
            <a:endParaRPr lang="fr-FR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Char char="•"/>
            </a:pPr>
            <a:r>
              <a:rPr lang="fr-FR" b="1" err="1">
                <a:solidFill>
                  <a:srgbClr val="FFFFFF"/>
                </a:solidFill>
                <a:cs typeface="Calibri" panose="020F0502020204030204"/>
              </a:rPr>
              <a:t>BootsTrap</a:t>
            </a:r>
            <a:r>
              <a:rPr lang="fr-FR" b="1">
                <a:solidFill>
                  <a:srgbClr val="FFFFFF"/>
                </a:solidFill>
                <a:cs typeface="Calibri" panose="020F0502020204030204"/>
              </a:rPr>
              <a:t> :</a:t>
            </a:r>
            <a:r>
              <a:rPr lang="fr-FR">
                <a:solidFill>
                  <a:srgbClr val="FFFFFF"/>
                </a:solidFill>
                <a:cs typeface="Calibri" panose="020F0502020204030204"/>
              </a:rPr>
              <a:t> </a:t>
            </a:r>
            <a:r>
              <a:rPr lang="fr-FR">
                <a:ea typeface="+mn-lt"/>
                <a:cs typeface="+mn-lt"/>
              </a:rPr>
              <a:t>fournit  un ensemble de styles de typographie prédéfinis qui ont été utilisés pour les titres, les paragraphes et les listes</a:t>
            </a:r>
            <a:endParaRPr lang="fr-FR">
              <a:solidFill>
                <a:srgbClr val="FFFFFF"/>
              </a:solidFill>
              <a:cs typeface="Calibri" panose="020F0502020204030204"/>
            </a:endParaRPr>
          </a:p>
          <a:p>
            <a:pPr algn="l">
              <a:buClr>
                <a:srgbClr val="FFFFFF"/>
              </a:buClr>
            </a:pPr>
            <a:endParaRPr lang="fr-FR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l">
              <a:buClr>
                <a:srgbClr val="FFFFFF"/>
              </a:buClr>
              <a:buChar char="•"/>
            </a:pPr>
            <a:r>
              <a:rPr lang="fr-FR" b="1" err="1">
                <a:solidFill>
                  <a:srgbClr val="FFFFFF"/>
                </a:solidFill>
                <a:cs typeface="Calibri" panose="020F0502020204030204"/>
              </a:rPr>
              <a:t>Mysql</a:t>
            </a:r>
            <a:r>
              <a:rPr lang="fr-FR" b="1">
                <a:solidFill>
                  <a:srgbClr val="FFFFFF"/>
                </a:solidFill>
                <a:cs typeface="Calibri" panose="020F0502020204030204"/>
              </a:rPr>
              <a:t> :</a:t>
            </a:r>
            <a:r>
              <a:rPr lang="fr-FR">
                <a:solidFill>
                  <a:srgbClr val="FFFFFF"/>
                </a:solidFill>
                <a:cs typeface="Calibri" panose="020F0502020204030204"/>
              </a:rPr>
              <a:t> pour concevoir nos bases de données.</a:t>
            </a:r>
          </a:p>
          <a:p>
            <a:pPr algn="l"/>
            <a:endParaRPr lang="fr-FR">
              <a:solidFill>
                <a:schemeClr val="accent2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968A4-95F7-DBE1-9264-6D00552F5C3D}"/>
              </a:ext>
            </a:extLst>
          </p:cNvPr>
          <p:cNvSpPr txBox="1"/>
          <p:nvPr/>
        </p:nvSpPr>
        <p:spPr>
          <a:xfrm>
            <a:off x="828261" y="198782"/>
            <a:ext cx="92930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TECHNOLOGIES UTILISEES</a:t>
            </a:r>
            <a:endParaRPr lang="en-US" sz="4000" err="1"/>
          </a:p>
        </p:txBody>
      </p:sp>
    </p:spTree>
    <p:extLst>
      <p:ext uri="{BB962C8B-B14F-4D97-AF65-F5344CB8AC3E}">
        <p14:creationId xmlns:p14="http://schemas.microsoft.com/office/powerpoint/2010/main" val="327188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7042" y="85146"/>
            <a:ext cx="6026126" cy="1192585"/>
          </a:xfrm>
        </p:spPr>
        <p:txBody>
          <a:bodyPr rtlCol="0">
            <a:normAutofit/>
          </a:bodyPr>
          <a:lstStyle/>
          <a:p>
            <a:pPr rtl="0"/>
            <a:r>
              <a:rPr lang="fr-FR" sz="5400">
                <a:cs typeface="Calibri Light"/>
              </a:rPr>
              <a:t>sommaire</a:t>
            </a:r>
            <a:endParaRPr lang="fr-FR" sz="5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8867" y="1918253"/>
            <a:ext cx="9493777" cy="4171120"/>
          </a:xfrm>
        </p:spPr>
        <p:txBody>
          <a:bodyPr rtlCol="0">
            <a:normAutofit fontScale="77500" lnSpcReduction="20000"/>
          </a:bodyPr>
          <a:lstStyle/>
          <a:p>
            <a:pPr marL="285750" indent="-285750" algn="l">
              <a:buFont typeface="Wingdings"/>
              <a:buChar char="q"/>
            </a:pPr>
            <a:r>
              <a:rPr lang="fr-FR" sz="4000">
                <a:cs typeface="Calibri"/>
              </a:rPr>
              <a:t>L'architecture du système</a:t>
            </a:r>
            <a:endParaRPr lang="en-US" sz="4000">
              <a:cs typeface="Calibri" panose="020F0502020204030204"/>
            </a:endParaRPr>
          </a:p>
          <a:p>
            <a:pPr marL="285750" indent="-285750" algn="l">
              <a:buFont typeface="Wingdings"/>
              <a:buChar char="q"/>
            </a:pPr>
            <a:r>
              <a:rPr lang="fr-FR" sz="4000">
                <a:cs typeface="Calibri"/>
              </a:rPr>
              <a:t>Conception du back</a:t>
            </a:r>
          </a:p>
          <a:p>
            <a:pPr marL="285750" indent="-285750" algn="l">
              <a:buFont typeface="Wingdings"/>
              <a:buChar char="q"/>
            </a:pPr>
            <a:r>
              <a:rPr lang="fr-FR" sz="4000">
                <a:cs typeface="Calibri"/>
              </a:rPr>
              <a:t>Design du front</a:t>
            </a:r>
          </a:p>
          <a:p>
            <a:pPr marL="285750" indent="-285750" algn="l">
              <a:buFont typeface="Wingdings"/>
              <a:buChar char="q"/>
            </a:pPr>
            <a:r>
              <a:rPr lang="fr-FR" sz="4000">
                <a:ea typeface="+mn-lt"/>
                <a:cs typeface="+mn-lt"/>
              </a:rPr>
              <a:t>Spécifications fonctionnelles des pages web</a:t>
            </a:r>
          </a:p>
          <a:p>
            <a:pPr marL="285750" indent="-285750" algn="l">
              <a:buFont typeface="Wingdings"/>
              <a:buChar char="q"/>
            </a:pPr>
            <a:r>
              <a:rPr lang="fr-FR" sz="4000">
                <a:ea typeface="+mn-lt"/>
                <a:cs typeface="+mn-lt"/>
              </a:rPr>
              <a:t>Versioning GIT 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q"/>
            </a:pPr>
            <a:r>
              <a:rPr lang="fr-FR" sz="4000">
                <a:ea typeface="+mn-lt"/>
                <a:cs typeface="+mn-lt"/>
              </a:rPr>
              <a:t>Bilan individuel et collectif 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q"/>
            </a:pPr>
            <a:r>
              <a:rPr lang="fr-FR" sz="4000">
                <a:ea typeface="+mn-lt"/>
                <a:cs typeface="+mn-lt"/>
              </a:rPr>
              <a:t>Bibliographie  </a:t>
            </a:r>
            <a:br>
              <a:rPr lang="fr-FR">
                <a:ea typeface="+mn-lt"/>
                <a:cs typeface="+mn-lt"/>
              </a:rPr>
            </a:br>
            <a:r>
              <a:rPr lang="fr-FR">
                <a:ea typeface="+mn-lt"/>
                <a:cs typeface="+mn-lt"/>
              </a:rPr>
              <a:t> </a:t>
            </a:r>
            <a:br>
              <a:rPr lang="fr-FR">
                <a:ea typeface="+mn-lt"/>
                <a:cs typeface="+mn-lt"/>
              </a:rPr>
            </a:br>
            <a:endParaRPr lang="fr-F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195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62072" y="144781"/>
            <a:ext cx="5156452" cy="1569719"/>
          </a:xfrm>
        </p:spPr>
        <p:txBody>
          <a:bodyPr rtlCol="0">
            <a:normAutofit fontScale="90000"/>
          </a:bodyPr>
          <a:lstStyle/>
          <a:p>
            <a:r>
              <a:rPr lang="fr-FR" sz="5400">
                <a:ea typeface="+mj-lt"/>
                <a:cs typeface="+mj-lt"/>
              </a:rPr>
              <a:t>Versioning GIT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86171" y="4800600"/>
            <a:ext cx="5473953" cy="990599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243A9F3-147F-2B00-AC2C-E1BDD32E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05" y="1076259"/>
            <a:ext cx="10338616" cy="55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9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47572" y="144781"/>
            <a:ext cx="8725152" cy="1798319"/>
          </a:xfrm>
        </p:spPr>
        <p:txBody>
          <a:bodyPr rtlCol="0">
            <a:normAutofit fontScale="90000"/>
          </a:bodyPr>
          <a:lstStyle/>
          <a:p>
            <a:r>
              <a:rPr lang="fr-FR" sz="5400">
                <a:ea typeface="+mj-lt"/>
                <a:cs typeface="+mj-lt"/>
              </a:rPr>
              <a:t>Bilan individuel et collectif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67549" y="1838187"/>
            <a:ext cx="7366253" cy="1689099"/>
          </a:xfrm>
        </p:spPr>
        <p:txBody>
          <a:bodyPr rtlCol="0">
            <a:normAutofit/>
          </a:bodyPr>
          <a:lstStyle/>
          <a:p>
            <a:pPr marL="285750" indent="-285750" algn="l"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cs typeface="Calibri" panose="020F0502020204030204"/>
              </a:rPr>
              <a:t>Trop de nouvelles connaissances à apprendre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>
                <a:solidFill>
                  <a:srgbClr val="FFFFFF"/>
                </a:solidFill>
                <a:cs typeface="Calibri" panose="020F0502020204030204"/>
              </a:rPr>
              <a:t>Temps restreint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FE9998DD-8ADB-C9CA-9F25-F245EE87D924}"/>
              </a:ext>
            </a:extLst>
          </p:cNvPr>
          <p:cNvSpPr txBox="1">
            <a:spLocks/>
          </p:cNvSpPr>
          <p:nvPr/>
        </p:nvSpPr>
        <p:spPr>
          <a:xfrm>
            <a:off x="2467549" y="3819387"/>
            <a:ext cx="8052053" cy="2133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/>
              <a:buChar char="v"/>
            </a:pPr>
            <a:r>
              <a:rPr lang="fr-FR" sz="2000" dirty="0">
                <a:solidFill>
                  <a:srgbClr val="FFFFFF"/>
                </a:solidFill>
                <a:cs typeface="Calibri" panose="020F0502020204030204"/>
              </a:rPr>
              <a:t>Mise en pratique des connaissances apprise en cours 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 dirty="0">
                <a:solidFill>
                  <a:srgbClr val="FFFFFF"/>
                </a:solidFill>
                <a:cs typeface="Calibri" panose="020F0502020204030204"/>
              </a:rPr>
              <a:t>TRAVAIL Réalisé à 80%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 dirty="0">
                <a:solidFill>
                  <a:srgbClr val="FFFFFF"/>
                </a:solidFill>
                <a:ea typeface="+mn-lt"/>
                <a:cs typeface="+mn-lt"/>
              </a:rPr>
              <a:t>Difficulté de synchronisation dans le travail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 dirty="0">
                <a:solidFill>
                  <a:srgbClr val="FFFFFF"/>
                </a:solidFill>
                <a:cs typeface="Calibri" panose="020F0502020204030204"/>
              </a:rPr>
              <a:t>Plateforme fonctionnelle</a:t>
            </a:r>
          </a:p>
          <a:p>
            <a:pPr marL="285750" indent="-285750" algn="l">
              <a:buClr>
                <a:srgbClr val="FFFFFF"/>
              </a:buClr>
              <a:buFont typeface="Wingdings"/>
              <a:buChar char="v"/>
            </a:pPr>
            <a:r>
              <a:rPr lang="fr-FR" sz="2000" dirty="0">
                <a:solidFill>
                  <a:srgbClr val="FFFFFF"/>
                </a:solidFill>
                <a:cs typeface="Calibri" panose="020F0502020204030204"/>
              </a:rPr>
              <a:t>Bonne communication au sein de l'équipe</a:t>
            </a:r>
          </a:p>
        </p:txBody>
      </p:sp>
    </p:spTree>
    <p:extLst>
      <p:ext uri="{BB962C8B-B14F-4D97-AF65-F5344CB8AC3E}">
        <p14:creationId xmlns:p14="http://schemas.microsoft.com/office/powerpoint/2010/main" val="253656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972" y="132081"/>
            <a:ext cx="11671552" cy="2166619"/>
          </a:xfrm>
        </p:spPr>
        <p:txBody>
          <a:bodyPr rtlCol="0">
            <a:normAutofit/>
          </a:bodyPr>
          <a:lstStyle/>
          <a:p>
            <a:pPr algn="ctr"/>
            <a:r>
              <a:rPr lang="fr-FR" sz="5400">
                <a:ea typeface="+mj-lt"/>
                <a:cs typeface="+mj-lt"/>
              </a:rPr>
              <a:t>Bibliographie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8978" y="2317955"/>
            <a:ext cx="11680564" cy="39034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https://www.runoob.com/php/php-tutorial.html</a:t>
            </a:r>
            <a:endParaRPr lang="en-US" sz="2800">
              <a:solidFill>
                <a:srgbClr val="FFFF00"/>
              </a:solidFill>
              <a:ea typeface="+mn-lt"/>
              <a:cs typeface="+mn-lt"/>
            </a:endParaRP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https://www.runoob.com/tags/tag-button.html</a:t>
            </a:r>
            <a:endParaRPr lang="fr-FR" sz="2800">
              <a:solidFill>
                <a:srgbClr val="FFFF00"/>
              </a:solidFill>
              <a:ea typeface="+mn-lt"/>
              <a:cs typeface="+mn-lt"/>
            </a:endParaRP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https://www.runoob.com/css/css-tutorial.html</a:t>
            </a:r>
            <a:endParaRPr lang="fr-FR" sz="2800">
              <a:solidFill>
                <a:srgbClr val="FFFF00"/>
              </a:solidFill>
              <a:ea typeface="+mn-lt"/>
              <a:cs typeface="+mn-lt"/>
            </a:endParaRP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https://www.runoob.com/js/js-functions.html</a:t>
            </a:r>
            <a:endParaRPr lang="fr-FR" sz="2800">
              <a:solidFill>
                <a:srgbClr val="FFFF00"/>
              </a:solidFill>
              <a:ea typeface="+mn-lt"/>
              <a:cs typeface="+mn-lt"/>
            </a:endParaRP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https://www.runoob.com/mysql/mysql-tutorial.html</a:t>
            </a:r>
          </a:p>
          <a:p>
            <a:pPr algn="l"/>
            <a:r>
              <a:rPr lang="fr-FR" sz="2800">
                <a:solidFill>
                  <a:srgbClr val="FFFF00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https://www.runoob.com/bootstrap/bootstrap-tutorial.html</a:t>
            </a:r>
            <a:endParaRPr lang="fr-FR" sz="2800">
              <a:solidFill>
                <a:srgbClr val="FFFF00"/>
              </a:solidFill>
              <a:ea typeface="+mn-lt"/>
              <a:cs typeface="+mn-lt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76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3272" y="2100581"/>
            <a:ext cx="11671552" cy="2661919"/>
          </a:xfrm>
        </p:spPr>
        <p:txBody>
          <a:bodyPr rtlCol="0">
            <a:normAutofit fontScale="90000"/>
          </a:bodyPr>
          <a:lstStyle/>
          <a:p>
            <a:pPr algn="ctr"/>
            <a:r>
              <a:rPr lang="fr-FR" sz="6600">
                <a:ea typeface="+mj-lt"/>
                <a:cs typeface="+mj-lt"/>
              </a:rPr>
              <a:t>MERCI POUR VOTRE AIMABLE ATTENTION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FD6193-0DE1-2E71-2801-3C0D420E5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87F8FF7-09E7-8CF7-5A26-3BE48504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">
            <a:off x="5490062" y="306621"/>
            <a:ext cx="1568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A9864F2-6703-3815-32B3-432F8F2AD219}"/>
              </a:ext>
            </a:extLst>
          </p:cNvPr>
          <p:cNvSpPr>
            <a:spLocks noGrp="1"/>
          </p:cNvSpPr>
          <p:nvPr/>
        </p:nvSpPr>
        <p:spPr>
          <a:xfrm>
            <a:off x="1327312" y="2032664"/>
            <a:ext cx="9306038" cy="10711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>
                <a:ea typeface="+mj-lt"/>
                <a:cs typeface="+mj-lt"/>
              </a:rPr>
              <a:t>L'architecture du système</a:t>
            </a:r>
            <a:endParaRPr lang="en-US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D4C828-7F8A-44F7-5AE6-C2F5AA64C20E}"/>
              </a:ext>
            </a:extLst>
          </p:cNvPr>
          <p:cNvSpPr>
            <a:spLocks noGrp="1"/>
          </p:cNvSpPr>
          <p:nvPr/>
        </p:nvSpPr>
        <p:spPr>
          <a:xfrm>
            <a:off x="4321197" y="3294270"/>
            <a:ext cx="5473953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>
                <a:latin typeface="Calibri Light"/>
                <a:cs typeface="Calibri"/>
              </a:rPr>
              <a:t>FRONT-END, </a:t>
            </a:r>
            <a:r>
              <a:rPr lang="fr-FR" sz="2800" err="1">
                <a:latin typeface="Calibri Light"/>
                <a:cs typeface="Calibri"/>
              </a:rPr>
              <a:t>back-end</a:t>
            </a:r>
            <a:endParaRPr lang="fr-FR" sz="2800" err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142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TextBox 10">
            <a:extLst>
              <a:ext uri="{FF2B5EF4-FFF2-40B4-BE49-F238E27FC236}">
                <a16:creationId xmlns:a16="http://schemas.microsoft.com/office/drawing/2014/main" id="{80914B1B-B29E-441E-F480-DB24A67104DC}"/>
              </a:ext>
            </a:extLst>
          </p:cNvPr>
          <p:cNvSpPr txBox="1"/>
          <p:nvPr/>
        </p:nvSpPr>
        <p:spPr>
          <a:xfrm>
            <a:off x="10266926" y="6017342"/>
            <a:ext cx="141953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Database</a:t>
            </a:r>
          </a:p>
          <a:p>
            <a:r>
              <a:rPr lang="en-US">
                <a:cs typeface="Calibri"/>
              </a:rPr>
              <a:t>  MySQL</a:t>
            </a:r>
            <a:endParaRPr lang="en-US" b="1">
              <a:cs typeface="Calibri"/>
            </a:endParaRP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D3DD9484-77F5-7CC4-3845-B11AEFEFB2B2}"/>
              </a:ext>
            </a:extLst>
          </p:cNvPr>
          <p:cNvSpPr txBox="1"/>
          <p:nvPr/>
        </p:nvSpPr>
        <p:spPr>
          <a:xfrm>
            <a:off x="7089877" y="5538019"/>
            <a:ext cx="200946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File System</a:t>
            </a:r>
          </a:p>
          <a:p>
            <a:r>
              <a:rPr lang="en-US">
                <a:cs typeface="Calibri"/>
              </a:rPr>
              <a:t>HTML, CSS, Image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A12EA3-8B20-6FC2-B9A8-9596D42DE05E}"/>
              </a:ext>
            </a:extLst>
          </p:cNvPr>
          <p:cNvSpPr/>
          <p:nvPr/>
        </p:nvSpPr>
        <p:spPr>
          <a:xfrm>
            <a:off x="6905522" y="806245"/>
            <a:ext cx="4928419" cy="59976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43BEEB43-F2E3-7209-3AE1-4B684DEA1290}"/>
              </a:ext>
            </a:extLst>
          </p:cNvPr>
          <p:cNvSpPr/>
          <p:nvPr/>
        </p:nvSpPr>
        <p:spPr>
          <a:xfrm>
            <a:off x="2610054" y="892277"/>
            <a:ext cx="3047999" cy="365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A83B6FE4-95E3-BEE9-55B1-CB5986CA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85" y="1231490"/>
            <a:ext cx="1114425" cy="137160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BB231555-53FF-BD78-5ADC-DCA7E276D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476" y="4887709"/>
            <a:ext cx="952499" cy="904874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71AABD84-B400-BB23-1D6D-EC546F640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815" y="4636678"/>
            <a:ext cx="638175" cy="65722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581E5772-43C0-56CC-0BDB-66D9ADAAA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916" y="936369"/>
            <a:ext cx="2085975" cy="1666875"/>
          </a:xfrm>
          <a:prstGeom prst="rect">
            <a:avLst/>
          </a:prstGeom>
        </p:spPr>
      </p:pic>
      <p:sp>
        <p:nvSpPr>
          <p:cNvPr id="175" name="TextBox 5">
            <a:extLst>
              <a:ext uri="{FF2B5EF4-FFF2-40B4-BE49-F238E27FC236}">
                <a16:creationId xmlns:a16="http://schemas.microsoft.com/office/drawing/2014/main" id="{AAFB3396-B83D-DE25-8E6E-B955789213B2}"/>
              </a:ext>
            </a:extLst>
          </p:cNvPr>
          <p:cNvSpPr txBox="1"/>
          <p:nvPr/>
        </p:nvSpPr>
        <p:spPr>
          <a:xfrm>
            <a:off x="8769144" y="3730113"/>
            <a:ext cx="18066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Web server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599FE2C-A0E5-FB00-F5B5-49D222B88936}"/>
              </a:ext>
            </a:extLst>
          </p:cNvPr>
          <p:cNvCxnSpPr/>
          <p:nvPr/>
        </p:nvCxnSpPr>
        <p:spPr>
          <a:xfrm flipV="1">
            <a:off x="7616004" y="3860083"/>
            <a:ext cx="1135627" cy="6341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A901B76-1F60-89E7-21F9-BF0D7D2D8E88}"/>
              </a:ext>
            </a:extLst>
          </p:cNvPr>
          <p:cNvCxnSpPr>
            <a:cxnSpLocks/>
          </p:cNvCxnSpPr>
          <p:nvPr/>
        </p:nvCxnSpPr>
        <p:spPr>
          <a:xfrm flipH="1">
            <a:off x="8051083" y="4100971"/>
            <a:ext cx="1002887" cy="6071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517296-445E-F00D-F4CD-6A546FB1C16D}"/>
              </a:ext>
            </a:extLst>
          </p:cNvPr>
          <p:cNvCxnSpPr>
            <a:cxnSpLocks/>
          </p:cNvCxnSpPr>
          <p:nvPr/>
        </p:nvCxnSpPr>
        <p:spPr>
          <a:xfrm>
            <a:off x="9631618" y="4088681"/>
            <a:ext cx="779205" cy="8283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BC23645-0660-2ACF-895D-EAB262253568}"/>
              </a:ext>
            </a:extLst>
          </p:cNvPr>
          <p:cNvCxnSpPr>
            <a:cxnSpLocks/>
          </p:cNvCxnSpPr>
          <p:nvPr/>
        </p:nvCxnSpPr>
        <p:spPr>
          <a:xfrm flipH="1" flipV="1">
            <a:off x="10103565" y="3958405"/>
            <a:ext cx="855406" cy="9414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0">
            <a:extLst>
              <a:ext uri="{FF2B5EF4-FFF2-40B4-BE49-F238E27FC236}">
                <a16:creationId xmlns:a16="http://schemas.microsoft.com/office/drawing/2014/main" id="{3E8C66D8-A610-4637-0DDE-438A3CD7C1A1}"/>
              </a:ext>
            </a:extLst>
          </p:cNvPr>
          <p:cNvSpPr txBox="1"/>
          <p:nvPr/>
        </p:nvSpPr>
        <p:spPr>
          <a:xfrm>
            <a:off x="10216126" y="5788742"/>
            <a:ext cx="133063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  <a:cs typeface="Calibri"/>
              </a:rPr>
              <a:t>Database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  MySQL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81" name="TextBox 11">
            <a:extLst>
              <a:ext uri="{FF2B5EF4-FFF2-40B4-BE49-F238E27FC236}">
                <a16:creationId xmlns:a16="http://schemas.microsoft.com/office/drawing/2014/main" id="{A1E62236-AF71-842A-13CC-4F6F5AA544BF}"/>
              </a:ext>
            </a:extLst>
          </p:cNvPr>
          <p:cNvSpPr txBox="1"/>
          <p:nvPr/>
        </p:nvSpPr>
        <p:spPr>
          <a:xfrm>
            <a:off x="6950177" y="5309419"/>
            <a:ext cx="200946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File System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HTML, CSS, Image</a:t>
            </a:r>
          </a:p>
        </p:txBody>
      </p:sp>
      <p:sp>
        <p:nvSpPr>
          <p:cNvPr id="182" name="TextBox 12">
            <a:extLst>
              <a:ext uri="{FF2B5EF4-FFF2-40B4-BE49-F238E27FC236}">
                <a16:creationId xmlns:a16="http://schemas.microsoft.com/office/drawing/2014/main" id="{24BD0924-4102-69CF-1AAD-AC121651A049}"/>
              </a:ext>
            </a:extLst>
          </p:cNvPr>
          <p:cNvSpPr txBox="1"/>
          <p:nvPr/>
        </p:nvSpPr>
        <p:spPr>
          <a:xfrm>
            <a:off x="8259096" y="2679290"/>
            <a:ext cx="267314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0000"/>
                </a:solidFill>
                <a:cs typeface="Calibri"/>
              </a:rPr>
              <a:t>Contains App Logic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HTML, PHP, CSS, JavaScript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398D1CA-DF98-3956-468A-4EDF8C7E2F70}"/>
              </a:ext>
            </a:extLst>
          </p:cNvPr>
          <p:cNvSpPr/>
          <p:nvPr/>
        </p:nvSpPr>
        <p:spPr>
          <a:xfrm>
            <a:off x="6765822" y="577645"/>
            <a:ext cx="4928419" cy="599767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TextBox 14">
            <a:extLst>
              <a:ext uri="{FF2B5EF4-FFF2-40B4-BE49-F238E27FC236}">
                <a16:creationId xmlns:a16="http://schemas.microsoft.com/office/drawing/2014/main" id="{269878B2-AD1F-25E0-A82E-1690F8A86C0A}"/>
              </a:ext>
            </a:extLst>
          </p:cNvPr>
          <p:cNvSpPr txBox="1"/>
          <p:nvPr/>
        </p:nvSpPr>
        <p:spPr>
          <a:xfrm>
            <a:off x="2894369" y="2679290"/>
            <a:ext cx="2458065" cy="12249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What the user see and Interact with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HTML, </a:t>
            </a:r>
            <a:r>
              <a:rPr lang="en-US" err="1">
                <a:solidFill>
                  <a:schemeClr val="bg1"/>
                </a:solidFill>
                <a:cs typeface="Calibri"/>
              </a:rPr>
              <a:t>Javascript</a:t>
            </a:r>
            <a:r>
              <a:rPr lang="en-US">
                <a:solidFill>
                  <a:schemeClr val="bg1"/>
                </a:solidFill>
                <a:cs typeface="Calibri"/>
              </a:rPr>
              <a:t>, CSS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   </a:t>
            </a:r>
            <a:r>
              <a:rPr lang="en-US" b="1">
                <a:solidFill>
                  <a:schemeClr val="bg1"/>
                </a:solidFill>
                <a:cs typeface="Calibri"/>
              </a:rPr>
              <a:t>  frontend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094A1DA-9430-47F1-0C81-C30DD31DE534}"/>
              </a:ext>
            </a:extLst>
          </p:cNvPr>
          <p:cNvSpPr/>
          <p:nvPr/>
        </p:nvSpPr>
        <p:spPr>
          <a:xfrm>
            <a:off x="2470354" y="663677"/>
            <a:ext cx="3047999" cy="36502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6" name="Arrow: Left 185">
            <a:extLst>
              <a:ext uri="{FF2B5EF4-FFF2-40B4-BE49-F238E27FC236}">
                <a16:creationId xmlns:a16="http://schemas.microsoft.com/office/drawing/2014/main" id="{F9BBFAAD-8A86-53C4-A3D6-7AC6C1617E0C}"/>
              </a:ext>
            </a:extLst>
          </p:cNvPr>
          <p:cNvSpPr/>
          <p:nvPr/>
        </p:nvSpPr>
        <p:spPr>
          <a:xfrm>
            <a:off x="4977579" y="1462549"/>
            <a:ext cx="2937387" cy="245806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60C9FAA0-E6F5-8238-9991-6D8678C2E309}"/>
              </a:ext>
            </a:extLst>
          </p:cNvPr>
          <p:cNvSpPr/>
          <p:nvPr/>
        </p:nvSpPr>
        <p:spPr>
          <a:xfrm>
            <a:off x="5014451" y="2046338"/>
            <a:ext cx="2949677" cy="24580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3301D5BF-E289-E503-610F-C9B2D276308D}"/>
              </a:ext>
            </a:extLst>
          </p:cNvPr>
          <p:cNvSpPr txBox="1"/>
          <p:nvPr/>
        </p:nvSpPr>
        <p:spPr>
          <a:xfrm>
            <a:off x="5641258" y="977080"/>
            <a:ext cx="15670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  <a:cs typeface="Calibri"/>
              </a:rPr>
              <a:t>Response</a:t>
            </a:r>
          </a:p>
        </p:txBody>
      </p:sp>
      <p:sp>
        <p:nvSpPr>
          <p:cNvPr id="189" name="TextBox 19">
            <a:extLst>
              <a:ext uri="{FF2B5EF4-FFF2-40B4-BE49-F238E27FC236}">
                <a16:creationId xmlns:a16="http://schemas.microsoft.com/office/drawing/2014/main" id="{A54FA284-B366-D165-819D-1584B93BDE4C}"/>
              </a:ext>
            </a:extLst>
          </p:cNvPr>
          <p:cNvSpPr txBox="1"/>
          <p:nvPr/>
        </p:nvSpPr>
        <p:spPr>
          <a:xfrm>
            <a:off x="5641257" y="2365886"/>
            <a:ext cx="15670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bg1"/>
                </a:solidFill>
                <a:cs typeface="Calibri"/>
              </a:rPr>
              <a:t>Request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7B4C166-CAD4-C0A4-8B75-F6ED78E5B2FD}"/>
              </a:ext>
            </a:extLst>
          </p:cNvPr>
          <p:cNvSpPr/>
          <p:nvPr/>
        </p:nvSpPr>
        <p:spPr>
          <a:xfrm>
            <a:off x="2249129" y="258096"/>
            <a:ext cx="9758516" cy="65261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2CC8CAF6-D503-F858-F210-F11EB1C69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" y="1236714"/>
            <a:ext cx="1152525" cy="1238250"/>
          </a:xfrm>
          <a:prstGeom prst="rect">
            <a:avLst/>
          </a:prstGeom>
        </p:spPr>
      </p:pic>
      <p:sp>
        <p:nvSpPr>
          <p:cNvPr id="192" name="Arrow: Left 191">
            <a:extLst>
              <a:ext uri="{FF2B5EF4-FFF2-40B4-BE49-F238E27FC236}">
                <a16:creationId xmlns:a16="http://schemas.microsoft.com/office/drawing/2014/main" id="{EB648402-1251-7A67-9EDA-3C4B8842AC57}"/>
              </a:ext>
            </a:extLst>
          </p:cNvPr>
          <p:cNvSpPr/>
          <p:nvPr/>
        </p:nvSpPr>
        <p:spPr>
          <a:xfrm>
            <a:off x="1155288" y="1536292"/>
            <a:ext cx="1745226" cy="245806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3686ED08-2AE9-B568-67CF-0AB87882C9E9}"/>
              </a:ext>
            </a:extLst>
          </p:cNvPr>
          <p:cNvSpPr/>
          <p:nvPr/>
        </p:nvSpPr>
        <p:spPr>
          <a:xfrm>
            <a:off x="1204450" y="2107789"/>
            <a:ext cx="1683773" cy="24580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4" name="TextBox 24">
            <a:extLst>
              <a:ext uri="{FF2B5EF4-FFF2-40B4-BE49-F238E27FC236}">
                <a16:creationId xmlns:a16="http://schemas.microsoft.com/office/drawing/2014/main" id="{6FA58EDD-3CB9-4476-75AE-EFD527A5B509}"/>
              </a:ext>
            </a:extLst>
          </p:cNvPr>
          <p:cNvSpPr txBox="1"/>
          <p:nvPr/>
        </p:nvSpPr>
        <p:spPr>
          <a:xfrm>
            <a:off x="897191" y="1161432"/>
            <a:ext cx="176366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Display Results</a:t>
            </a:r>
          </a:p>
        </p:txBody>
      </p:sp>
      <p:sp>
        <p:nvSpPr>
          <p:cNvPr id="195" name="TextBox 25">
            <a:extLst>
              <a:ext uri="{FF2B5EF4-FFF2-40B4-BE49-F238E27FC236}">
                <a16:creationId xmlns:a16="http://schemas.microsoft.com/office/drawing/2014/main" id="{12B142FC-45DB-236C-2097-39E42A0AA9A2}"/>
              </a:ext>
            </a:extLst>
          </p:cNvPr>
          <p:cNvSpPr txBox="1"/>
          <p:nvPr/>
        </p:nvSpPr>
        <p:spPr>
          <a:xfrm>
            <a:off x="1093837" y="2488788"/>
            <a:ext cx="15670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cs typeface="Calibri"/>
              </a:rPr>
              <a:t>Collect Data</a:t>
            </a:r>
          </a:p>
        </p:txBody>
      </p:sp>
    </p:spTree>
    <p:extLst>
      <p:ext uri="{BB962C8B-B14F-4D97-AF65-F5344CB8AC3E}">
        <p14:creationId xmlns:p14="http://schemas.microsoft.com/office/powerpoint/2010/main" val="397401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88972" y="2406257"/>
            <a:ext cx="6820152" cy="1772919"/>
          </a:xfrm>
        </p:spPr>
        <p:txBody>
          <a:bodyPr rtlCol="0">
            <a:normAutofit/>
          </a:bodyPr>
          <a:lstStyle/>
          <a:p>
            <a:r>
              <a:rPr lang="fr-FR" sz="5400">
                <a:ea typeface="+mj-lt"/>
                <a:cs typeface="+mj-lt"/>
              </a:rPr>
              <a:t>Conception du back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86171" y="4800600"/>
            <a:ext cx="5473953" cy="990599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42A38F5-54FC-AF17-73F0-41902583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50" y="117951"/>
            <a:ext cx="10317837" cy="67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1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148991-3A39-811B-4E21-ADE707772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1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20772" y="2429029"/>
            <a:ext cx="5943852" cy="1747519"/>
          </a:xfrm>
        </p:spPr>
        <p:txBody>
          <a:bodyPr rtlCol="0">
            <a:normAutofit/>
          </a:bodyPr>
          <a:lstStyle/>
          <a:p>
            <a:r>
              <a:rPr lang="fr-FR" sz="5400">
                <a:ea typeface="+mj-lt"/>
                <a:cs typeface="+mj-lt"/>
              </a:rPr>
              <a:t>design du front </a:t>
            </a:r>
            <a:br>
              <a:rPr lang="fr-FR" sz="5400">
                <a:ea typeface="+mj-lt"/>
                <a:cs typeface="+mj-lt"/>
              </a:rPr>
            </a:br>
            <a:endParaRPr lang="fr-FR" sz="54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04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BEEB-3075-C071-D1A7-F5F4B07E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6A690A-4900-F7E5-9D83-E479946C7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05446" y="0"/>
            <a:ext cx="14222748" cy="6858000"/>
          </a:xfrm>
        </p:spPr>
      </p:pic>
    </p:spTree>
    <p:extLst>
      <p:ext uri="{BB962C8B-B14F-4D97-AF65-F5344CB8AC3E}">
        <p14:creationId xmlns:p14="http://schemas.microsoft.com/office/powerpoint/2010/main" val="276795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459</Words>
  <Application>Microsoft Office PowerPoint</Application>
  <PresentationFormat>宽屏</PresentationFormat>
  <Paragraphs>96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Céleste</vt:lpstr>
      <vt:lpstr>Agora Francia : Le magasinage en ligne de notre époque  </vt:lpstr>
      <vt:lpstr>sommaire</vt:lpstr>
      <vt:lpstr>PowerPoint 演示文稿</vt:lpstr>
      <vt:lpstr>PowerPoint 演示文稿</vt:lpstr>
      <vt:lpstr>Conception du back  </vt:lpstr>
      <vt:lpstr>PowerPoint 演示文稿</vt:lpstr>
      <vt:lpstr>PowerPoint 演示文稿</vt:lpstr>
      <vt:lpstr>design du front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Spécifications fonctionnelles des pages web  </vt:lpstr>
      <vt:lpstr> </vt:lpstr>
      <vt:lpstr> </vt:lpstr>
      <vt:lpstr>Versioning GIT  </vt:lpstr>
      <vt:lpstr>Bilan individuel et collectif  </vt:lpstr>
      <vt:lpstr>Bibliographie  </vt:lpstr>
      <vt:lpstr>MERCI POUR VOTRE AIMABLE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叶展</dc:creator>
  <cp:lastModifiedBy>叶 展</cp:lastModifiedBy>
  <cp:revision>4</cp:revision>
  <dcterms:created xsi:type="dcterms:W3CDTF">2023-03-18T20:10:04Z</dcterms:created>
  <dcterms:modified xsi:type="dcterms:W3CDTF">2023-03-20T04:49:46Z</dcterms:modified>
</cp:coreProperties>
</file>