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59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5A300-D5F7-4649-B0E5-357E5E5CD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159F7A-6C99-41BE-84EC-EF80BC150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ABE0B-E920-4074-9B04-18EB97B4F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6/08/2020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EAC57-713A-4188-972D-AFDA4C312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4C1FC-8B2C-4A3A-84FA-4AAA4E8D2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3916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3601D-A645-4A66-B808-970FC54F1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67AF5-4EC5-4B33-A04E-25B6FD641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586BC-F21E-4316-A710-0455C4D6C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6/08/2020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20945-3DB3-428E-98AF-C98C05567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E0C38-B0DF-4CBE-BB2B-113E25A28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3040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41DBA8-D699-409D-B69C-51B6C1E422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A9FE58-B143-41EC-96D4-9139C4D6F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A8F14-0EE3-4404-B790-AC6CF9858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6/08/2020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5E112-A46A-435D-A67D-4C3CD1E27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B9C90-1422-484A-8506-8F65B55E4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6521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1D406-BE02-4361-B851-AC1BE696C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B773A-41E0-4516-A95D-7DCF3D53D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F435A-5C68-480F-AC4E-24119BECA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6/08/2020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15365-F666-470D-AD9E-AC75DE1B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802B3-3839-4757-8728-237DF6DDB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046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75D72-DB38-4155-91CC-4EBAF0170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61E93-640F-4CDE-B0D2-76DE11C48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69DC0-9C68-4958-867D-B4065D28F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6/08/2020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76EF1-D3BF-4AD7-BC9B-7B836A9C0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C4D95-25EF-43C2-8053-1454BE63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3330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CAB5F-C90A-41C0-A179-B675E35DE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4F33A-84AC-4DFD-BD5D-633EFB4297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04D9B-2374-42EC-AA5F-69ECB358B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7E3DF-F4A4-4FE2-AA8A-7029493CF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6/08/2020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67467-E3EC-453D-B0AA-06BE29A00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1F20F-9626-4571-A1A3-FDA1CEEF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4189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74B73-4C7E-4CFD-BA18-842974B0A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356D5-C22E-4F46-8257-FBA3D6944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DCAF6A-6A02-4880-BA4F-AA7DFC1BF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9F22B7-FDEF-4B6A-A5E7-3E4640937D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0E0355-8E11-4A2B-939F-E51069C2E8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5E07FA-E8A6-4A3C-B02F-4F2AFCC7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6/08/2020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3558B6-4451-4AC0-A313-B3D7A7C0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4A755F-2560-4A0A-BCF8-98FF39F04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8965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ADBE1-F3B5-401A-9C60-813579DD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CCFE1C-8803-4AAC-AF15-2D24CE146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6/08/2020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CCBDD2-6F89-4A7F-8260-7001662CA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84831F-648E-4D36-91BB-06720BB41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8942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EFC589-316D-4B03-8A18-61DD173E5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6/08/2020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6C08EA-0223-418E-9A08-6AF534D76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2A176A-6C4A-4DB8-A1E5-0BE1F0EAB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949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09B73-62DA-4084-B55A-DB16383AE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00035-27CC-446D-A61E-E8162D617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67F206-4CE6-4BAC-9E33-E0ED61324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243BF-0D2F-4110-ABF1-A54F485AF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6/08/2020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46618-9FAF-4CDD-9DDA-C44477F2F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084E0-8DD3-40BF-A00F-AEB317F5C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2101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EB48E-BFDA-469F-BC2E-665A51BE1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19F0C7-BAEC-4A3A-B336-E1F53A3A8C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98154-67DD-4B8F-B011-084485C59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BAF7A-5937-41D7-89A1-87C4281E5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6/08/2020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2E294-4405-4077-B6A4-389FB9592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45EBC-8439-4C9C-A421-003F2B19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927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BC6296-40E8-4F6B-92DB-0C68B66B2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18466-B5A1-485A-A9E7-99139C7CE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F9D1C-FC49-4FBB-9E5B-58D36EA402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B5CAD-2BDB-4AFC-BEB5-07B2730BB78E}" type="datetimeFigureOut">
              <a:rPr lang="en-AU" smtClean="0"/>
              <a:t>6/08/2020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E9784-E0E2-4C6A-9239-5C2951253C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B80AB-FFF7-432A-BFD2-9C691B6DC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868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3086FCD9-566B-48C1-A3C3-6ADEDFEFE409}"/>
              </a:ext>
            </a:extLst>
          </p:cNvPr>
          <p:cNvSpPr txBox="1"/>
          <p:nvPr/>
        </p:nvSpPr>
        <p:spPr>
          <a:xfrm>
            <a:off x="558448" y="1371874"/>
            <a:ext cx="8399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solidFill>
                  <a:srgbClr val="0070C0"/>
                </a:solidFill>
              </a:rPr>
              <a:t>Realtime Azure RTOS </a:t>
            </a:r>
            <a:r>
              <a:rPr lang="en-AU" sz="2400" b="1" dirty="0" err="1">
                <a:solidFill>
                  <a:srgbClr val="0070C0"/>
                </a:solidFill>
              </a:rPr>
              <a:t>ThreadX</a:t>
            </a:r>
            <a:r>
              <a:rPr lang="en-AU" sz="2400" b="1" dirty="0">
                <a:solidFill>
                  <a:srgbClr val="0070C0"/>
                </a:solidFill>
              </a:rPr>
              <a:t> Azure IoT Integration Architecture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AF5C746-1658-42F3-9EAF-E5514F67F795}"/>
              </a:ext>
            </a:extLst>
          </p:cNvPr>
          <p:cNvSpPr txBox="1"/>
          <p:nvPr/>
        </p:nvSpPr>
        <p:spPr>
          <a:xfrm>
            <a:off x="591489" y="1898940"/>
            <a:ext cx="16337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Azure Sphere MT3620 MCU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D373ECA-58DF-4D7B-AD5A-79D018287458}"/>
              </a:ext>
            </a:extLst>
          </p:cNvPr>
          <p:cNvGrpSpPr/>
          <p:nvPr/>
        </p:nvGrpSpPr>
        <p:grpSpPr>
          <a:xfrm>
            <a:off x="699951" y="2175941"/>
            <a:ext cx="7586799" cy="3691459"/>
            <a:chOff x="452301" y="2175940"/>
            <a:chExt cx="8160487" cy="337813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D0E7430-A641-4388-8097-50C104374324}"/>
                </a:ext>
              </a:extLst>
            </p:cNvPr>
            <p:cNvSpPr/>
            <p:nvPr/>
          </p:nvSpPr>
          <p:spPr>
            <a:xfrm>
              <a:off x="452301" y="2192563"/>
              <a:ext cx="1524000" cy="336151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E56E71D-AFA2-4CA9-9B27-C587B06CA952}"/>
                </a:ext>
              </a:extLst>
            </p:cNvPr>
            <p:cNvSpPr/>
            <p:nvPr/>
          </p:nvSpPr>
          <p:spPr>
            <a:xfrm>
              <a:off x="574220" y="2305776"/>
              <a:ext cx="1280161" cy="97536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/>
                <a:t>A7</a:t>
              </a:r>
            </a:p>
            <a:p>
              <a:pPr algn="ctr"/>
              <a:r>
                <a:rPr lang="en-AU" sz="1400" dirty="0" err="1"/>
                <a:t>Highlevel</a:t>
              </a:r>
              <a:endParaRPr lang="en-AU" sz="1400" dirty="0"/>
            </a:p>
            <a:p>
              <a:pPr algn="ctr"/>
              <a:r>
                <a:rPr lang="en-AU" sz="1400" dirty="0"/>
                <a:t>core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E442C5E-B7DB-4B28-B73F-7171260F621E}"/>
                </a:ext>
              </a:extLst>
            </p:cNvPr>
            <p:cNvSpPr/>
            <p:nvPr/>
          </p:nvSpPr>
          <p:spPr>
            <a:xfrm>
              <a:off x="574219" y="3392170"/>
              <a:ext cx="1280161" cy="97536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solidFill>
                    <a:schemeClr val="bg1"/>
                  </a:solidFill>
                </a:rPr>
                <a:t>M4</a:t>
              </a:r>
            </a:p>
            <a:p>
              <a:pPr algn="ctr"/>
              <a:r>
                <a:rPr lang="en-AU" sz="1400" dirty="0">
                  <a:solidFill>
                    <a:schemeClr val="bg1"/>
                  </a:solidFill>
                </a:rPr>
                <a:t>Realtime</a:t>
              </a:r>
            </a:p>
            <a:p>
              <a:pPr algn="ctr"/>
              <a:r>
                <a:rPr lang="en-AU" sz="1400" dirty="0">
                  <a:solidFill>
                    <a:schemeClr val="bg1"/>
                  </a:solidFill>
                </a:rPr>
                <a:t>core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606671-2A7B-4AF8-9711-EB7124082BD9}"/>
                </a:ext>
              </a:extLst>
            </p:cNvPr>
            <p:cNvSpPr/>
            <p:nvPr/>
          </p:nvSpPr>
          <p:spPr>
            <a:xfrm>
              <a:off x="574219" y="4478564"/>
              <a:ext cx="1280161" cy="97536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solidFill>
                    <a:schemeClr val="bg1"/>
                  </a:solidFill>
                </a:rPr>
                <a:t>M4</a:t>
              </a:r>
            </a:p>
            <a:p>
              <a:pPr algn="ctr"/>
              <a:r>
                <a:rPr lang="en-AU" sz="1400" dirty="0">
                  <a:solidFill>
                    <a:schemeClr val="bg1"/>
                  </a:solidFill>
                </a:rPr>
                <a:t>Realtime</a:t>
              </a:r>
            </a:p>
            <a:p>
              <a:pPr algn="ctr"/>
              <a:r>
                <a:rPr lang="en-AU" sz="1400" dirty="0">
                  <a:solidFill>
                    <a:schemeClr val="bg1"/>
                  </a:solidFill>
                </a:rPr>
                <a:t>core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806D4F9-A762-4E0E-A2D1-68632DDD2453}"/>
                </a:ext>
              </a:extLst>
            </p:cNvPr>
            <p:cNvSpPr/>
            <p:nvPr/>
          </p:nvSpPr>
          <p:spPr>
            <a:xfrm>
              <a:off x="2368190" y="2305776"/>
              <a:ext cx="1907178" cy="44413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/>
                <a:t>IoT Central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064D1B1-5F90-418E-BA98-72E9BF84AEE5}"/>
                </a:ext>
              </a:extLst>
            </p:cNvPr>
            <p:cNvSpPr/>
            <p:nvPr/>
          </p:nvSpPr>
          <p:spPr>
            <a:xfrm>
              <a:off x="2368190" y="2836999"/>
              <a:ext cx="1907178" cy="44413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 err="1"/>
                <a:t>Intercore</a:t>
              </a:r>
              <a:r>
                <a:rPr lang="en-AU" sz="1400" dirty="0"/>
                <a:t> bridge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F17796F-13E4-4333-B283-54FC186B20FA}"/>
                </a:ext>
              </a:extLst>
            </p:cNvPr>
            <p:cNvSpPr/>
            <p:nvPr/>
          </p:nvSpPr>
          <p:spPr>
            <a:xfrm>
              <a:off x="2368190" y="3699323"/>
              <a:ext cx="1907178" cy="444137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 err="1"/>
                <a:t>Intercore</a:t>
              </a:r>
              <a:r>
                <a:rPr lang="en-AU" sz="1400" dirty="0"/>
                <a:t> bridge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1B38DB5-5A62-4864-93B8-7446F15DD175}"/>
                </a:ext>
              </a:extLst>
            </p:cNvPr>
            <p:cNvSpPr/>
            <p:nvPr/>
          </p:nvSpPr>
          <p:spPr>
            <a:xfrm>
              <a:off x="2368190" y="4210957"/>
              <a:ext cx="1907178" cy="444137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/>
                <a:t>Azure RTOS </a:t>
              </a:r>
              <a:r>
                <a:rPr lang="en-AU" sz="1400" dirty="0" err="1"/>
                <a:t>ThreadX</a:t>
              </a:r>
              <a:endParaRPr lang="en-AU" sz="14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5BF2075-374C-437B-8029-086FF9F8E735}"/>
                </a:ext>
              </a:extLst>
            </p:cNvPr>
            <p:cNvSpPr/>
            <p:nvPr/>
          </p:nvSpPr>
          <p:spPr>
            <a:xfrm>
              <a:off x="2368190" y="4722591"/>
              <a:ext cx="1907178" cy="444137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/>
                <a:t>MTK M4 drivers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51677F7-8674-4FFA-9A12-B9FDC4800A81}"/>
                </a:ext>
              </a:extLst>
            </p:cNvPr>
            <p:cNvCxnSpPr/>
            <p:nvPr/>
          </p:nvCxnSpPr>
          <p:spPr>
            <a:xfrm>
              <a:off x="2228850" y="2305776"/>
              <a:ext cx="0" cy="97536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81FCE0F-F2A7-4511-88A3-DDABB2B7FC02}"/>
                </a:ext>
              </a:extLst>
            </p:cNvPr>
            <p:cNvCxnSpPr/>
            <p:nvPr/>
          </p:nvCxnSpPr>
          <p:spPr>
            <a:xfrm flipH="1">
              <a:off x="2124347" y="2749913"/>
              <a:ext cx="104503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2DE0E31-53B9-4EC9-BA11-B7CAFB333AD8}"/>
                </a:ext>
              </a:extLst>
            </p:cNvPr>
            <p:cNvCxnSpPr>
              <a:cxnSpLocks/>
            </p:cNvCxnSpPr>
            <p:nvPr/>
          </p:nvCxnSpPr>
          <p:spPr>
            <a:xfrm>
              <a:off x="2228850" y="3699323"/>
              <a:ext cx="0" cy="1467405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157D260-0BBF-4C3F-B5A8-B232975A3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4347" y="4143460"/>
              <a:ext cx="104504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07AB9F4-28C4-48B2-A471-AFD261277C14}"/>
                </a:ext>
              </a:extLst>
            </p:cNvPr>
            <p:cNvCxnSpPr>
              <a:cxnSpLocks/>
            </p:cNvCxnSpPr>
            <p:nvPr/>
          </p:nvCxnSpPr>
          <p:spPr>
            <a:xfrm>
              <a:off x="3028950" y="3333750"/>
              <a:ext cx="0" cy="33020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1ED582E-F114-4BFC-AC05-979884BFB1AD}"/>
                </a:ext>
              </a:extLst>
            </p:cNvPr>
            <p:cNvSpPr/>
            <p:nvPr/>
          </p:nvSpPr>
          <p:spPr>
            <a:xfrm>
              <a:off x="4749440" y="2305775"/>
              <a:ext cx="1181455" cy="786675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/>
                <a:t>Azure RTOS </a:t>
              </a:r>
              <a:r>
                <a:rPr lang="en-AU" sz="1600" dirty="0" err="1"/>
                <a:t>ThreadX</a:t>
              </a:r>
              <a:endParaRPr lang="en-AU" sz="1600" dirty="0"/>
            </a:p>
            <a:p>
              <a:pPr algn="ctr"/>
              <a:r>
                <a:rPr lang="en-AU" sz="1600" dirty="0"/>
                <a:t>Task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2016BA3-2A3F-4FFC-AC1D-6D28DBBD75AE}"/>
                </a:ext>
              </a:extLst>
            </p:cNvPr>
            <p:cNvSpPr/>
            <p:nvPr/>
          </p:nvSpPr>
          <p:spPr>
            <a:xfrm>
              <a:off x="4749440" y="2305775"/>
              <a:ext cx="1181455" cy="831125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/>
                <a:t>Azure RTOS </a:t>
              </a:r>
              <a:r>
                <a:rPr lang="en-AU" sz="1400" dirty="0" err="1"/>
                <a:t>ThreadX</a:t>
              </a:r>
              <a:endParaRPr lang="en-AU" sz="1400" dirty="0"/>
            </a:p>
            <a:p>
              <a:pPr algn="ctr"/>
              <a:r>
                <a:rPr lang="en-AU" sz="1400" dirty="0"/>
                <a:t>Thread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5B98812-477B-46AC-94AA-E0FC37AF0D63}"/>
                </a:ext>
              </a:extLst>
            </p:cNvPr>
            <p:cNvSpPr/>
            <p:nvPr/>
          </p:nvSpPr>
          <p:spPr>
            <a:xfrm>
              <a:off x="4749440" y="3320689"/>
              <a:ext cx="1181455" cy="831125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/>
                <a:t>Azure RTOS </a:t>
              </a:r>
              <a:r>
                <a:rPr lang="en-AU" sz="1400" dirty="0" err="1"/>
                <a:t>ThreadX</a:t>
              </a:r>
              <a:endParaRPr lang="en-AU" sz="1400" dirty="0"/>
            </a:p>
            <a:p>
              <a:pPr algn="ctr"/>
              <a:r>
                <a:rPr lang="en-AU" sz="1400" dirty="0"/>
                <a:t>Thread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6D39A44-6A70-400A-AA9E-5151BDC91A58}"/>
                </a:ext>
              </a:extLst>
            </p:cNvPr>
            <p:cNvSpPr/>
            <p:nvPr/>
          </p:nvSpPr>
          <p:spPr>
            <a:xfrm>
              <a:off x="4749440" y="4335603"/>
              <a:ext cx="1181455" cy="831125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/>
                <a:t>Azure RTOS </a:t>
              </a:r>
              <a:r>
                <a:rPr lang="en-AU" sz="1400" dirty="0" err="1"/>
                <a:t>ThreadX</a:t>
              </a:r>
              <a:endParaRPr lang="en-AU" sz="1400" dirty="0"/>
            </a:p>
            <a:p>
              <a:pPr algn="ctr"/>
              <a:r>
                <a:rPr lang="en-AU" sz="1400" dirty="0"/>
                <a:t>Thread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5AEAD4C-65E2-431F-8BE2-58ECB9CAFE67}"/>
                </a:ext>
              </a:extLst>
            </p:cNvPr>
            <p:cNvSpPr/>
            <p:nvPr/>
          </p:nvSpPr>
          <p:spPr>
            <a:xfrm>
              <a:off x="6451605" y="3320689"/>
              <a:ext cx="2161183" cy="444137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 err="1"/>
                <a:t>Intercore</a:t>
              </a:r>
              <a:r>
                <a:rPr lang="en-AU" sz="1400" dirty="0"/>
                <a:t> messaging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ECBEB8D-1B45-4634-87B4-D25166C86AEC}"/>
                </a:ext>
              </a:extLst>
            </p:cNvPr>
            <p:cNvSpPr/>
            <p:nvPr/>
          </p:nvSpPr>
          <p:spPr>
            <a:xfrm>
              <a:off x="6451605" y="2305775"/>
              <a:ext cx="2161183" cy="831125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/>
                <a:t>Ultrasonic distance sensor HC-SR04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7C4F7B1-F1EB-4855-9181-2D5D1EFA8E2D}"/>
                </a:ext>
              </a:extLst>
            </p:cNvPr>
            <p:cNvSpPr/>
            <p:nvPr/>
          </p:nvSpPr>
          <p:spPr>
            <a:xfrm>
              <a:off x="6451605" y="4335603"/>
              <a:ext cx="2161183" cy="444137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/>
                <a:t>LED UI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1E464EA4-6812-40E9-BAED-8553E96E7D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0700" y="3921391"/>
              <a:ext cx="349250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B52C052-C4C0-4D64-98A7-B655B946C0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0700" y="4436466"/>
              <a:ext cx="349250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11C8C97F-680A-41DD-845F-DBA328D72F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0750" y="2645766"/>
              <a:ext cx="365125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20EA3207-8C39-4A9D-9E7D-80358F360E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0749" y="3527873"/>
              <a:ext cx="365125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5E7FD598-03F6-40A6-B78E-E4DE4D6371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8687" y="4557671"/>
              <a:ext cx="365125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1CB2C69-029D-4A81-A42F-622744705E78}"/>
                </a:ext>
              </a:extLst>
            </p:cNvPr>
            <p:cNvCxnSpPr/>
            <p:nvPr/>
          </p:nvCxnSpPr>
          <p:spPr>
            <a:xfrm>
              <a:off x="1976301" y="3429000"/>
              <a:ext cx="2449649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6BAEFBC-AA9B-4172-864A-A04124938CDC}"/>
                </a:ext>
              </a:extLst>
            </p:cNvPr>
            <p:cNvCxnSpPr/>
            <p:nvPr/>
          </p:nvCxnSpPr>
          <p:spPr>
            <a:xfrm flipV="1">
              <a:off x="4425950" y="2175940"/>
              <a:ext cx="0" cy="125306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pic>
        <p:nvPicPr>
          <p:cNvPr id="89" name="Picture 88" descr="A close up of electronics&#10;&#10;Description automatically generated">
            <a:extLst>
              <a:ext uri="{FF2B5EF4-FFF2-40B4-BE49-F238E27FC236}">
                <a16:creationId xmlns:a16="http://schemas.microsoft.com/office/drawing/2014/main" id="{31F05108-81C5-446E-90B3-930793A6C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8003" y="4083286"/>
            <a:ext cx="2606335" cy="1740600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5722D574-1A25-4DA5-AAF8-1376B64B0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8004" y="2145161"/>
            <a:ext cx="2606333" cy="18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48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3086FCD9-566B-48C1-A3C3-6ADEDFEFE409}"/>
              </a:ext>
            </a:extLst>
          </p:cNvPr>
          <p:cNvSpPr txBox="1"/>
          <p:nvPr/>
        </p:nvSpPr>
        <p:spPr>
          <a:xfrm>
            <a:off x="248525" y="948761"/>
            <a:ext cx="96515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solidFill>
                  <a:srgbClr val="0070C0"/>
                </a:solidFill>
              </a:rPr>
              <a:t>Seeing Eyed Rover demo</a:t>
            </a:r>
          </a:p>
          <a:p>
            <a:r>
              <a:rPr lang="en-AU" sz="2400" b="1" dirty="0">
                <a:solidFill>
                  <a:srgbClr val="0070C0"/>
                </a:solidFill>
              </a:rPr>
              <a:t>Realtime Azure RTOS </a:t>
            </a:r>
            <a:r>
              <a:rPr lang="en-AU" sz="2400" b="1" dirty="0" err="1">
                <a:solidFill>
                  <a:srgbClr val="0070C0"/>
                </a:solidFill>
              </a:rPr>
              <a:t>ThreadX</a:t>
            </a:r>
            <a:r>
              <a:rPr lang="en-AU" sz="2400" b="1" dirty="0">
                <a:solidFill>
                  <a:srgbClr val="0070C0"/>
                </a:solidFill>
              </a:rPr>
              <a:t> </a:t>
            </a:r>
            <a:r>
              <a:rPr lang="en-AU" sz="2400" b="1" dirty="0" err="1">
                <a:solidFill>
                  <a:srgbClr val="0070C0"/>
                </a:solidFill>
              </a:rPr>
              <a:t>Highlevel</a:t>
            </a:r>
            <a:r>
              <a:rPr lang="en-AU" sz="2400" b="1" dirty="0">
                <a:solidFill>
                  <a:srgbClr val="0070C0"/>
                </a:solidFill>
              </a:rPr>
              <a:t> Azure IoT Integration Architecture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AF5C746-1658-42F3-9EAF-E5514F67F795}"/>
              </a:ext>
            </a:extLst>
          </p:cNvPr>
          <p:cNvSpPr txBox="1"/>
          <p:nvPr/>
        </p:nvSpPr>
        <p:spPr>
          <a:xfrm>
            <a:off x="194956" y="1867013"/>
            <a:ext cx="1569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Azure Sphere MT3620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D373ECA-58DF-4D7B-AD5A-79D018287458}"/>
              </a:ext>
            </a:extLst>
          </p:cNvPr>
          <p:cNvGrpSpPr/>
          <p:nvPr/>
        </p:nvGrpSpPr>
        <p:grpSpPr>
          <a:xfrm>
            <a:off x="271326" y="2175941"/>
            <a:ext cx="7586799" cy="3691459"/>
            <a:chOff x="452301" y="2175940"/>
            <a:chExt cx="8160487" cy="337813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D0E7430-A641-4388-8097-50C104374324}"/>
                </a:ext>
              </a:extLst>
            </p:cNvPr>
            <p:cNvSpPr/>
            <p:nvPr/>
          </p:nvSpPr>
          <p:spPr>
            <a:xfrm>
              <a:off x="452301" y="2192563"/>
              <a:ext cx="1524000" cy="336151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E56E71D-AFA2-4CA9-9B27-C587B06CA952}"/>
                </a:ext>
              </a:extLst>
            </p:cNvPr>
            <p:cNvSpPr/>
            <p:nvPr/>
          </p:nvSpPr>
          <p:spPr>
            <a:xfrm>
              <a:off x="574220" y="2305776"/>
              <a:ext cx="1280161" cy="97536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/>
                <a:t>A7</a:t>
              </a:r>
            </a:p>
            <a:p>
              <a:pPr algn="ctr"/>
              <a:r>
                <a:rPr lang="en-AU" sz="1400" dirty="0" err="1"/>
                <a:t>Highlevel</a:t>
              </a:r>
              <a:endParaRPr lang="en-AU" sz="1400" dirty="0"/>
            </a:p>
            <a:p>
              <a:pPr algn="ctr"/>
              <a:r>
                <a:rPr lang="en-AU" sz="1400" dirty="0"/>
                <a:t>core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E442C5E-B7DB-4B28-B73F-7171260F621E}"/>
                </a:ext>
              </a:extLst>
            </p:cNvPr>
            <p:cNvSpPr/>
            <p:nvPr/>
          </p:nvSpPr>
          <p:spPr>
            <a:xfrm>
              <a:off x="574219" y="3392170"/>
              <a:ext cx="1280161" cy="97536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solidFill>
                    <a:schemeClr val="bg1"/>
                  </a:solidFill>
                </a:rPr>
                <a:t>M4</a:t>
              </a:r>
            </a:p>
            <a:p>
              <a:pPr algn="ctr"/>
              <a:r>
                <a:rPr lang="en-AU" sz="1400" dirty="0">
                  <a:solidFill>
                    <a:schemeClr val="bg1"/>
                  </a:solidFill>
                </a:rPr>
                <a:t>Realtime</a:t>
              </a:r>
            </a:p>
            <a:p>
              <a:pPr algn="ctr"/>
              <a:r>
                <a:rPr lang="en-AU" sz="1400" dirty="0">
                  <a:solidFill>
                    <a:schemeClr val="bg1"/>
                  </a:solidFill>
                </a:rPr>
                <a:t>core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606671-2A7B-4AF8-9711-EB7124082BD9}"/>
                </a:ext>
              </a:extLst>
            </p:cNvPr>
            <p:cNvSpPr/>
            <p:nvPr/>
          </p:nvSpPr>
          <p:spPr>
            <a:xfrm>
              <a:off x="574219" y="4478564"/>
              <a:ext cx="1280161" cy="97536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solidFill>
                    <a:schemeClr val="bg1"/>
                  </a:solidFill>
                </a:rPr>
                <a:t>M4</a:t>
              </a:r>
            </a:p>
            <a:p>
              <a:pPr algn="ctr"/>
              <a:r>
                <a:rPr lang="en-AU" sz="1400" dirty="0">
                  <a:solidFill>
                    <a:schemeClr val="bg1"/>
                  </a:solidFill>
                </a:rPr>
                <a:t>Realtime</a:t>
              </a:r>
            </a:p>
            <a:p>
              <a:pPr algn="ctr"/>
              <a:r>
                <a:rPr lang="en-AU" sz="1400" dirty="0">
                  <a:solidFill>
                    <a:schemeClr val="bg1"/>
                  </a:solidFill>
                </a:rPr>
                <a:t>core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806D4F9-A762-4E0E-A2D1-68632DDD2453}"/>
                </a:ext>
              </a:extLst>
            </p:cNvPr>
            <p:cNvSpPr/>
            <p:nvPr/>
          </p:nvSpPr>
          <p:spPr>
            <a:xfrm>
              <a:off x="2368190" y="2305776"/>
              <a:ext cx="1907178" cy="44413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/>
                <a:t>IoT Central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064D1B1-5F90-418E-BA98-72E9BF84AEE5}"/>
                </a:ext>
              </a:extLst>
            </p:cNvPr>
            <p:cNvSpPr/>
            <p:nvPr/>
          </p:nvSpPr>
          <p:spPr>
            <a:xfrm>
              <a:off x="2368190" y="2836999"/>
              <a:ext cx="1907178" cy="44413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 err="1"/>
                <a:t>Intercore</a:t>
              </a:r>
              <a:r>
                <a:rPr lang="en-AU" sz="1600" dirty="0"/>
                <a:t> bridge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F17796F-13E4-4333-B283-54FC186B20FA}"/>
                </a:ext>
              </a:extLst>
            </p:cNvPr>
            <p:cNvSpPr/>
            <p:nvPr/>
          </p:nvSpPr>
          <p:spPr>
            <a:xfrm>
              <a:off x="2368190" y="3699323"/>
              <a:ext cx="1907178" cy="444137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 err="1"/>
                <a:t>Intercore</a:t>
              </a:r>
              <a:r>
                <a:rPr lang="en-AU" sz="1600" dirty="0"/>
                <a:t> bridge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1B38DB5-5A62-4864-93B8-7446F15DD175}"/>
                </a:ext>
              </a:extLst>
            </p:cNvPr>
            <p:cNvSpPr/>
            <p:nvPr/>
          </p:nvSpPr>
          <p:spPr>
            <a:xfrm>
              <a:off x="2368190" y="4210957"/>
              <a:ext cx="1907178" cy="444137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/>
                <a:t>Azure RTOS </a:t>
              </a:r>
              <a:r>
                <a:rPr lang="en-AU" sz="1600" dirty="0" err="1"/>
                <a:t>ThreadX</a:t>
              </a:r>
              <a:endParaRPr lang="en-AU" sz="16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5BF2075-374C-437B-8029-086FF9F8E735}"/>
                </a:ext>
              </a:extLst>
            </p:cNvPr>
            <p:cNvSpPr/>
            <p:nvPr/>
          </p:nvSpPr>
          <p:spPr>
            <a:xfrm>
              <a:off x="2368190" y="4722591"/>
              <a:ext cx="1907178" cy="444137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/>
                <a:t>MTK M4 drivers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51677F7-8674-4FFA-9A12-B9FDC4800A81}"/>
                </a:ext>
              </a:extLst>
            </p:cNvPr>
            <p:cNvCxnSpPr/>
            <p:nvPr/>
          </p:nvCxnSpPr>
          <p:spPr>
            <a:xfrm>
              <a:off x="2228850" y="2305776"/>
              <a:ext cx="0" cy="97536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81FCE0F-F2A7-4511-88A3-DDABB2B7FC02}"/>
                </a:ext>
              </a:extLst>
            </p:cNvPr>
            <p:cNvCxnSpPr/>
            <p:nvPr/>
          </p:nvCxnSpPr>
          <p:spPr>
            <a:xfrm flipH="1">
              <a:off x="2124347" y="2749913"/>
              <a:ext cx="104503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2DE0E31-53B9-4EC9-BA11-B7CAFB333AD8}"/>
                </a:ext>
              </a:extLst>
            </p:cNvPr>
            <p:cNvCxnSpPr>
              <a:cxnSpLocks/>
            </p:cNvCxnSpPr>
            <p:nvPr/>
          </p:nvCxnSpPr>
          <p:spPr>
            <a:xfrm>
              <a:off x="2228850" y="3699323"/>
              <a:ext cx="0" cy="1467405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157D260-0BBF-4C3F-B5A8-B232975A3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4347" y="4143460"/>
              <a:ext cx="104504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07AB9F4-28C4-48B2-A471-AFD261277C14}"/>
                </a:ext>
              </a:extLst>
            </p:cNvPr>
            <p:cNvCxnSpPr>
              <a:cxnSpLocks/>
            </p:cNvCxnSpPr>
            <p:nvPr/>
          </p:nvCxnSpPr>
          <p:spPr>
            <a:xfrm>
              <a:off x="3028950" y="3333750"/>
              <a:ext cx="0" cy="33020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1ED582E-F114-4BFC-AC05-979884BFB1AD}"/>
                </a:ext>
              </a:extLst>
            </p:cNvPr>
            <p:cNvSpPr/>
            <p:nvPr/>
          </p:nvSpPr>
          <p:spPr>
            <a:xfrm>
              <a:off x="4749440" y="2305775"/>
              <a:ext cx="1181455" cy="786675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/>
                <a:t>Azure RTOS </a:t>
              </a:r>
              <a:r>
                <a:rPr lang="en-AU" sz="1600" dirty="0" err="1"/>
                <a:t>ThreadX</a:t>
              </a:r>
              <a:endParaRPr lang="en-AU" sz="1600" dirty="0"/>
            </a:p>
            <a:p>
              <a:pPr algn="ctr"/>
              <a:r>
                <a:rPr lang="en-AU" sz="1600" dirty="0"/>
                <a:t>Task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2016BA3-2A3F-4FFC-AC1D-6D28DBBD75AE}"/>
                </a:ext>
              </a:extLst>
            </p:cNvPr>
            <p:cNvSpPr/>
            <p:nvPr/>
          </p:nvSpPr>
          <p:spPr>
            <a:xfrm>
              <a:off x="4749440" y="2305775"/>
              <a:ext cx="1181455" cy="831125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/>
                <a:t>Azure RTOS </a:t>
              </a:r>
              <a:r>
                <a:rPr lang="en-AU" sz="1600" dirty="0" err="1"/>
                <a:t>ThreadX</a:t>
              </a:r>
              <a:endParaRPr lang="en-AU" sz="1600" dirty="0"/>
            </a:p>
            <a:p>
              <a:pPr algn="ctr"/>
              <a:r>
                <a:rPr lang="en-AU" sz="1600" dirty="0"/>
                <a:t>Task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5B98812-477B-46AC-94AA-E0FC37AF0D63}"/>
                </a:ext>
              </a:extLst>
            </p:cNvPr>
            <p:cNvSpPr/>
            <p:nvPr/>
          </p:nvSpPr>
          <p:spPr>
            <a:xfrm>
              <a:off x="4749440" y="3320689"/>
              <a:ext cx="1181455" cy="831125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/>
                <a:t>Azure RTOS </a:t>
              </a:r>
              <a:r>
                <a:rPr lang="en-AU" sz="1600" dirty="0" err="1"/>
                <a:t>ThreadX</a:t>
              </a:r>
              <a:endParaRPr lang="en-AU" sz="1600" dirty="0"/>
            </a:p>
            <a:p>
              <a:pPr algn="ctr"/>
              <a:r>
                <a:rPr lang="en-AU" sz="1600" dirty="0"/>
                <a:t>Task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6D39A44-6A70-400A-AA9E-5151BDC91A58}"/>
                </a:ext>
              </a:extLst>
            </p:cNvPr>
            <p:cNvSpPr/>
            <p:nvPr/>
          </p:nvSpPr>
          <p:spPr>
            <a:xfrm>
              <a:off x="4749440" y="4335603"/>
              <a:ext cx="1181455" cy="831125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/>
                <a:t>Azure RTOS </a:t>
              </a:r>
              <a:r>
                <a:rPr lang="en-AU" sz="1600" dirty="0" err="1"/>
                <a:t>ThreadX</a:t>
              </a:r>
              <a:endParaRPr lang="en-AU" sz="1600" dirty="0"/>
            </a:p>
            <a:p>
              <a:pPr algn="ctr"/>
              <a:r>
                <a:rPr lang="en-AU" sz="1600" dirty="0"/>
                <a:t>Task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5AEAD4C-65E2-431F-8BE2-58ECB9CAFE67}"/>
                </a:ext>
              </a:extLst>
            </p:cNvPr>
            <p:cNvSpPr/>
            <p:nvPr/>
          </p:nvSpPr>
          <p:spPr>
            <a:xfrm>
              <a:off x="6451605" y="3320689"/>
              <a:ext cx="2161183" cy="444137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 err="1"/>
                <a:t>Intercore</a:t>
              </a:r>
              <a:r>
                <a:rPr lang="en-AU" sz="1600" dirty="0"/>
                <a:t> messaging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ECBEB8D-1B45-4634-87B4-D25166C86AEC}"/>
                </a:ext>
              </a:extLst>
            </p:cNvPr>
            <p:cNvSpPr/>
            <p:nvPr/>
          </p:nvSpPr>
          <p:spPr>
            <a:xfrm>
              <a:off x="6451605" y="2305775"/>
              <a:ext cx="2161183" cy="831125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/>
                <a:t>Ultrasonic distance sensor HC-SR04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7C4F7B1-F1EB-4855-9181-2D5D1EFA8E2D}"/>
                </a:ext>
              </a:extLst>
            </p:cNvPr>
            <p:cNvSpPr/>
            <p:nvPr/>
          </p:nvSpPr>
          <p:spPr>
            <a:xfrm>
              <a:off x="6451605" y="4335603"/>
              <a:ext cx="2161183" cy="444137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/>
                <a:t>LED UI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1E464EA4-6812-40E9-BAED-8553E96E7D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0700" y="3921391"/>
              <a:ext cx="349250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B52C052-C4C0-4D64-98A7-B655B946C0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0700" y="4436466"/>
              <a:ext cx="349250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11C8C97F-680A-41DD-845F-DBA328D72F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0750" y="2645766"/>
              <a:ext cx="365125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20EA3207-8C39-4A9D-9E7D-80358F360E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0749" y="3527873"/>
              <a:ext cx="365125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5E7FD598-03F6-40A6-B78E-E4DE4D6371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8687" y="4557671"/>
              <a:ext cx="365125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1CB2C69-029D-4A81-A42F-622744705E78}"/>
                </a:ext>
              </a:extLst>
            </p:cNvPr>
            <p:cNvCxnSpPr/>
            <p:nvPr/>
          </p:nvCxnSpPr>
          <p:spPr>
            <a:xfrm>
              <a:off x="1976301" y="3429000"/>
              <a:ext cx="2449649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6BAEFBC-AA9B-4172-864A-A04124938CDC}"/>
                </a:ext>
              </a:extLst>
            </p:cNvPr>
            <p:cNvCxnSpPr/>
            <p:nvPr/>
          </p:nvCxnSpPr>
          <p:spPr>
            <a:xfrm flipV="1">
              <a:off x="4425950" y="2175940"/>
              <a:ext cx="0" cy="125306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pic>
        <p:nvPicPr>
          <p:cNvPr id="89" name="Picture 88" descr="A close up of electronics&#10;&#10;Description automatically generated">
            <a:extLst>
              <a:ext uri="{FF2B5EF4-FFF2-40B4-BE49-F238E27FC236}">
                <a16:creationId xmlns:a16="http://schemas.microsoft.com/office/drawing/2014/main" id="{31F05108-81C5-446E-90B3-930793A6C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775" y="2689344"/>
            <a:ext cx="3744899" cy="250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464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>
            <a:extLst>
              <a:ext uri="{FF2B5EF4-FFF2-40B4-BE49-F238E27FC236}">
                <a16:creationId xmlns:a16="http://schemas.microsoft.com/office/drawing/2014/main" id="{7AF5C746-1658-42F3-9EAF-E5514F67F795}"/>
              </a:ext>
            </a:extLst>
          </p:cNvPr>
          <p:cNvSpPr txBox="1"/>
          <p:nvPr/>
        </p:nvSpPr>
        <p:spPr>
          <a:xfrm>
            <a:off x="273646" y="483462"/>
            <a:ext cx="8013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Azure Sphere MT3620 Application Architecture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D373ECA-58DF-4D7B-AD5A-79D018287458}"/>
              </a:ext>
            </a:extLst>
          </p:cNvPr>
          <p:cNvGrpSpPr/>
          <p:nvPr/>
        </p:nvGrpSpPr>
        <p:grpSpPr>
          <a:xfrm>
            <a:off x="273646" y="1151233"/>
            <a:ext cx="11578720" cy="5502115"/>
            <a:chOff x="452301" y="2175940"/>
            <a:chExt cx="8160487" cy="337813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D0E7430-A641-4388-8097-50C104374324}"/>
                </a:ext>
              </a:extLst>
            </p:cNvPr>
            <p:cNvSpPr/>
            <p:nvPr/>
          </p:nvSpPr>
          <p:spPr>
            <a:xfrm>
              <a:off x="452301" y="2192563"/>
              <a:ext cx="1524000" cy="336151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40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E56E71D-AFA2-4CA9-9B27-C587B06CA952}"/>
                </a:ext>
              </a:extLst>
            </p:cNvPr>
            <p:cNvSpPr/>
            <p:nvPr/>
          </p:nvSpPr>
          <p:spPr>
            <a:xfrm>
              <a:off x="574220" y="2305776"/>
              <a:ext cx="1280161" cy="97536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/>
                <a:t>A7</a:t>
              </a:r>
            </a:p>
            <a:p>
              <a:pPr algn="ctr"/>
              <a:r>
                <a:rPr lang="en-AU" sz="2000" dirty="0" err="1"/>
                <a:t>Highlevel</a:t>
              </a:r>
              <a:endParaRPr lang="en-AU" sz="2000" dirty="0"/>
            </a:p>
            <a:p>
              <a:pPr algn="ctr"/>
              <a:r>
                <a:rPr lang="en-AU" sz="2000" dirty="0"/>
                <a:t>core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E442C5E-B7DB-4B28-B73F-7171260F621E}"/>
                </a:ext>
              </a:extLst>
            </p:cNvPr>
            <p:cNvSpPr/>
            <p:nvPr/>
          </p:nvSpPr>
          <p:spPr>
            <a:xfrm>
              <a:off x="574219" y="3392170"/>
              <a:ext cx="1280161" cy="97536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chemeClr val="bg1"/>
                  </a:solidFill>
                </a:rPr>
                <a:t>M4</a:t>
              </a:r>
            </a:p>
            <a:p>
              <a:pPr algn="ctr"/>
              <a:r>
                <a:rPr lang="en-AU" sz="2000" dirty="0">
                  <a:solidFill>
                    <a:schemeClr val="bg1"/>
                  </a:solidFill>
                </a:rPr>
                <a:t>Realtime</a:t>
              </a:r>
            </a:p>
            <a:p>
              <a:pPr algn="ctr"/>
              <a:r>
                <a:rPr lang="en-AU" sz="2000" dirty="0">
                  <a:solidFill>
                    <a:schemeClr val="bg1"/>
                  </a:solidFill>
                </a:rPr>
                <a:t>core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606671-2A7B-4AF8-9711-EB7124082BD9}"/>
                </a:ext>
              </a:extLst>
            </p:cNvPr>
            <p:cNvSpPr/>
            <p:nvPr/>
          </p:nvSpPr>
          <p:spPr>
            <a:xfrm>
              <a:off x="574219" y="4478564"/>
              <a:ext cx="1280161" cy="97536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chemeClr val="bg1"/>
                  </a:solidFill>
                </a:rPr>
                <a:t>M4</a:t>
              </a:r>
            </a:p>
            <a:p>
              <a:pPr algn="ctr"/>
              <a:r>
                <a:rPr lang="en-AU" sz="2000" dirty="0">
                  <a:solidFill>
                    <a:schemeClr val="bg1"/>
                  </a:solidFill>
                </a:rPr>
                <a:t>Realtime</a:t>
              </a:r>
            </a:p>
            <a:p>
              <a:pPr algn="ctr"/>
              <a:r>
                <a:rPr lang="en-AU" sz="2000" dirty="0">
                  <a:solidFill>
                    <a:schemeClr val="bg1"/>
                  </a:solidFill>
                </a:rPr>
                <a:t>core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806D4F9-A762-4E0E-A2D1-68632DDD2453}"/>
                </a:ext>
              </a:extLst>
            </p:cNvPr>
            <p:cNvSpPr/>
            <p:nvPr/>
          </p:nvSpPr>
          <p:spPr>
            <a:xfrm>
              <a:off x="2368190" y="2305776"/>
              <a:ext cx="1907178" cy="44413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/>
                <a:t>IoT Central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064D1B1-5F90-418E-BA98-72E9BF84AEE5}"/>
                </a:ext>
              </a:extLst>
            </p:cNvPr>
            <p:cNvSpPr/>
            <p:nvPr/>
          </p:nvSpPr>
          <p:spPr>
            <a:xfrm>
              <a:off x="2368190" y="2836999"/>
              <a:ext cx="1907178" cy="44413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 err="1"/>
                <a:t>Intercore</a:t>
              </a:r>
              <a:r>
                <a:rPr lang="en-AU" sz="2400" dirty="0"/>
                <a:t> bridge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F17796F-13E4-4333-B283-54FC186B20FA}"/>
                </a:ext>
              </a:extLst>
            </p:cNvPr>
            <p:cNvSpPr/>
            <p:nvPr/>
          </p:nvSpPr>
          <p:spPr>
            <a:xfrm>
              <a:off x="2368190" y="3699323"/>
              <a:ext cx="1907178" cy="444137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 err="1"/>
                <a:t>Intercore</a:t>
              </a:r>
              <a:r>
                <a:rPr lang="en-AU" sz="2400" dirty="0"/>
                <a:t> bridge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1B38DB5-5A62-4864-93B8-7446F15DD175}"/>
                </a:ext>
              </a:extLst>
            </p:cNvPr>
            <p:cNvSpPr/>
            <p:nvPr/>
          </p:nvSpPr>
          <p:spPr>
            <a:xfrm>
              <a:off x="2368190" y="4210957"/>
              <a:ext cx="1907178" cy="444137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/>
                <a:t>Azure RTOS </a:t>
              </a:r>
              <a:r>
                <a:rPr lang="en-AU" sz="2400" dirty="0" err="1"/>
                <a:t>ThreadX</a:t>
              </a:r>
              <a:endParaRPr lang="en-AU" sz="24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5BF2075-374C-437B-8029-086FF9F8E735}"/>
                </a:ext>
              </a:extLst>
            </p:cNvPr>
            <p:cNvSpPr/>
            <p:nvPr/>
          </p:nvSpPr>
          <p:spPr>
            <a:xfrm>
              <a:off x="2368190" y="4722591"/>
              <a:ext cx="1907178" cy="444137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/>
                <a:t>MTK M4 drivers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51677F7-8674-4FFA-9A12-B9FDC4800A81}"/>
                </a:ext>
              </a:extLst>
            </p:cNvPr>
            <p:cNvCxnSpPr/>
            <p:nvPr/>
          </p:nvCxnSpPr>
          <p:spPr>
            <a:xfrm>
              <a:off x="2228850" y="2305776"/>
              <a:ext cx="0" cy="97536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81FCE0F-F2A7-4511-88A3-DDABB2B7FC02}"/>
                </a:ext>
              </a:extLst>
            </p:cNvPr>
            <p:cNvCxnSpPr/>
            <p:nvPr/>
          </p:nvCxnSpPr>
          <p:spPr>
            <a:xfrm flipH="1">
              <a:off x="2124347" y="2749913"/>
              <a:ext cx="104503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2DE0E31-53B9-4EC9-BA11-B7CAFB333AD8}"/>
                </a:ext>
              </a:extLst>
            </p:cNvPr>
            <p:cNvCxnSpPr>
              <a:cxnSpLocks/>
            </p:cNvCxnSpPr>
            <p:nvPr/>
          </p:nvCxnSpPr>
          <p:spPr>
            <a:xfrm>
              <a:off x="2228850" y="3699323"/>
              <a:ext cx="0" cy="1467405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157D260-0BBF-4C3F-B5A8-B232975A3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4347" y="4143460"/>
              <a:ext cx="104504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07AB9F4-28C4-48B2-A471-AFD261277C14}"/>
                </a:ext>
              </a:extLst>
            </p:cNvPr>
            <p:cNvCxnSpPr>
              <a:cxnSpLocks/>
            </p:cNvCxnSpPr>
            <p:nvPr/>
          </p:nvCxnSpPr>
          <p:spPr>
            <a:xfrm>
              <a:off x="3028950" y="3333750"/>
              <a:ext cx="0" cy="33020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1ED582E-F114-4BFC-AC05-979884BFB1AD}"/>
                </a:ext>
              </a:extLst>
            </p:cNvPr>
            <p:cNvSpPr/>
            <p:nvPr/>
          </p:nvSpPr>
          <p:spPr>
            <a:xfrm>
              <a:off x="4749440" y="2305775"/>
              <a:ext cx="1181455" cy="786675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/>
                <a:t>Azure RTOS </a:t>
              </a:r>
              <a:r>
                <a:rPr lang="en-AU" sz="2400" dirty="0" err="1"/>
                <a:t>ThreadX</a:t>
              </a:r>
              <a:endParaRPr lang="en-AU" sz="2400" dirty="0"/>
            </a:p>
            <a:p>
              <a:pPr algn="ctr"/>
              <a:r>
                <a:rPr lang="en-AU" sz="2400" dirty="0"/>
                <a:t>Task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2016BA3-2A3F-4FFC-AC1D-6D28DBBD75AE}"/>
                </a:ext>
              </a:extLst>
            </p:cNvPr>
            <p:cNvSpPr/>
            <p:nvPr/>
          </p:nvSpPr>
          <p:spPr>
            <a:xfrm>
              <a:off x="4749440" y="2305775"/>
              <a:ext cx="1181455" cy="831125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/>
                <a:t>Azure RTOS </a:t>
              </a:r>
              <a:r>
                <a:rPr lang="en-AU" sz="2400" dirty="0" err="1"/>
                <a:t>ThreadX</a:t>
              </a:r>
              <a:endParaRPr lang="en-AU" sz="2400" dirty="0"/>
            </a:p>
            <a:p>
              <a:pPr algn="ctr"/>
              <a:r>
                <a:rPr lang="en-AU" sz="2400" dirty="0"/>
                <a:t>Thread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5B98812-477B-46AC-94AA-E0FC37AF0D63}"/>
                </a:ext>
              </a:extLst>
            </p:cNvPr>
            <p:cNvSpPr/>
            <p:nvPr/>
          </p:nvSpPr>
          <p:spPr>
            <a:xfrm>
              <a:off x="4749440" y="3320689"/>
              <a:ext cx="1181455" cy="831125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/>
                <a:t>Azure RTOS </a:t>
              </a:r>
              <a:r>
                <a:rPr lang="en-AU" sz="2400" dirty="0" err="1"/>
                <a:t>ThreadX</a:t>
              </a:r>
              <a:endParaRPr lang="en-AU" sz="2400" dirty="0"/>
            </a:p>
            <a:p>
              <a:pPr algn="ctr"/>
              <a:r>
                <a:rPr lang="en-AU" sz="2400" dirty="0"/>
                <a:t>Thread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6D39A44-6A70-400A-AA9E-5151BDC91A58}"/>
                </a:ext>
              </a:extLst>
            </p:cNvPr>
            <p:cNvSpPr/>
            <p:nvPr/>
          </p:nvSpPr>
          <p:spPr>
            <a:xfrm>
              <a:off x="4749440" y="4335603"/>
              <a:ext cx="1181455" cy="831125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/>
                <a:t>Azure RTOS </a:t>
              </a:r>
              <a:r>
                <a:rPr lang="en-AU" sz="2400" dirty="0" err="1"/>
                <a:t>ThreadX</a:t>
              </a:r>
              <a:endParaRPr lang="en-AU" sz="2400" dirty="0"/>
            </a:p>
            <a:p>
              <a:pPr algn="ctr"/>
              <a:r>
                <a:rPr lang="en-AU" sz="2400" dirty="0"/>
                <a:t>Thread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5AEAD4C-65E2-431F-8BE2-58ECB9CAFE67}"/>
                </a:ext>
              </a:extLst>
            </p:cNvPr>
            <p:cNvSpPr/>
            <p:nvPr/>
          </p:nvSpPr>
          <p:spPr>
            <a:xfrm>
              <a:off x="6451605" y="3320689"/>
              <a:ext cx="2161183" cy="444137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 err="1"/>
                <a:t>Intercore</a:t>
              </a:r>
              <a:r>
                <a:rPr lang="en-AU" sz="2400" dirty="0"/>
                <a:t> messaging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ECBEB8D-1B45-4634-87B4-D25166C86AEC}"/>
                </a:ext>
              </a:extLst>
            </p:cNvPr>
            <p:cNvSpPr/>
            <p:nvPr/>
          </p:nvSpPr>
          <p:spPr>
            <a:xfrm>
              <a:off x="6451605" y="2305775"/>
              <a:ext cx="2161183" cy="831125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/>
                <a:t>Ultrasonic distance sensor HC-SR04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7C4F7B1-F1EB-4855-9181-2D5D1EFA8E2D}"/>
                </a:ext>
              </a:extLst>
            </p:cNvPr>
            <p:cNvSpPr/>
            <p:nvPr/>
          </p:nvSpPr>
          <p:spPr>
            <a:xfrm>
              <a:off x="6451605" y="4335603"/>
              <a:ext cx="2161183" cy="444137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/>
                <a:t>LED UI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1E464EA4-6812-40E9-BAED-8553E96E7D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0700" y="3921391"/>
              <a:ext cx="349250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B52C052-C4C0-4D64-98A7-B655B946C0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0700" y="4436466"/>
              <a:ext cx="349250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11C8C97F-680A-41DD-845F-DBA328D72F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0750" y="2645766"/>
              <a:ext cx="365125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20EA3207-8C39-4A9D-9E7D-80358F360E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0749" y="3527873"/>
              <a:ext cx="365125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5E7FD598-03F6-40A6-B78E-E4DE4D6371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8687" y="4557671"/>
              <a:ext cx="365125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1CB2C69-029D-4A81-A42F-622744705E78}"/>
                </a:ext>
              </a:extLst>
            </p:cNvPr>
            <p:cNvCxnSpPr/>
            <p:nvPr/>
          </p:nvCxnSpPr>
          <p:spPr>
            <a:xfrm>
              <a:off x="1976301" y="3429000"/>
              <a:ext cx="2449649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6BAEFBC-AA9B-4172-864A-A04124938CDC}"/>
                </a:ext>
              </a:extLst>
            </p:cNvPr>
            <p:cNvCxnSpPr/>
            <p:nvPr/>
          </p:nvCxnSpPr>
          <p:spPr>
            <a:xfrm flipV="1">
              <a:off x="4425950" y="2175940"/>
              <a:ext cx="0" cy="125306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300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145BBF41-F6D0-4EE8-84A4-B0DE9BAB5B4B}"/>
              </a:ext>
            </a:extLst>
          </p:cNvPr>
          <p:cNvSpPr/>
          <p:nvPr/>
        </p:nvSpPr>
        <p:spPr>
          <a:xfrm>
            <a:off x="378690" y="2249032"/>
            <a:ext cx="11397673" cy="446578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>
                <a:solidFill>
                  <a:schemeClr val="tx1"/>
                </a:solidFill>
              </a:rPr>
              <a:t>Azure Sphere MT3620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B20BF4-EAE7-4432-BB1C-E7BE9A2EE5B0}"/>
              </a:ext>
            </a:extLst>
          </p:cNvPr>
          <p:cNvSpPr/>
          <p:nvPr/>
        </p:nvSpPr>
        <p:spPr>
          <a:xfrm>
            <a:off x="748145" y="2770887"/>
            <a:ext cx="4066376" cy="367607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/>
              <a:t>Cortex A7 Application core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E492B8-46EB-4111-8D0A-D4D73F925963}"/>
              </a:ext>
            </a:extLst>
          </p:cNvPr>
          <p:cNvSpPr/>
          <p:nvPr/>
        </p:nvSpPr>
        <p:spPr>
          <a:xfrm>
            <a:off x="7370613" y="2770887"/>
            <a:ext cx="4073241" cy="367607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/>
              <a:t>Cortex M4 Real-time core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340D7D-D272-4D14-BF02-55BF4899193C}"/>
              </a:ext>
            </a:extLst>
          </p:cNvPr>
          <p:cNvSpPr/>
          <p:nvPr/>
        </p:nvSpPr>
        <p:spPr>
          <a:xfrm>
            <a:off x="5279771" y="2770887"/>
            <a:ext cx="1632457" cy="367607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AU" sz="2400" dirty="0"/>
              <a:t>Inter-core </a:t>
            </a:r>
          </a:p>
          <a:p>
            <a:pPr algn="ctr"/>
            <a:r>
              <a:rPr lang="en-AU" sz="2400" dirty="0"/>
              <a:t>Message bridge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FC861A-9437-4D7C-A0E3-5D455299B9E7}"/>
              </a:ext>
            </a:extLst>
          </p:cNvPr>
          <p:cNvSpPr/>
          <p:nvPr/>
        </p:nvSpPr>
        <p:spPr>
          <a:xfrm>
            <a:off x="7763158" y="3477468"/>
            <a:ext cx="3265055" cy="2678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/>
              <a:t>Azure RTOS </a:t>
            </a:r>
            <a:r>
              <a:rPr lang="en-AU" dirty="0" err="1"/>
              <a:t>ThreadX</a:t>
            </a:r>
            <a:endParaRPr lang="en-AU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33EB1D9-4389-477A-8723-8187244D9802}"/>
              </a:ext>
            </a:extLst>
          </p:cNvPr>
          <p:cNvGrpSpPr/>
          <p:nvPr/>
        </p:nvGrpSpPr>
        <p:grpSpPr>
          <a:xfrm>
            <a:off x="8040250" y="3928888"/>
            <a:ext cx="2683168" cy="2022763"/>
            <a:chOff x="7596909" y="2802074"/>
            <a:chExt cx="2336800" cy="202276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1D16982-2892-48A1-936E-A0C5D46795C9}"/>
                </a:ext>
              </a:extLst>
            </p:cNvPr>
            <p:cNvSpPr/>
            <p:nvPr/>
          </p:nvSpPr>
          <p:spPr>
            <a:xfrm>
              <a:off x="7596909" y="2802074"/>
              <a:ext cx="2336800" cy="202276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 err="1"/>
                <a:t>ThreadX</a:t>
              </a:r>
              <a:r>
                <a:rPr lang="en-AU" dirty="0"/>
                <a:t> Threads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3A675FF-A957-49D1-A639-60770D65E456}"/>
                </a:ext>
              </a:extLst>
            </p:cNvPr>
            <p:cNvSpPr/>
            <p:nvPr/>
          </p:nvSpPr>
          <p:spPr>
            <a:xfrm>
              <a:off x="7693891" y="3261583"/>
              <a:ext cx="2142836" cy="3971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Ultrasonic Sensor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67CA8E-E558-455C-B24E-9FB2EC3DF1A3}"/>
                </a:ext>
              </a:extLst>
            </p:cNvPr>
            <p:cNvSpPr/>
            <p:nvPr/>
          </p:nvSpPr>
          <p:spPr>
            <a:xfrm>
              <a:off x="7693891" y="3786037"/>
              <a:ext cx="2142836" cy="3971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Outbound Messages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F012F46-AFA7-425F-84A5-DCBEC0736FD4}"/>
                </a:ext>
              </a:extLst>
            </p:cNvPr>
            <p:cNvSpPr/>
            <p:nvPr/>
          </p:nvSpPr>
          <p:spPr>
            <a:xfrm>
              <a:off x="7693891" y="4310491"/>
              <a:ext cx="2142836" cy="3971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Inbound Messages</a:t>
              </a:r>
            </a:p>
          </p:txBody>
        </p:sp>
      </p:grp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3F2C42A-11CB-4F5B-A632-34BA3D135BCB}"/>
              </a:ext>
            </a:extLst>
          </p:cNvPr>
          <p:cNvSpPr/>
          <p:nvPr/>
        </p:nvSpPr>
        <p:spPr>
          <a:xfrm rot="10800000">
            <a:off x="6912228" y="4912275"/>
            <a:ext cx="1125641" cy="397165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C7FCA1F-55EA-4BDA-82A6-F445A46C1976}"/>
              </a:ext>
            </a:extLst>
          </p:cNvPr>
          <p:cNvSpPr/>
          <p:nvPr/>
        </p:nvSpPr>
        <p:spPr>
          <a:xfrm>
            <a:off x="6912228" y="5421143"/>
            <a:ext cx="1116116" cy="397165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8D7084-526A-401C-9297-20B335C4F97E}"/>
              </a:ext>
            </a:extLst>
          </p:cNvPr>
          <p:cNvSpPr/>
          <p:nvPr/>
        </p:nvSpPr>
        <p:spPr>
          <a:xfrm>
            <a:off x="1163786" y="3463760"/>
            <a:ext cx="3267353" cy="2678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/>
              <a:t>High-level application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498D9D-CAE0-4A4E-B5CF-2EB1356C1DD6}"/>
              </a:ext>
            </a:extLst>
          </p:cNvPr>
          <p:cNvSpPr/>
          <p:nvPr/>
        </p:nvSpPr>
        <p:spPr>
          <a:xfrm>
            <a:off x="1468582" y="3915179"/>
            <a:ext cx="2685322" cy="202276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FF3B55D-A1A5-4E5E-AE50-BEC7935B232F}"/>
              </a:ext>
            </a:extLst>
          </p:cNvPr>
          <p:cNvSpPr/>
          <p:nvPr/>
        </p:nvSpPr>
        <p:spPr>
          <a:xfrm>
            <a:off x="1560265" y="4061103"/>
            <a:ext cx="2501956" cy="51132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Azure IoT Messages &amp; Device twins (direction)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8907554-F606-4AE0-BA3C-7EB7A64698F2}"/>
              </a:ext>
            </a:extLst>
          </p:cNvPr>
          <p:cNvSpPr/>
          <p:nvPr/>
        </p:nvSpPr>
        <p:spPr>
          <a:xfrm>
            <a:off x="1560265" y="5303959"/>
            <a:ext cx="2486476" cy="51132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Real-time core heartbeat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E4A01096-1B91-4199-BCD6-B0D5178EEB32}"/>
              </a:ext>
            </a:extLst>
          </p:cNvPr>
          <p:cNvSpPr/>
          <p:nvPr/>
        </p:nvSpPr>
        <p:spPr>
          <a:xfrm>
            <a:off x="4153976" y="5333979"/>
            <a:ext cx="1125793" cy="397165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B80D5D83-99D1-4E9E-B808-D66D259219E9}"/>
              </a:ext>
            </a:extLst>
          </p:cNvPr>
          <p:cNvSpPr/>
          <p:nvPr/>
        </p:nvSpPr>
        <p:spPr>
          <a:xfrm rot="10800000">
            <a:off x="4156904" y="4129040"/>
            <a:ext cx="1122866" cy="397165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7FE6854-5FB4-4D1F-98BA-385AA68519ED}"/>
              </a:ext>
            </a:extLst>
          </p:cNvPr>
          <p:cNvSpPr/>
          <p:nvPr/>
        </p:nvSpPr>
        <p:spPr>
          <a:xfrm>
            <a:off x="378690" y="1302327"/>
            <a:ext cx="6047353" cy="81775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Azure IoT </a:t>
            </a:r>
          </a:p>
          <a:p>
            <a:pPr algn="ctr"/>
            <a:r>
              <a:rPr lang="en-AU" dirty="0"/>
              <a:t>Messaging, Device twins, and Direct methods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9F31D88-CC8E-4859-AE4C-A85FA288AC25}"/>
              </a:ext>
            </a:extLst>
          </p:cNvPr>
          <p:cNvSpPr/>
          <p:nvPr/>
        </p:nvSpPr>
        <p:spPr>
          <a:xfrm>
            <a:off x="378691" y="249531"/>
            <a:ext cx="6047354" cy="8773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Azure IoT Central </a:t>
            </a:r>
          </a:p>
          <a:p>
            <a:pPr algn="ctr"/>
            <a:r>
              <a:rPr lang="en-AU" dirty="0"/>
              <a:t>Device templates, Charts, Time series analytics, Rules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ED69E2F-BE17-490B-8541-9D2DF5250FA8}"/>
              </a:ext>
            </a:extLst>
          </p:cNvPr>
          <p:cNvSpPr/>
          <p:nvPr/>
        </p:nvSpPr>
        <p:spPr>
          <a:xfrm>
            <a:off x="1560265" y="4682531"/>
            <a:ext cx="2484167" cy="51132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Azure IoT </a:t>
            </a:r>
          </a:p>
          <a:p>
            <a:pPr algn="ctr"/>
            <a:r>
              <a:rPr lang="en-AU" sz="1600" dirty="0"/>
              <a:t>Direct methods (stop/start)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EC70B75D-911A-4069-978A-5C20B1E2AA07}"/>
              </a:ext>
            </a:extLst>
          </p:cNvPr>
          <p:cNvSpPr/>
          <p:nvPr/>
        </p:nvSpPr>
        <p:spPr>
          <a:xfrm>
            <a:off x="4153976" y="4724234"/>
            <a:ext cx="1118931" cy="397165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C8682AFF-F7F2-46A3-8D7D-9CF86A809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985" y="237178"/>
            <a:ext cx="2633963" cy="1882320"/>
          </a:xfrm>
          <a:prstGeom prst="rect">
            <a:avLst/>
          </a:prstGeom>
        </p:spPr>
      </p:pic>
      <p:pic>
        <p:nvPicPr>
          <p:cNvPr id="42" name="Picture 41" descr="A close up of electronics&#10;&#10;Description automatically generated">
            <a:extLst>
              <a:ext uri="{FF2B5EF4-FFF2-40B4-BE49-F238E27FC236}">
                <a16:creationId xmlns:a16="http://schemas.microsoft.com/office/drawing/2014/main" id="{5FD23C09-EFB6-4BCB-89C9-C328B4114C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9" r="8327"/>
          <a:stretch/>
        </p:blipFill>
        <p:spPr>
          <a:xfrm>
            <a:off x="9499888" y="246357"/>
            <a:ext cx="2276475" cy="188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269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78961E-80D6-4CE5-B56C-2063A6632072}"/>
              </a:ext>
            </a:extLst>
          </p:cNvPr>
          <p:cNvSpPr/>
          <p:nvPr/>
        </p:nvSpPr>
        <p:spPr>
          <a:xfrm>
            <a:off x="378690" y="2249032"/>
            <a:ext cx="11397673" cy="446578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>
                <a:solidFill>
                  <a:schemeClr val="tx1"/>
                </a:solidFill>
              </a:rPr>
              <a:t>Azure Sphere MT3620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02EFEE-E66C-4796-ACDB-D40750CDAD36}"/>
              </a:ext>
            </a:extLst>
          </p:cNvPr>
          <p:cNvSpPr/>
          <p:nvPr/>
        </p:nvSpPr>
        <p:spPr>
          <a:xfrm>
            <a:off x="748145" y="2770887"/>
            <a:ext cx="4066376" cy="367607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/>
              <a:t>Cortex A7 Application core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71B390-68A8-4AB1-9880-50BC3D081232}"/>
              </a:ext>
            </a:extLst>
          </p:cNvPr>
          <p:cNvSpPr/>
          <p:nvPr/>
        </p:nvSpPr>
        <p:spPr>
          <a:xfrm>
            <a:off x="7370613" y="2770887"/>
            <a:ext cx="4073241" cy="367607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/>
              <a:t>Cortex M4 Real-time core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81BE68-8510-47F5-A9CE-2156D3DF9045}"/>
              </a:ext>
            </a:extLst>
          </p:cNvPr>
          <p:cNvSpPr/>
          <p:nvPr/>
        </p:nvSpPr>
        <p:spPr>
          <a:xfrm>
            <a:off x="5279771" y="2770887"/>
            <a:ext cx="1632457" cy="367607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AU" sz="2400" dirty="0"/>
              <a:t>Inter-core </a:t>
            </a:r>
          </a:p>
          <a:p>
            <a:pPr algn="ctr"/>
            <a:r>
              <a:rPr lang="en-AU" sz="2400" dirty="0"/>
              <a:t>Message bridge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4B8A83-6052-4D5F-B5FF-E520C46B7688}"/>
              </a:ext>
            </a:extLst>
          </p:cNvPr>
          <p:cNvSpPr/>
          <p:nvPr/>
        </p:nvSpPr>
        <p:spPr>
          <a:xfrm>
            <a:off x="7763158" y="3477468"/>
            <a:ext cx="3265055" cy="2678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/>
              <a:t>Azure RTOS </a:t>
            </a:r>
            <a:r>
              <a:rPr lang="en-AU" dirty="0" err="1"/>
              <a:t>ThreadX</a:t>
            </a:r>
            <a:endParaRPr lang="en-AU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AF7F28-E7BE-4B48-8DC9-442262C029BD}"/>
              </a:ext>
            </a:extLst>
          </p:cNvPr>
          <p:cNvGrpSpPr/>
          <p:nvPr/>
        </p:nvGrpSpPr>
        <p:grpSpPr>
          <a:xfrm>
            <a:off x="8040250" y="3928888"/>
            <a:ext cx="2683168" cy="2022763"/>
            <a:chOff x="7596909" y="2802074"/>
            <a:chExt cx="2336800" cy="202276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C765F96-DEA3-4EB2-9930-F1DF849B74AF}"/>
                </a:ext>
              </a:extLst>
            </p:cNvPr>
            <p:cNvSpPr/>
            <p:nvPr/>
          </p:nvSpPr>
          <p:spPr>
            <a:xfrm>
              <a:off x="7596909" y="2802074"/>
              <a:ext cx="2336800" cy="202276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 err="1"/>
                <a:t>ThreadX</a:t>
              </a:r>
              <a:r>
                <a:rPr lang="en-AU" dirty="0"/>
                <a:t> Threads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FAECBB-FDD7-4C13-9EBE-8C1BA6A0326B}"/>
                </a:ext>
              </a:extLst>
            </p:cNvPr>
            <p:cNvSpPr/>
            <p:nvPr/>
          </p:nvSpPr>
          <p:spPr>
            <a:xfrm>
              <a:off x="7693891" y="3261583"/>
              <a:ext cx="2142836" cy="3971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Ultrasonic Sensor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B2686D4-E5E8-48AA-BFBD-35FC9FDC47C8}"/>
                </a:ext>
              </a:extLst>
            </p:cNvPr>
            <p:cNvSpPr/>
            <p:nvPr/>
          </p:nvSpPr>
          <p:spPr>
            <a:xfrm>
              <a:off x="7693891" y="3786037"/>
              <a:ext cx="2142836" cy="3971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Outbound Messages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709FC22-1D3B-434C-9E6F-AB6F8C963D48}"/>
                </a:ext>
              </a:extLst>
            </p:cNvPr>
            <p:cNvSpPr/>
            <p:nvPr/>
          </p:nvSpPr>
          <p:spPr>
            <a:xfrm>
              <a:off x="7693891" y="4310491"/>
              <a:ext cx="2142836" cy="3971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Inbound Messages</a:t>
              </a:r>
            </a:p>
          </p:txBody>
        </p:sp>
      </p:grp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EACF109-B2AE-4A3A-8655-0C0258B4549B}"/>
              </a:ext>
            </a:extLst>
          </p:cNvPr>
          <p:cNvSpPr/>
          <p:nvPr/>
        </p:nvSpPr>
        <p:spPr>
          <a:xfrm rot="10800000">
            <a:off x="6912228" y="4912275"/>
            <a:ext cx="1125641" cy="397165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40377F9-E966-4A0A-9E96-66A89A27A0FE}"/>
              </a:ext>
            </a:extLst>
          </p:cNvPr>
          <p:cNvSpPr/>
          <p:nvPr/>
        </p:nvSpPr>
        <p:spPr>
          <a:xfrm>
            <a:off x="6912228" y="5421143"/>
            <a:ext cx="1116116" cy="397165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132798-40E6-4792-B312-9D063C0142D6}"/>
              </a:ext>
            </a:extLst>
          </p:cNvPr>
          <p:cNvSpPr/>
          <p:nvPr/>
        </p:nvSpPr>
        <p:spPr>
          <a:xfrm>
            <a:off x="1163786" y="3463760"/>
            <a:ext cx="3267353" cy="2678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/>
              <a:t>High-level application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FA6AF3-869D-4720-BC27-0C6085977ECA}"/>
              </a:ext>
            </a:extLst>
          </p:cNvPr>
          <p:cNvSpPr/>
          <p:nvPr/>
        </p:nvSpPr>
        <p:spPr>
          <a:xfrm>
            <a:off x="1468582" y="3915179"/>
            <a:ext cx="2685322" cy="202276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87AC7D-7F3E-4990-9A70-BF3F8913EDCF}"/>
              </a:ext>
            </a:extLst>
          </p:cNvPr>
          <p:cNvSpPr/>
          <p:nvPr/>
        </p:nvSpPr>
        <p:spPr>
          <a:xfrm>
            <a:off x="1560265" y="4061103"/>
            <a:ext cx="2501956" cy="51132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Azure IoT Messages &amp; Device twins (direction)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3E734-7EDD-4E39-B273-059621729EDE}"/>
              </a:ext>
            </a:extLst>
          </p:cNvPr>
          <p:cNvSpPr/>
          <p:nvPr/>
        </p:nvSpPr>
        <p:spPr>
          <a:xfrm>
            <a:off x="1560265" y="5303959"/>
            <a:ext cx="2486476" cy="51132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Real-time core heartbeat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7F6C807-66AE-4326-8F99-6DFAAC49E839}"/>
              </a:ext>
            </a:extLst>
          </p:cNvPr>
          <p:cNvSpPr/>
          <p:nvPr/>
        </p:nvSpPr>
        <p:spPr>
          <a:xfrm>
            <a:off x="4153976" y="5333979"/>
            <a:ext cx="1125793" cy="397165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EFB2B41-01DB-4DD0-A90C-935175C700BC}"/>
              </a:ext>
            </a:extLst>
          </p:cNvPr>
          <p:cNvSpPr/>
          <p:nvPr/>
        </p:nvSpPr>
        <p:spPr>
          <a:xfrm rot="10800000">
            <a:off x="4156904" y="4129040"/>
            <a:ext cx="1122866" cy="397165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47A0FE-45BF-4E7B-B5B0-502F82FFB485}"/>
              </a:ext>
            </a:extLst>
          </p:cNvPr>
          <p:cNvSpPr/>
          <p:nvPr/>
        </p:nvSpPr>
        <p:spPr>
          <a:xfrm>
            <a:off x="1560265" y="4682531"/>
            <a:ext cx="2484167" cy="51132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Azure IoT </a:t>
            </a:r>
          </a:p>
          <a:p>
            <a:pPr algn="ctr"/>
            <a:r>
              <a:rPr lang="en-AU" sz="1600" dirty="0"/>
              <a:t>Direct methods (stop/start)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CF3C112B-847E-42BF-82BA-AF3306EF4EC2}"/>
              </a:ext>
            </a:extLst>
          </p:cNvPr>
          <p:cNvSpPr/>
          <p:nvPr/>
        </p:nvSpPr>
        <p:spPr>
          <a:xfrm>
            <a:off x="4153976" y="4724234"/>
            <a:ext cx="1118931" cy="397165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9032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287</Words>
  <Application>Microsoft Office PowerPoint</Application>
  <PresentationFormat>Widescreen</PresentationFormat>
  <Paragraphs>115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Glover (DEVELOPER RELATIONS)</dc:creator>
  <cp:lastModifiedBy>Dave Glover (DEVELOPER RELATIONS)</cp:lastModifiedBy>
  <cp:revision>19</cp:revision>
  <dcterms:created xsi:type="dcterms:W3CDTF">2020-07-22T00:18:27Z</dcterms:created>
  <dcterms:modified xsi:type="dcterms:W3CDTF">2020-08-06T05:45:09Z</dcterms:modified>
</cp:coreProperties>
</file>