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8571-828A-AB42-A5A2-30D179F2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8E62B-A8DE-BD40-A37B-82BA3925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1487-30C7-734C-9715-A21DCFA0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02DA-AB05-EC41-BF12-85955B5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A246-581A-A248-B452-B4DDACF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3109-3DCA-1C45-8EEC-F0AD43A1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2935-1A0B-F94E-9A59-41FDE74D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91AA-1D3D-E241-ACE7-EC6F52F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F6D7-68F3-DC4B-A79B-37177655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33D7-1FF5-1944-926F-317879B5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D1B72-0AD4-A546-8F77-313CACCB7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7C4A2-FD88-0B49-951D-E87D324C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2A8D-7312-1A42-971B-030FD335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0040-ABC7-464E-8D86-0A87A758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6DAE-B83D-1A4A-AF1D-9F81D49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3C2-325C-6640-BAE0-9A9456CE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0711-05CA-3244-9641-8DBCC31D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EB34-45CF-5643-AAD5-E9CF02BF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2C53-A3E9-F44A-BBC8-830224A5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E621-5DBA-F04D-812B-F128F32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3AC0-4E0F-E049-970E-A760C406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9793E-A033-0E48-8B99-2AADAC21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7929-769A-3D46-978A-2EA0607C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A992-E0E2-2241-92F4-1AECEFB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E498-61DD-4E4A-A32C-15BA593C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672F-15FE-E449-986F-EA2C0FC8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86FE-1792-C149-ABCC-2DA7EE4F5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5B2C-A984-EB44-A5BD-727314D2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46EA1-96B3-A743-8215-BA939D38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623C-C026-DD47-B3AC-385D2341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77CA-5C63-A847-9CF1-8837BBC4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2868-2C6E-8848-B370-589B36E1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715B-C523-B142-9510-F816879E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3668C-41C9-AA44-8BE9-86895A44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81F7C-236F-EB4D-85C2-969CDBAAB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CCF9-0A00-634B-B6EB-898BE5D85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9CBD9-A19D-C445-9226-C7EF58C6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B6440-A6C7-2A47-B8EA-8D658BD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A2CD-1723-0445-80F9-67D65F30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1AE7-41C4-3046-8BF1-AE2E62B3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9A6DF-1ACA-DA47-BC57-B9178FD0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3298D-4484-7D4B-96C5-ABDFD7CB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8610A-C60B-FE43-ABBC-38B321E5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C3AAD-B30D-8E4B-9C24-72CEFB55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EF4E1-06C0-B848-962D-F1D412B8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0B3A-ECB4-0648-9ABA-B2EB1DE8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000E-469E-5E4A-BDE7-F0CD056C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517F-30DB-BF46-A8F5-168109E7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9F4C6-E1F1-CE44-BDA9-D6564F68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C56-7303-2443-A8F5-FB531E8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F74B9-653C-DC40-89A1-683B1AB7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9C83-CD8A-F94A-8E60-8B5B8611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4CC9-C426-E647-B9AA-54D35497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0066F-59F7-7149-A418-FB8967D31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9417-28BF-4049-863E-69839013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D874-2B29-E942-BF88-6C97E669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695E-A8E1-5C4F-95E8-49CEC3E4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767FB-BA18-DF46-B0E9-8F506794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3DBB2-9226-4347-BCC1-5CEB6C4B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9BB35-8F03-A241-8A21-E20AFB9B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9CE0-3A08-504C-A4FE-1794BB74A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B5E9-92DD-C04C-895F-D1843B46F8D9}" type="datetimeFigureOut">
              <a:rPr lang="en-US"/>
              <a:t>7/15/2017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C69D-2E15-854B-8CE5-3A3F868F1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77FE-D9CD-5641-A71C-08185D4C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1A22-1A76-4F47-9385-AC04F50A02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gloveboxes" TargetMode="External"/><Relationship Id="rId4" Type="http://schemas.openxmlformats.org/officeDocument/2006/relationships/hyperlink" Target="mailto:dglover@Microsof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iot-vscode.vscode-arduino" TargetMode="External"/><Relationship Id="rId2" Type="http://schemas.openxmlformats.org/officeDocument/2006/relationships/hyperlink" Target="https://code.visualstudi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TA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glover/2017/06/25/arduino-m0-pro-debugging-using-the-built-in-edbg-interface-with-atmel-studio-7/" TargetMode="External"/><Relationship Id="rId2" Type="http://schemas.openxmlformats.org/officeDocument/2006/relationships/hyperlink" Target="http://www.atmel.com/microsite/atmel-stud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micr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ka.ms/iot-devk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www.adafruit.com/product/136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Arduino-IDE-16x-compiler-optimisations-faster-code/" TargetMode="External"/><Relationship Id="rId2" Type="http://schemas.openxmlformats.org/officeDocument/2006/relationships/hyperlink" Target="https://blogs.msdn.microsoft.com/iotdev/2017/05/27/debug-your-arduino-code-with-visual-studio-co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zure-iot-developer-kit/" TargetMode="External"/><Relationship Id="rId2" Type="http://schemas.openxmlformats.org/officeDocument/2006/relationships/hyperlink" Target="https://blogs.msdn.microsoft.com/iotdev/2017/05/27/debug-your-arduino-code-with-visual-studio-co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.au/url?sa=t&amp;source=web&amp;rct=j&amp;url=http://www.atmel.com/Images/Atmel-42096-Microcontrollers-Embedded-Debugger_User-Guide.pdf&amp;ved=0ahUKEwjFsPjhz4jVAhXGmJQKHSTlBrAQFgglMAE&amp;usg=AFQjCNEznuPZigdEcdsupesPP7lnMVPD-A" TargetMode="External"/><Relationship Id="rId4" Type="http://schemas.openxmlformats.org/officeDocument/2006/relationships/hyperlink" Target="https://microsoft.github.io/azure-iot-developer-kit/docs/proje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2C4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rgbClr val="D5A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3499239"/>
            <a:ext cx="2412380" cy="2887845"/>
          </a:xfrm>
          <a:prstGeom prst="rect">
            <a:avLst/>
          </a:prstGeom>
          <a:solidFill>
            <a:srgbClr val="D5A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2857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>
            <a:solidFill>
              <a:srgbClr val="2C4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446E40A-CEC6-412C-805E-C9A003B1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98" y="984935"/>
            <a:ext cx="2093976" cy="1837463"/>
          </a:xfrm>
          <a:prstGeom prst="rect">
            <a:avLst/>
          </a:prstGeom>
        </p:spPr>
      </p:pic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482E85A4-30F6-4E5C-A0D7-42820D38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" y="2989817"/>
            <a:ext cx="3685032" cy="29111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5F0789-E2D4-4AE2-B190-2B91E7A3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286" y="481264"/>
            <a:ext cx="3702251" cy="389677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AU" dirty="0"/>
              <a:t>Debugging Arduino</a:t>
            </a:r>
            <a:br>
              <a:rPr lang="en-AU" dirty="0"/>
            </a:br>
            <a:r>
              <a:rPr lang="en-AU" dirty="0"/>
              <a:t>projects</a:t>
            </a:r>
            <a:br>
              <a:rPr lang="en-AU" dirty="0"/>
            </a:br>
            <a:br>
              <a:rPr lang="en-AU" dirty="0"/>
            </a:br>
            <a:r>
              <a:rPr lang="en-AU" sz="2400" dirty="0"/>
              <a:t>Dave Glover</a:t>
            </a:r>
            <a:br>
              <a:rPr lang="en-AU" sz="2400" dirty="0"/>
            </a:br>
            <a:r>
              <a:rPr lang="en-AU" sz="2400" dirty="0">
                <a:hlinkClick r:id="rId4"/>
              </a:rPr>
              <a:t>dglover@Microsoft.com</a:t>
            </a:r>
            <a:br>
              <a:rPr lang="en-AU" dirty="0"/>
            </a:b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6A4A39-670A-4FB7-807A-64C65E2FE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9285" y="4765964"/>
            <a:ext cx="3702253" cy="1634835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endParaRPr lang="en-AU" sz="2200" dirty="0"/>
          </a:p>
          <a:p>
            <a:pPr algn="l">
              <a:lnSpc>
                <a:spcPct val="70000"/>
              </a:lnSpc>
            </a:pPr>
            <a:r>
              <a:rPr lang="en-AU" sz="2000" dirty="0"/>
              <a:t>Slides and Demo Code</a:t>
            </a:r>
          </a:p>
          <a:p>
            <a:pPr algn="l">
              <a:lnSpc>
                <a:spcPct val="70000"/>
              </a:lnSpc>
            </a:pPr>
            <a:r>
              <a:rPr lang="en-AU" sz="2000" dirty="0">
                <a:hlinkClick r:id="rId5"/>
              </a:rPr>
              <a:t>http://github.com/gloveboxes</a:t>
            </a:r>
            <a:r>
              <a:rPr lang="en-AU" sz="2000" dirty="0"/>
              <a:t> in the </a:t>
            </a:r>
            <a:r>
              <a:rPr lang="en-AU" sz="2000" b="1" dirty="0" err="1"/>
              <a:t>DebuggingArduino</a:t>
            </a:r>
            <a:r>
              <a:rPr lang="en-AU" sz="2000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2596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0C4-472E-ED49-9A08-F191DF45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Visual Studio Code With Arduino Extension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AABB-C241-7D48-944C-9482FAC3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Free of charge and Open source</a:t>
            </a:r>
          </a:p>
          <a:p>
            <a:r>
              <a:rPr lang="en-AU" dirty="0"/>
              <a:t>Windows, Mac, Linux</a:t>
            </a:r>
          </a:p>
          <a:p>
            <a:r>
              <a:rPr lang="en-AU" dirty="0">
                <a:hlinkClick r:id="rId2"/>
              </a:rPr>
              <a:t>Visual Studio Code</a:t>
            </a:r>
            <a:endParaRPr lang="en-AU" dirty="0"/>
          </a:p>
          <a:p>
            <a:r>
              <a:rPr lang="en-AU" dirty="0">
                <a:hlinkClick r:id="rId3"/>
              </a:rPr>
              <a:t>Arduino Extension </a:t>
            </a:r>
            <a:endParaRPr lang="en-AU" dirty="0"/>
          </a:p>
          <a:p>
            <a:r>
              <a:rPr lang="en-AU" dirty="0"/>
              <a:t>HW Debug support</a:t>
            </a:r>
          </a:p>
          <a:p>
            <a:pPr lvl="1"/>
            <a:r>
              <a:rPr lang="en-AU" dirty="0"/>
              <a:t>Arduino Board with an Atmel’s Embedded Debugger (EDBG) Chip </a:t>
            </a:r>
          </a:p>
          <a:p>
            <a:pPr lvl="1"/>
            <a:r>
              <a:rPr lang="en-AU" dirty="0"/>
              <a:t>JTAG Support (</a:t>
            </a:r>
            <a:r>
              <a:rPr lang="en-AU" dirty="0">
                <a:hlinkClick r:id="rId4"/>
              </a:rPr>
              <a:t>https://en.wikipedia.org/wiki/JTAG</a:t>
            </a:r>
            <a:r>
              <a:rPr lang="en-AU" dirty="0"/>
              <a:t>) plus SEGGER J-Link EDU - JTAG/SWD Debugger</a:t>
            </a:r>
          </a:p>
          <a:p>
            <a:pPr lvl="1"/>
            <a:r>
              <a:rPr lang="en-AU" dirty="0"/>
              <a:t>Examples: Arduino M0 Pro, Arduino Zero, Adafruit Feather M0 Wifi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5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C215-42F3-0B41-895C-CFAD41B8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Atmel Studio 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E530-5097-CC47-AB74-A19F21C8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Pitched at professional </a:t>
            </a:r>
            <a:r>
              <a:rPr lang="en-AU" dirty="0" err="1"/>
              <a:t>devs</a:t>
            </a:r>
            <a:endParaRPr lang="en-AU" dirty="0"/>
          </a:p>
          <a:p>
            <a:r>
              <a:rPr lang="en-AU" dirty="0"/>
              <a:t>Free of charge</a:t>
            </a:r>
          </a:p>
          <a:p>
            <a:r>
              <a:rPr lang="en-AU" dirty="0"/>
              <a:t>Windows only</a:t>
            </a:r>
          </a:p>
          <a:p>
            <a:r>
              <a:rPr lang="en-AU" dirty="0">
                <a:hlinkClick r:id="rId2"/>
              </a:rPr>
              <a:t>Atmel Studio 7</a:t>
            </a:r>
            <a:endParaRPr lang="en-AU" dirty="0"/>
          </a:p>
          <a:p>
            <a:r>
              <a:rPr lang="en-AU" dirty="0"/>
              <a:t>Import Arduino Projects</a:t>
            </a:r>
          </a:p>
          <a:p>
            <a:r>
              <a:rPr lang="en-AU" b="0" i="0" dirty="0">
                <a:solidFill>
                  <a:srgbClr val="333333"/>
                </a:solidFill>
                <a:effectLst/>
                <a:latin typeface="Segoe UI Light"/>
                <a:hlinkClick r:id="rId3"/>
              </a:rPr>
              <a:t>Arduino M0 Pro Debugging using the built-in EDBG Interface with Atmel Studio 7</a:t>
            </a:r>
            <a:endParaRPr lang="en-AU" b="0" i="0" dirty="0">
              <a:solidFill>
                <a:srgbClr val="333333"/>
              </a:solidFill>
              <a:effectLst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68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0C0C-FF58-7140-92A8-1895F7AD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Visual Micro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B291-3A67-2044-ABBE-C2B9CDD6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Free of Charge (debugging costs)</a:t>
            </a:r>
          </a:p>
          <a:p>
            <a:r>
              <a:rPr lang="en-AU"/>
              <a:t>Visual Studio Plugin</a:t>
            </a:r>
          </a:p>
          <a:p>
            <a:r>
              <a:rPr lang="en-AU"/>
              <a:t>Free Visual Studio Community Edition</a:t>
            </a:r>
          </a:p>
          <a:p>
            <a:r>
              <a:rPr lang="en-AU"/>
              <a:t>Download from </a:t>
            </a:r>
            <a:r>
              <a:rPr lang="en-AU">
                <a:hlinkClick r:id="rId2"/>
              </a:rPr>
              <a:t>http://www.visualmicro.com</a:t>
            </a:r>
            <a:endParaRPr lang="en-A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C319-BF84-7F4F-B506-EA254FED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MXChip</a:t>
            </a:r>
            <a:r>
              <a:rPr lang="en-AU" dirty="0"/>
              <a:t> IoT </a:t>
            </a:r>
            <a:r>
              <a:rPr lang="en-AU" dirty="0" err="1"/>
              <a:t>DevKit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ACBD-C313-3D48-B66B-8C0CF970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204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https://aka.ms/iot-devkit</a:t>
            </a:r>
          </a:p>
          <a:p>
            <a:pPr lvl="1"/>
            <a:r>
              <a:rPr lang="en-US" dirty="0"/>
              <a:t>Get Started</a:t>
            </a:r>
          </a:p>
          <a:p>
            <a:pPr lvl="1"/>
            <a:r>
              <a:rPr lang="en-US" dirty="0"/>
              <a:t>Order a Kit</a:t>
            </a:r>
          </a:p>
          <a:p>
            <a:pPr lvl="1"/>
            <a:endParaRPr lang="en-US" dirty="0"/>
          </a:p>
          <a:p>
            <a:r>
              <a:rPr lang="en-US" dirty="0"/>
              <a:t>DAP Link EDBG HW Debugger</a:t>
            </a:r>
          </a:p>
          <a:p>
            <a:endParaRPr lang="en-US" dirty="0">
              <a:hlinkClick r:id="rId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440BCD0-B415-49E2-A5DC-60DBB72E9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86" y="587431"/>
            <a:ext cx="5734948" cy="58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914E-0FEB-4A8E-9ECE-3CB39B8C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Debug Configurations</a:t>
            </a:r>
          </a:p>
        </p:txBody>
      </p:sp>
      <p:pic>
        <p:nvPicPr>
          <p:cNvPr id="4" name="Content Placeholder 3" descr="A circuit board&#10;&#10;Description generated with very high confidence">
            <a:extLst>
              <a:ext uri="{FF2B5EF4-FFF2-40B4-BE49-F238E27FC236}">
                <a16:creationId xmlns:a16="http://schemas.microsoft.com/office/drawing/2014/main" id="{909CA293-03A6-4381-8589-CFA24C454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8" y="2602941"/>
            <a:ext cx="4592332" cy="3631147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83132CC-A9EB-43E1-A52A-5E0F2239C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987" y="3640967"/>
            <a:ext cx="2593635" cy="1946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F2F8E-4621-4285-9814-CCA2308627A9}"/>
              </a:ext>
            </a:extLst>
          </p:cNvPr>
          <p:cNvSpPr txBox="1"/>
          <p:nvPr/>
        </p:nvSpPr>
        <p:spPr>
          <a:xfrm flipH="1">
            <a:off x="885833" y="1731316"/>
            <a:ext cx="37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Arduino M0 Pro (or Zero Pro) with EDBG support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2ED5-449D-4796-97CD-5793B03122B7}"/>
              </a:ext>
            </a:extLst>
          </p:cNvPr>
          <p:cNvSpPr txBox="1"/>
          <p:nvPr/>
        </p:nvSpPr>
        <p:spPr>
          <a:xfrm>
            <a:off x="6564479" y="1718369"/>
            <a:ext cx="53611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Adafruit Feather M0</a:t>
            </a:r>
          </a:p>
          <a:p>
            <a:r>
              <a:rPr lang="en-AU" sz="2400" dirty="0" err="1"/>
              <a:t>Segger</a:t>
            </a:r>
            <a:r>
              <a:rPr lang="en-AU" sz="2400" dirty="0"/>
              <a:t> J-Link Programmer</a:t>
            </a:r>
          </a:p>
          <a:p>
            <a:r>
              <a:rPr lang="en-AU" dirty="0"/>
              <a:t>https://learn.adafruit.com/make-a-simple-debugging-featherwing-for-the-m0/overview</a:t>
            </a:r>
          </a:p>
          <a:p>
            <a:r>
              <a:rPr lang="en-AU" dirty="0">
                <a:hlinkClick r:id="rId4"/>
              </a:rPr>
              <a:t>https://www.adafruit.com/product/1369</a:t>
            </a:r>
            <a:r>
              <a:rPr lang="en-AU" dirty="0"/>
              <a:t> </a:t>
            </a:r>
          </a:p>
        </p:txBody>
      </p:sp>
      <p:pic>
        <p:nvPicPr>
          <p:cNvPr id="13" name="Picture 12" descr="A circuit board&#10;&#10;Description generated with very high confidence">
            <a:extLst>
              <a:ext uri="{FF2B5EF4-FFF2-40B4-BE49-F238E27FC236}">
                <a16:creationId xmlns:a16="http://schemas.microsoft.com/office/drawing/2014/main" id="{6CFE40AD-6438-4908-9C68-D2C7B6DF7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79" y="3640967"/>
            <a:ext cx="2620716" cy="19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283A-908C-40E4-BC3C-318735B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Debug your Arduino code with Visual Studio Code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47E4-C0BB-469E-999A-E24C6FA4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hlinkClick r:id="rId2"/>
              </a:rPr>
              <a:t>Walk Through</a:t>
            </a:r>
            <a:endParaRPr lang="en-AU" dirty="0"/>
          </a:p>
          <a:p>
            <a:pPr lvl="1"/>
            <a:r>
              <a:rPr lang="en-AU" dirty="0"/>
              <a:t>Code Reformat</a:t>
            </a:r>
          </a:p>
          <a:p>
            <a:pPr lvl="1"/>
            <a:r>
              <a:rPr lang="en-AU" dirty="0"/>
              <a:t>Break Points and Conditional Break Points</a:t>
            </a:r>
          </a:p>
          <a:p>
            <a:pPr lvl="1"/>
            <a:r>
              <a:rPr lang="en-AU" dirty="0"/>
              <a:t>Local Watch</a:t>
            </a:r>
          </a:p>
          <a:p>
            <a:pPr lvl="1"/>
            <a:r>
              <a:rPr lang="en-AU" dirty="0"/>
              <a:t>Printing </a:t>
            </a:r>
            <a:r>
              <a:rPr lang="en-AU" dirty="0" err="1"/>
              <a:t>Globals</a:t>
            </a:r>
            <a:endParaRPr lang="en-AU" dirty="0"/>
          </a:p>
          <a:p>
            <a:pPr lvl="1"/>
            <a:r>
              <a:rPr lang="en-AU" dirty="0"/>
              <a:t>Altering Variables</a:t>
            </a:r>
          </a:p>
          <a:p>
            <a:endParaRPr lang="en-AU" dirty="0"/>
          </a:p>
          <a:p>
            <a:r>
              <a:rPr lang="en-AU" dirty="0"/>
              <a:t>Tip: Disabling Optimisations</a:t>
            </a:r>
          </a:p>
          <a:p>
            <a:pPr lvl="1"/>
            <a:r>
              <a:rPr lang="en-AU" dirty="0">
                <a:hlinkClick r:id="rId3"/>
              </a:rPr>
              <a:t>http://www.instructables.com/id/Arduino-IDE-16x-compiler-optimisations-faster-code/</a:t>
            </a:r>
            <a:endParaRPr lang="en-AU" dirty="0"/>
          </a:p>
          <a:p>
            <a:pPr lvl="1"/>
            <a:r>
              <a:rPr lang="en-AU" dirty="0"/>
              <a:t>#pragma GCC optimize ("-O2") </a:t>
            </a:r>
          </a:p>
        </p:txBody>
      </p:sp>
    </p:spTree>
    <p:extLst>
      <p:ext uri="{BB962C8B-B14F-4D97-AF65-F5344CB8AC3E}">
        <p14:creationId xmlns:p14="http://schemas.microsoft.com/office/powerpoint/2010/main" val="19942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082D-1328-0C4F-95DA-4E03CCC4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851D-7C6E-BD48-A0A5-4CF4A6D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https://blogs.msdn.microsoft.com/iotdev/2017/05/27/debug-your-arduino-code-with-visual-studio-code/</a:t>
            </a:r>
            <a:endParaRPr lang="en-AU" dirty="0"/>
          </a:p>
          <a:p>
            <a:r>
              <a:rPr lang="en-US" dirty="0">
                <a:hlinkClick r:id="rId3"/>
              </a:rPr>
              <a:t>https://microsoft.github.io/azure-iot-developer-kit/</a:t>
            </a:r>
            <a:endParaRPr lang="en-AU" dirty="0"/>
          </a:p>
          <a:p>
            <a:r>
              <a:rPr lang="en-US" dirty="0">
                <a:hlinkClick r:id="rId4"/>
              </a:rPr>
              <a:t>https://microsoft.github.io/azure-iot-developer-kit/docs/projects/</a:t>
            </a:r>
            <a:endParaRPr lang="en-AU" dirty="0"/>
          </a:p>
          <a:p>
            <a:r>
              <a:rPr lang="en-US" dirty="0">
                <a:hlinkClick r:id="rId5"/>
              </a:rPr>
              <a:t>https://www.google.com.au/url?sa=t&amp;source=web&amp;rct=j&amp;url=http://www.atmel.com/Images/Atmel-42096-Microcontrollers-Embedded-Debugger_User-Guide.pdf&amp;ved=0ahUKEwjFsPjhz4jVAhXGmJQKHSTlBrAQFgglMAE&amp;usg=AFQjCNEznuPZigdEcdsupesPP7lnMVPD-A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1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Debugging Arduino projects  Dave Glover dglover@Microsoft.com </vt:lpstr>
      <vt:lpstr>Visual Studio Code With Arduino Extension</vt:lpstr>
      <vt:lpstr>Atmel Studio 7</vt:lpstr>
      <vt:lpstr>Visual Micro</vt:lpstr>
      <vt:lpstr>MXChip IoT DevKit </vt:lpstr>
      <vt:lpstr>Example Debug Configurations</vt:lpstr>
      <vt:lpstr>Debug your Arduino code with Visual Studio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Dave Glover (DPE AUSTRALIA)</cp:lastModifiedBy>
  <cp:revision>9</cp:revision>
  <dcterms:modified xsi:type="dcterms:W3CDTF">2017-07-15T02:16:24Z</dcterms:modified>
</cp:coreProperties>
</file>