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07613816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25" d="100"/>
          <a:sy n="125" d="100"/>
        </p:scale>
        <p:origin x="90" y="-486"/>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828106-0F01-44B1-A1A8-4C810F1279DB}" type="datetimeFigureOut">
              <a:rPr lang="en-AU" smtClean="0"/>
              <a:t>2/11/2020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EF4CE-7659-46EE-B315-E605912E5C7A}" type="slidenum">
              <a:rPr lang="en-AU" smtClean="0"/>
              <a:t>‹#›</a:t>
            </a:fld>
            <a:endParaRPr lang="en-AU"/>
          </a:p>
        </p:txBody>
      </p:sp>
    </p:spTree>
    <p:extLst>
      <p:ext uri="{BB962C8B-B14F-4D97-AF65-F5344CB8AC3E}">
        <p14:creationId xmlns:p14="http://schemas.microsoft.com/office/powerpoint/2010/main" val="971615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1347788"/>
            <a:ext cx="6462712" cy="3636962"/>
          </a:xfrm>
        </p:spPr>
      </p:sp>
      <p:sp>
        <p:nvSpPr>
          <p:cNvPr id="3" name="Notes Placeholder 2"/>
          <p:cNvSpPr>
            <a:spLocks noGrp="1"/>
          </p:cNvSpPr>
          <p:nvPr>
            <p:ph type="body" idx="1"/>
          </p:nvPr>
        </p:nvSpPr>
        <p:spPr/>
        <p:txBody>
          <a:bodyPr>
            <a:normAutofit/>
          </a:bodyPr>
          <a:lstStyle/>
          <a:p>
            <a:r>
              <a:rPr lang="en-AU"/>
              <a:t>Change the rate the sensor </a:t>
            </a:r>
            <a:r>
              <a:rPr lang="en-AU" err="1"/>
              <a:t>os</a:t>
            </a:r>
            <a:r>
              <a:rPr lang="en-AU"/>
              <a:t> measured</a:t>
            </a:r>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192372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111708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419035056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492732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1146328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199315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76509575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73195027"/>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595840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262754044"/>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0130471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092219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4872645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156596947"/>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8464189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4347023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26955106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2759496"/>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42358318"/>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1">
          <p15:clr>
            <a:srgbClr val="5ACBF0"/>
          </p15:clr>
        </p15:guide>
        <p15:guide id="3" pos="3840">
          <p15:clr>
            <a:srgbClr val="5ACBF0"/>
          </p15:clr>
        </p15:guide>
        <p15:guide id="4" pos="1904">
          <p15:clr>
            <a:srgbClr val="5ACBF0"/>
          </p15:clr>
        </p15:guide>
        <p15:guide id="5" pos="5775">
          <p15:clr>
            <a:srgbClr val="5ACBF0"/>
          </p15:clr>
        </p15:guide>
        <p15:guide id="6" pos="1104">
          <p15:clr>
            <a:srgbClr val="5ACBF0"/>
          </p15:clr>
        </p15:guide>
        <p15:guide id="7" pos="2705">
          <p15:clr>
            <a:srgbClr val="5ACBF0"/>
          </p15:clr>
        </p15:guide>
        <p15:guide id="8" pos="3043">
          <p15:clr>
            <a:srgbClr val="5ACBF0"/>
          </p15:clr>
        </p15:guide>
        <p15:guide id="9" pos="4642">
          <p15:clr>
            <a:srgbClr val="5ACBF0"/>
          </p15:clr>
        </p15:guide>
        <p15:guide id="10" pos="4980">
          <p15:clr>
            <a:srgbClr val="5ACBF0"/>
          </p15:clr>
        </p15:guide>
        <p15:guide id="11" pos="6576">
          <p15:clr>
            <a:srgbClr val="5ACBF0"/>
          </p15:clr>
        </p15:guide>
        <p15:guide id="12" orient="horz" pos="150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78671495"/>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8">
          <p15:clr>
            <a:srgbClr val="5ACBF0"/>
          </p15:clr>
        </p15:guide>
        <p15:guide id="3" pos="3937">
          <p15:clr>
            <a:srgbClr val="5ACBF0"/>
          </p15:clr>
        </p15:guide>
        <p15:guide id="4" pos="1961">
          <p15:clr>
            <a:srgbClr val="5ACBF0"/>
          </p15:clr>
        </p15:guide>
        <p15:guide id="5" pos="5717">
          <p15:clr>
            <a:srgbClr val="5ACBF0"/>
          </p15:clr>
        </p15:guide>
        <p15:guide id="6" pos="5534">
          <p15:clr>
            <a:srgbClr val="5ACBF0"/>
          </p15:clr>
        </p15:guide>
        <p15:guide id="7" pos="3760">
          <p15:clr>
            <a:srgbClr val="5ACBF0"/>
          </p15:clr>
        </p15:guide>
        <p15:guide id="8" pos="2162">
          <p15:clr>
            <a:srgbClr val="5ACBF0"/>
          </p15:clr>
        </p15:guide>
        <p15:guide id="10" pos="2955">
          <p15:clr>
            <a:srgbClr val="5ACBF0"/>
          </p15:clr>
        </p15:guide>
        <p15:guide id="11" pos="4727">
          <p15:clr>
            <a:srgbClr val="5ACBF0"/>
          </p15:clr>
        </p15:guide>
        <p15:guide id="12" pos="6515">
          <p15:clr>
            <a:srgbClr val="5ACBF0"/>
          </p15:clr>
        </p15:guide>
        <p15:guide id="13" pos="1176">
          <p15:clr>
            <a:srgbClr val="5ACBF0"/>
          </p15:clr>
        </p15:guide>
        <p15:guide id="14" orient="horz" pos="15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895442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25787095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7357923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37422503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558182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03955275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8871909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340211678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2164287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6562540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72028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4382730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638357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33552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4011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66224016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4176942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84327331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all to action">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p:nvPr>
        </p:nvSpPr>
        <p:spPr>
          <a:xfrm>
            <a:off x="585217" y="1592022"/>
            <a:ext cx="33771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endParaRPr lang="en-US"/>
          </a:p>
        </p:txBody>
      </p:sp>
      <p:sp>
        <p:nvSpPr>
          <p:cNvPr id="5" name="Text Placeholder 4"/>
          <p:cNvSpPr>
            <a:spLocks noGrp="1"/>
          </p:cNvSpPr>
          <p:nvPr>
            <p:ph type="body" sz="quarter" idx="12" hasCustomPrompt="1"/>
          </p:nvPr>
        </p:nvSpPr>
        <p:spPr>
          <a:xfrm>
            <a:off x="585217" y="2895600"/>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Subtext</a:t>
            </a:r>
          </a:p>
        </p:txBody>
      </p:sp>
      <p:sp>
        <p:nvSpPr>
          <p:cNvPr id="6" name="Text Placeholder 4">
            <a:extLst>
              <a:ext uri="{FF2B5EF4-FFF2-40B4-BE49-F238E27FC236}">
                <a16:creationId xmlns:a16="http://schemas.microsoft.com/office/drawing/2014/main" id="{78BDC10D-9253-429C-A245-B719203F5ADA}"/>
              </a:ext>
            </a:extLst>
          </p:cNvPr>
          <p:cNvSpPr>
            <a:spLocks noGrp="1"/>
          </p:cNvSpPr>
          <p:nvPr>
            <p:ph type="body" sz="quarter" idx="13"/>
          </p:nvPr>
        </p:nvSpPr>
        <p:spPr>
          <a:xfrm>
            <a:off x="585217" y="2319375"/>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rgbClr val="50E6FF"/>
                </a:solidFill>
                <a:latin typeface="+mn-lt"/>
              </a:defRPr>
            </a:lvl1pPr>
          </a:lstStyle>
          <a:p>
            <a:pPr lvl="0"/>
            <a:endParaRPr lang="en-US"/>
          </a:p>
        </p:txBody>
      </p:sp>
      <p:pic>
        <p:nvPicPr>
          <p:cNvPr id="4" name="Picture 3" descr="A close up of a logo&#10;&#10;Description automatically generated">
            <a:extLst>
              <a:ext uri="{FF2B5EF4-FFF2-40B4-BE49-F238E27FC236}">
                <a16:creationId xmlns:a16="http://schemas.microsoft.com/office/drawing/2014/main" id="{F0A407CE-09F5-453F-A5D6-69B1874889B7}"/>
              </a:ext>
            </a:extLst>
          </p:cNvPr>
          <p:cNvPicPr>
            <a:picLocks noChangeAspect="1"/>
          </p:cNvPicPr>
          <p:nvPr userDrawn="1"/>
        </p:nvPicPr>
        <p:blipFill>
          <a:blip r:embed="rId4"/>
          <a:stretch>
            <a:fillRect/>
          </a:stretch>
        </p:blipFill>
        <p:spPr>
          <a:xfrm>
            <a:off x="3251952" y="-258058"/>
            <a:ext cx="9568521" cy="6793650"/>
          </a:xfrm>
          <a:prstGeom prst="rect">
            <a:avLst/>
          </a:prstGeom>
        </p:spPr>
      </p:pic>
    </p:spTree>
    <p:extLst>
      <p:ext uri="{BB962C8B-B14F-4D97-AF65-F5344CB8AC3E}">
        <p14:creationId xmlns:p14="http://schemas.microsoft.com/office/powerpoint/2010/main" val="640846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96">
          <p15:clr>
            <a:srgbClr val="5ACBF0"/>
          </p15:clr>
        </p15:guide>
        <p15:guide id="3" orient="horz" pos="1318">
          <p15:clr>
            <a:srgbClr val="5ACBF0"/>
          </p15:clr>
        </p15:guide>
        <p15:guide id="4" orient="horz" pos="1824">
          <p15:clr>
            <a:srgbClr val="5ACBF0"/>
          </p15:clr>
        </p15:guide>
        <p15:guide id="5" orient="horz" pos="1460">
          <p15:clr>
            <a:srgbClr val="5ACBF0"/>
          </p15:clr>
        </p15:guide>
        <p15:guide id="6" pos="283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a:solidFill>
                  <a:schemeClr val="tx2"/>
                </a:solidFill>
              </a:defRPr>
            </a:lvl1pPr>
          </a:lstStyle>
          <a:p>
            <a:r>
              <a:rPr lang="en-US"/>
              <a:t>Title</a:t>
            </a:r>
          </a:p>
        </p:txBody>
      </p:sp>
    </p:spTree>
    <p:extLst>
      <p:ext uri="{BB962C8B-B14F-4D97-AF65-F5344CB8AC3E}">
        <p14:creationId xmlns:p14="http://schemas.microsoft.com/office/powerpoint/2010/main" val="282111451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929960"/>
            <a:ext cx="11339774" cy="1106487"/>
          </a:xfrm>
        </p:spPr>
        <p:txBody>
          <a:bodyPr wrap="square" lIns="0" tIns="0" rIns="0" bIns="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indent="0">
              <a:lnSpc>
                <a:spcPct val="100000"/>
              </a:lnSpc>
              <a:spcBef>
                <a:spcPts val="0"/>
              </a:spcBef>
              <a:spcAft>
                <a:spcPts val="1372"/>
              </a:spcAft>
              <a:buNone/>
              <a:defRPr sz="1765">
                <a:solidFill>
                  <a:srgbClr val="000000"/>
                </a:solidFill>
              </a:defRPr>
            </a:lvl2pPr>
            <a:lvl3pPr marL="0"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baseline="0">
                <a:solidFill>
                  <a:schemeClr val="tx2"/>
                </a:solidFill>
              </a:defRPr>
            </a:lvl1pPr>
          </a:lstStyle>
          <a:p>
            <a:r>
              <a:rPr lang="en-US"/>
              <a:t>Heading Segoe UI </a:t>
            </a:r>
            <a:r>
              <a:rPr lang="en-US" err="1"/>
              <a:t>Semibold</a:t>
            </a:r>
            <a:r>
              <a:rPr lang="en-US"/>
              <a:t> 36pt</a:t>
            </a:r>
          </a:p>
        </p:txBody>
      </p:sp>
    </p:spTree>
    <p:extLst>
      <p:ext uri="{BB962C8B-B14F-4D97-AF65-F5344CB8AC3E}">
        <p14:creationId xmlns:p14="http://schemas.microsoft.com/office/powerpoint/2010/main" val="100143243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Section Title diagon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3224151"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10" name="Freeform: Shape 9">
            <a:extLst>
              <a:ext uri="{FF2B5EF4-FFF2-40B4-BE49-F238E27FC236}">
                <a16:creationId xmlns:a16="http://schemas.microsoft.com/office/drawing/2014/main" id="{E6DD577C-C13B-4699-AEF8-7A86F0FC6BC3}"/>
              </a:ext>
            </a:extLst>
          </p:cNvPr>
          <p:cNvSpPr/>
          <p:nvPr userDrawn="1"/>
        </p:nvSpPr>
        <p:spPr bwMode="auto">
          <a:xfrm>
            <a:off x="3809367" y="0"/>
            <a:ext cx="8382633" cy="6858000"/>
          </a:xfrm>
          <a:custGeom>
            <a:avLst/>
            <a:gdLst>
              <a:gd name="connsiteX0" fmla="*/ 1544125 w 8382633"/>
              <a:gd name="connsiteY0" fmla="*/ 0 h 6858000"/>
              <a:gd name="connsiteX1" fmla="*/ 3077650 w 8382633"/>
              <a:gd name="connsiteY1" fmla="*/ 0 h 6858000"/>
              <a:gd name="connsiteX2" fmla="*/ 6849108 w 8382633"/>
              <a:gd name="connsiteY2" fmla="*/ 0 h 6858000"/>
              <a:gd name="connsiteX3" fmla="*/ 8382633 w 8382633"/>
              <a:gd name="connsiteY3" fmla="*/ 0 h 6858000"/>
              <a:gd name="connsiteX4" fmla="*/ 8382633 w 8382633"/>
              <a:gd name="connsiteY4" fmla="*/ 6858000 h 6858000"/>
              <a:gd name="connsiteX5" fmla="*/ 6849108 w 8382633"/>
              <a:gd name="connsiteY5" fmla="*/ 6858000 h 6858000"/>
              <a:gd name="connsiteX6" fmla="*/ 1533525 w 8382633"/>
              <a:gd name="connsiteY6" fmla="*/ 6858000 h 6858000"/>
              <a:gd name="connsiteX7" fmla="*/ 0 w 8382633"/>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633" h="6858000">
                <a:moveTo>
                  <a:pt x="1544125" y="0"/>
                </a:moveTo>
                <a:lnTo>
                  <a:pt x="3077650" y="0"/>
                </a:lnTo>
                <a:lnTo>
                  <a:pt x="6849108" y="0"/>
                </a:lnTo>
                <a:lnTo>
                  <a:pt x="8382633" y="0"/>
                </a:lnTo>
                <a:lnTo>
                  <a:pt x="8382633" y="6858000"/>
                </a:lnTo>
                <a:lnTo>
                  <a:pt x="6849108" y="6858000"/>
                </a:lnTo>
                <a:lnTo>
                  <a:pt x="1533525" y="6858000"/>
                </a:lnTo>
                <a:lnTo>
                  <a:pt x="0" y="6858000"/>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831262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00">
          <p15:clr>
            <a:srgbClr val="5ACBF0"/>
          </p15:clr>
        </p15:guide>
        <p15:guide id="3" orient="horz" pos="191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3D10869-6060-4E47-B931-1432A5FBCBE3}"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73776-38B5-E341-9A0A-D0D4E37B79B3}" type="slidenum">
              <a:rPr lang="en-US" smtClean="0"/>
              <a:pPr/>
              <a:t>‹#›</a:t>
            </a:fld>
            <a:endParaRPr lang="en-US"/>
          </a:p>
        </p:txBody>
      </p:sp>
      <p:pic>
        <p:nvPicPr>
          <p:cNvPr id="7" name="MS logo gray - EMF" descr="Microsoft logo, gray text version">
            <a:extLst>
              <a:ext uri="{FF2B5EF4-FFF2-40B4-BE49-F238E27FC236}">
                <a16:creationId xmlns:a16="http://schemas.microsoft.com/office/drawing/2014/main" id="{D5E12FAF-ADF3-4E3C-A0E2-0DD488DF0D6A}"/>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562733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17527399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p15:clr>
            <a:srgbClr val="5ACBF0"/>
          </p15:clr>
        </p15:guide>
        <p15:guide id="4" pos="3660">
          <p15:clr>
            <a:srgbClr val="5ACBF0"/>
          </p15:clr>
        </p15:guide>
        <p15:guide id="5" pos="402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85756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p15:clr>
            <a:srgbClr val="5ACBF0"/>
          </p15:clr>
        </p15:guide>
        <p15:guide id="4" pos="3656">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421171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267433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9896347"/>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370494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p:txBody>
      </p:sp>
      <p:sp>
        <p:nvSpPr>
          <p:cNvPr id="64" name="Rectangle 63">
            <a:extLst>
              <a:ext uri="{FF2B5EF4-FFF2-40B4-BE49-F238E27FC236}">
                <a16:creationId xmlns:a16="http://schemas.microsoft.com/office/drawing/2014/main" id="{4412024A-277C-45A0-837A-49D0779D3523}"/>
              </a:ext>
            </a:extLst>
          </p:cNvPr>
          <p:cNvSpPr/>
          <p:nvPr/>
        </p:nvSpPr>
        <p:spPr>
          <a:xfrm>
            <a:off x="4113080" y="2171276"/>
            <a:ext cx="1588551" cy="3727062"/>
          </a:xfrm>
          <a:prstGeom prst="rect">
            <a:avLst/>
          </a:prstGeom>
          <a:solidFill>
            <a:schemeClr val="accent1">
              <a:lumMod val="40000"/>
              <a:lumOff val="6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IoT Hub</a:t>
            </a:r>
          </a:p>
        </p:txBody>
      </p:sp>
      <p:sp>
        <p:nvSpPr>
          <p:cNvPr id="70" name="Rectangle 69">
            <a:extLst>
              <a:ext uri="{FF2B5EF4-FFF2-40B4-BE49-F238E27FC236}">
                <a16:creationId xmlns:a16="http://schemas.microsoft.com/office/drawing/2014/main" id="{A3612737-2893-492F-83AB-078F4974B26A}"/>
              </a:ext>
            </a:extLst>
          </p:cNvPr>
          <p:cNvSpPr/>
          <p:nvPr/>
        </p:nvSpPr>
        <p:spPr>
          <a:xfrm>
            <a:off x="4264384" y="3821258"/>
            <a:ext cx="1295349" cy="759717"/>
          </a:xfrm>
          <a:prstGeom prst="rect">
            <a:avLst/>
          </a:prstGeom>
          <a:solidFill>
            <a:srgbClr val="FFD44B"/>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cs typeface="Tahoma" panose="020B0604030504040204" pitchFamily="34" charset="0"/>
              </a:rPr>
              <a:t>Properties.Reported</a:t>
            </a:r>
            <a:endParaRPr kumimoji="0" lang="en-AU"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71" name="TextBox 70">
            <a:extLst>
              <a:ext uri="{FF2B5EF4-FFF2-40B4-BE49-F238E27FC236}">
                <a16:creationId xmlns:a16="http://schemas.microsoft.com/office/drawing/2014/main" id="{055BFC9A-7691-4161-8395-811F996F585E}"/>
              </a:ext>
            </a:extLst>
          </p:cNvPr>
          <p:cNvSpPr txBox="1"/>
          <p:nvPr/>
        </p:nvSpPr>
        <p:spPr>
          <a:xfrm>
            <a:off x="4453349" y="4113235"/>
            <a:ext cx="937802" cy="246221"/>
          </a:xfrm>
          <a:prstGeom prst="rect">
            <a:avLst/>
          </a:prstGeom>
          <a:solidFill>
            <a:srgbClr val="5B9BD5">
              <a:lumMod val="75000"/>
            </a:srgb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0" cap="none" spc="0" normalizeH="0" baseline="0" noProof="0" dirty="0">
                <a:ln>
                  <a:noFill/>
                </a:ln>
                <a:solidFill>
                  <a:prstClr val="white"/>
                </a:solidFill>
                <a:effectLst/>
                <a:uLnTx/>
                <a:uFillTx/>
                <a:latin typeface="Calibri" panose="020F0502020204030204"/>
                <a:cs typeface="Arial" pitchFamily="34" charset="0"/>
              </a:rPr>
              <a:t>JSON</a:t>
            </a:r>
          </a:p>
        </p:txBody>
      </p:sp>
      <p:sp>
        <p:nvSpPr>
          <p:cNvPr id="53" name="Rectangle 52">
            <a:extLst>
              <a:ext uri="{FF2B5EF4-FFF2-40B4-BE49-F238E27FC236}">
                <a16:creationId xmlns:a16="http://schemas.microsoft.com/office/drawing/2014/main" id="{ADF0BEC4-2BFB-4572-B0BF-7FC33A5DEB1A}"/>
              </a:ext>
            </a:extLst>
          </p:cNvPr>
          <p:cNvSpPr/>
          <p:nvPr/>
        </p:nvSpPr>
        <p:spPr>
          <a:xfrm>
            <a:off x="6312172" y="2171276"/>
            <a:ext cx="1584227" cy="3727062"/>
          </a:xfrm>
          <a:prstGeom prst="rect">
            <a:avLst/>
          </a:prstGeom>
          <a:solidFill>
            <a:schemeClr val="accent1">
              <a:lumMod val="20000"/>
              <a:lumOff val="8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Sphere</a:t>
            </a:r>
          </a:p>
        </p:txBody>
      </p:sp>
      <p:sp>
        <p:nvSpPr>
          <p:cNvPr id="55" name="Rectangle 54">
            <a:extLst>
              <a:ext uri="{FF2B5EF4-FFF2-40B4-BE49-F238E27FC236}">
                <a16:creationId xmlns:a16="http://schemas.microsoft.com/office/drawing/2014/main" id="{737AA393-4C77-4814-B97F-4F146C413A7A}"/>
              </a:ext>
            </a:extLst>
          </p:cNvPr>
          <p:cNvSpPr/>
          <p:nvPr/>
        </p:nvSpPr>
        <p:spPr>
          <a:xfrm>
            <a:off x="6466014" y="2679267"/>
            <a:ext cx="1275153" cy="876582"/>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Restart device handler</a:t>
            </a:r>
          </a:p>
        </p:txBody>
      </p:sp>
      <p:pic>
        <p:nvPicPr>
          <p:cNvPr id="98" name="Picture 97">
            <a:extLst>
              <a:ext uri="{FF2B5EF4-FFF2-40B4-BE49-F238E27FC236}">
                <a16:creationId xmlns:a16="http://schemas.microsoft.com/office/drawing/2014/main" id="{DD649830-9C19-457C-BA09-453B6B4FB8F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2687" y="1054452"/>
            <a:ext cx="1641805" cy="916033"/>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0531FC31-631D-4B66-86B9-9E42BB3D5C46}"/>
              </a:ext>
            </a:extLst>
          </p:cNvPr>
          <p:cNvSpPr/>
          <p:nvPr/>
        </p:nvSpPr>
        <p:spPr>
          <a:xfrm>
            <a:off x="1754163" y="2171276"/>
            <a:ext cx="1584817" cy="3727062"/>
          </a:xfrm>
          <a:prstGeom prst="rect">
            <a:avLst/>
          </a:prstGeom>
          <a:solidFill>
            <a:schemeClr val="accent1">
              <a:lumMod val="60000"/>
              <a:lumOff val="4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IoT Central</a:t>
            </a:r>
          </a:p>
        </p:txBody>
      </p:sp>
      <p:sp>
        <p:nvSpPr>
          <p:cNvPr id="31" name="Rectangle 30">
            <a:extLst>
              <a:ext uri="{FF2B5EF4-FFF2-40B4-BE49-F238E27FC236}">
                <a16:creationId xmlns:a16="http://schemas.microsoft.com/office/drawing/2014/main" id="{BD21EC29-56BF-438B-8C00-B8C59EA309D1}"/>
              </a:ext>
            </a:extLst>
          </p:cNvPr>
          <p:cNvSpPr/>
          <p:nvPr/>
        </p:nvSpPr>
        <p:spPr>
          <a:xfrm>
            <a:off x="1925247" y="3802925"/>
            <a:ext cx="1242647" cy="876581"/>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Query and </a:t>
            </a:r>
            <a:r>
              <a:rPr lang="en-AU" sz="1100" kern="0" dirty="0">
                <a:solidFill>
                  <a:prstClr val="black"/>
                </a:solidFill>
                <a:latin typeface="Verdana" panose="020B0604030504040204" pitchFamily="34" charset="0"/>
                <a:ea typeface="Verdana" panose="020B0604030504040204" pitchFamily="34" charset="0"/>
                <a:cs typeface="Tahoma" panose="020B0604030504040204" pitchFamily="34" charset="0"/>
              </a:rPr>
              <a:t>d</a:t>
            </a:r>
            <a:r>
              <a:rPr kumimoji="0" lang="en-AU" sz="1100" b="0" i="0" u="none" strike="noStrike" kern="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isplay</a:t>
            </a:r>
            <a:r>
              <a:rPr kumimoji="0" lang="en-AU"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 restart date and time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property</a:t>
            </a:r>
          </a:p>
        </p:txBody>
      </p:sp>
      <p:pic>
        <p:nvPicPr>
          <p:cNvPr id="36" name="Picture 2" descr="See the source image">
            <a:extLst>
              <a:ext uri="{FF2B5EF4-FFF2-40B4-BE49-F238E27FC236}">
                <a16:creationId xmlns:a16="http://schemas.microsoft.com/office/drawing/2014/main" id="{48502AAD-15D2-4F15-955A-3704EAB325E5}"/>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3125" b="96307" l="3797" r="94304">
                        <a14:foregroundMark x1="28797" y1="16761" x2="28797" y2="16761"/>
                        <a14:foregroundMark x1="6646" y1="35227" x2="6646" y2="35227"/>
                        <a14:foregroundMark x1="51266" y1="4545" x2="51266" y2="4545"/>
                        <a14:foregroundMark x1="94620" y1="41761" x2="94620" y2="41761"/>
                        <a14:foregroundMark x1="48418" y1="96307" x2="48418" y2="96307"/>
                        <a14:foregroundMark x1="4747" y1="70170" x2="4747" y2="70170"/>
                        <a14:foregroundMark x1="4114" y1="34091" x2="4114" y2="34091"/>
                        <a14:foregroundMark x1="3797" y1="68182" x2="3797" y2="68182"/>
                        <a14:foregroundMark x1="53797" y1="49432" x2="53797" y2="49432"/>
                      </a14:backgroundRemoval>
                    </a14:imgEffect>
                  </a14:imgLayer>
                </a14:imgProps>
              </a:ext>
              <a:ext uri="{28A0092B-C50C-407E-A947-70E740481C1C}">
                <a14:useLocalDpi xmlns:a14="http://schemas.microsoft.com/office/drawing/2010/main" val="0"/>
              </a:ext>
            </a:extLst>
          </a:blip>
          <a:srcRect/>
          <a:stretch>
            <a:fillRect/>
          </a:stretch>
        </p:blipFill>
        <p:spPr bwMode="auto">
          <a:xfrm>
            <a:off x="2127587" y="1045753"/>
            <a:ext cx="837966" cy="93343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6" name="Oval 75">
            <a:extLst>
              <a:ext uri="{FF2B5EF4-FFF2-40B4-BE49-F238E27FC236}">
                <a16:creationId xmlns:a16="http://schemas.microsoft.com/office/drawing/2014/main" id="{FA171BA4-28A3-4DEF-94E1-2C6806F8D72A}"/>
              </a:ext>
            </a:extLst>
          </p:cNvPr>
          <p:cNvSpPr/>
          <p:nvPr/>
        </p:nvSpPr>
        <p:spPr>
          <a:xfrm>
            <a:off x="3028306" y="4534580"/>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rPr>
              <a:t>5</a:t>
            </a:r>
          </a:p>
        </p:txBody>
      </p:sp>
      <p:cxnSp>
        <p:nvCxnSpPr>
          <p:cNvPr id="75" name="Straight Arrow Connector 74">
            <a:extLst>
              <a:ext uri="{FF2B5EF4-FFF2-40B4-BE49-F238E27FC236}">
                <a16:creationId xmlns:a16="http://schemas.microsoft.com/office/drawing/2014/main" id="{85EAF4E5-0BAB-48FB-8EA9-CF9901AA3326}"/>
              </a:ext>
            </a:extLst>
          </p:cNvPr>
          <p:cNvCxnSpPr>
            <a:cxnSpLocks/>
          </p:cNvCxnSpPr>
          <p:nvPr/>
        </p:nvCxnSpPr>
        <p:spPr>
          <a:xfrm flipV="1">
            <a:off x="3167894" y="4236713"/>
            <a:ext cx="1276294" cy="1"/>
          </a:xfrm>
          <a:prstGeom prst="straightConnector1">
            <a:avLst/>
          </a:prstGeom>
          <a:noFill/>
          <a:ln w="38100" cap="flat" cmpd="sng" algn="ctr">
            <a:solidFill>
              <a:srgbClr val="4472C4"/>
            </a:solidFill>
            <a:prstDash val="solid"/>
            <a:miter lim="800000"/>
            <a:tailEnd type="triangle"/>
          </a:ln>
          <a:effectLst/>
        </p:spPr>
      </p:cxnSp>
      <p:cxnSp>
        <p:nvCxnSpPr>
          <p:cNvPr id="74" name="Straight Arrow Connector 73">
            <a:extLst>
              <a:ext uri="{FF2B5EF4-FFF2-40B4-BE49-F238E27FC236}">
                <a16:creationId xmlns:a16="http://schemas.microsoft.com/office/drawing/2014/main" id="{381C368F-AE56-478F-BB9D-87DB6EEFF508}"/>
              </a:ext>
            </a:extLst>
          </p:cNvPr>
          <p:cNvCxnSpPr>
            <a:cxnSpLocks/>
            <a:endCxn id="71" idx="3"/>
          </p:cNvCxnSpPr>
          <p:nvPr/>
        </p:nvCxnSpPr>
        <p:spPr>
          <a:xfrm flipH="1" flipV="1">
            <a:off x="5391151" y="4236346"/>
            <a:ext cx="1064772" cy="5623"/>
          </a:xfrm>
          <a:prstGeom prst="straightConnector1">
            <a:avLst/>
          </a:prstGeom>
          <a:noFill/>
          <a:ln w="38100" cap="flat" cmpd="sng" algn="ctr">
            <a:solidFill>
              <a:srgbClr val="4472C4"/>
            </a:solidFill>
            <a:prstDash val="solid"/>
            <a:miter lim="800000"/>
            <a:tailEnd type="triangle"/>
          </a:ln>
          <a:effectLst/>
        </p:spPr>
      </p:cxnSp>
      <p:sp>
        <p:nvSpPr>
          <p:cNvPr id="3" name="Oval 2">
            <a:extLst>
              <a:ext uri="{FF2B5EF4-FFF2-40B4-BE49-F238E27FC236}">
                <a16:creationId xmlns:a16="http://schemas.microsoft.com/office/drawing/2014/main" id="{575581DE-B109-454E-9095-73EFFD074006}"/>
              </a:ext>
            </a:extLst>
          </p:cNvPr>
          <p:cNvSpPr/>
          <p:nvPr/>
        </p:nvSpPr>
        <p:spPr>
          <a:xfrm>
            <a:off x="7612830" y="2555322"/>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kern="0" dirty="0">
                <a:solidFill>
                  <a:prstClr val="white"/>
                </a:solidFill>
                <a:latin typeface="Verdana" panose="020B0604030504040204" pitchFamily="34" charset="0"/>
                <a:ea typeface="Verdana" panose="020B0604030504040204" pitchFamily="34" charset="0"/>
                <a:cs typeface="Tahoma" panose="020B0604030504040204" pitchFamily="34" charset="0"/>
              </a:rPr>
              <a:t>2</a:t>
            </a:r>
            <a:endParaRPr kumimoji="0" lang="en-AU" sz="110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pic>
        <p:nvPicPr>
          <p:cNvPr id="2" name="Picture 2" descr="Reekoh | Plugins">
            <a:extLst>
              <a:ext uri="{FF2B5EF4-FFF2-40B4-BE49-F238E27FC236}">
                <a16:creationId xmlns:a16="http://schemas.microsoft.com/office/drawing/2014/main" id="{EDBF1AEC-BD5D-46BE-82CB-448C77C6D319}"/>
              </a:ext>
            </a:extLst>
          </p:cNvPr>
          <p:cNvPicPr>
            <a:picLocks noChangeAspect="1" noChangeArrowheads="1"/>
          </p:cNvPicPr>
          <p:nvPr/>
        </p:nvPicPr>
        <p:blipFill rotWithShape="1">
          <a:blip r:embed="rId6" cstate="print">
            <a:extLst>
              <a:ext uri="{BEBA8EAE-BF5A-486C-A8C5-ECC9F3942E4B}">
                <a14:imgProps xmlns:a14="http://schemas.microsoft.com/office/drawing/2010/main">
                  <a14:imgLayer r:embed="rId7">
                    <a14:imgEffect>
                      <a14:backgroundRemoval t="13333" b="86000" l="13000" r="86667">
                        <a14:foregroundMark x1="17333" y1="82333" x2="17333" y2="82333"/>
                        <a14:foregroundMark x1="17000" y1="70333" x2="17000" y2="70333"/>
                        <a14:foregroundMark x1="17667" y1="71667" x2="26333" y2="83333"/>
                        <a14:foregroundMark x1="13333" y1="70333" x2="13333" y2="70333"/>
                        <a14:foregroundMark x1="26333" y1="86000" x2="26333" y2="86000"/>
                        <a14:foregroundMark x1="80333" y1="26333" x2="80333" y2="26333"/>
                        <a14:foregroundMark x1="86667" y1="24667" x2="86667" y2="24667"/>
                        <a14:foregroundMark x1="85000" y1="13333" x2="85000" y2="13333"/>
                      </a14:backgroundRemoval>
                    </a14:imgEffect>
                  </a14:imgLayer>
                </a14:imgProps>
              </a:ext>
              <a:ext uri="{28A0092B-C50C-407E-A947-70E740481C1C}">
                <a14:useLocalDpi xmlns:a14="http://schemas.microsoft.com/office/drawing/2010/main" val="0"/>
              </a:ext>
            </a:extLst>
          </a:blip>
          <a:srcRect l="8393" t="8395" r="10628" b="8418"/>
          <a:stretch/>
        </p:blipFill>
        <p:spPr bwMode="auto">
          <a:xfrm>
            <a:off x="4444188" y="1000988"/>
            <a:ext cx="952215" cy="9781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DA6F02A-EEE3-4872-BE7B-A253A455F225}"/>
              </a:ext>
            </a:extLst>
          </p:cNvPr>
          <p:cNvSpPr/>
          <p:nvPr/>
        </p:nvSpPr>
        <p:spPr>
          <a:xfrm>
            <a:off x="1925247" y="2679267"/>
            <a:ext cx="1242647" cy="876581"/>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Invoke device restart command</a:t>
            </a:r>
          </a:p>
        </p:txBody>
      </p:sp>
      <p:cxnSp>
        <p:nvCxnSpPr>
          <p:cNvPr id="25" name="Straight Arrow Connector 24">
            <a:extLst>
              <a:ext uri="{FF2B5EF4-FFF2-40B4-BE49-F238E27FC236}">
                <a16:creationId xmlns:a16="http://schemas.microsoft.com/office/drawing/2014/main" id="{650E517F-FD5C-4050-808A-760CFFFB78E4}"/>
              </a:ext>
            </a:extLst>
          </p:cNvPr>
          <p:cNvCxnSpPr>
            <a:cxnSpLocks/>
          </p:cNvCxnSpPr>
          <p:nvPr/>
        </p:nvCxnSpPr>
        <p:spPr>
          <a:xfrm>
            <a:off x="3167894" y="2942535"/>
            <a:ext cx="3288029" cy="0"/>
          </a:xfrm>
          <a:prstGeom prst="straightConnector1">
            <a:avLst/>
          </a:prstGeom>
          <a:noFill/>
          <a:ln w="38100" cap="flat" cmpd="sng" algn="ctr">
            <a:solidFill>
              <a:srgbClr val="4472C4"/>
            </a:solidFill>
            <a:prstDash val="solid"/>
            <a:miter lim="800000"/>
            <a:tailEnd type="triangle"/>
          </a:ln>
          <a:effectLst/>
        </p:spPr>
      </p:cxnSp>
      <p:cxnSp>
        <p:nvCxnSpPr>
          <p:cNvPr id="28" name="Straight Arrow Connector 27">
            <a:extLst>
              <a:ext uri="{FF2B5EF4-FFF2-40B4-BE49-F238E27FC236}">
                <a16:creationId xmlns:a16="http://schemas.microsoft.com/office/drawing/2014/main" id="{6B9C7A2F-966E-42E7-909D-50830CC0E157}"/>
              </a:ext>
            </a:extLst>
          </p:cNvPr>
          <p:cNvCxnSpPr>
            <a:cxnSpLocks/>
          </p:cNvCxnSpPr>
          <p:nvPr/>
        </p:nvCxnSpPr>
        <p:spPr>
          <a:xfrm>
            <a:off x="3175514" y="3284220"/>
            <a:ext cx="3288029" cy="0"/>
          </a:xfrm>
          <a:prstGeom prst="straightConnector1">
            <a:avLst/>
          </a:prstGeom>
          <a:noFill/>
          <a:ln w="38100" cap="flat" cmpd="sng" algn="ctr">
            <a:solidFill>
              <a:srgbClr val="4472C4"/>
            </a:solidFill>
            <a:prstDash val="solid"/>
            <a:miter lim="800000"/>
            <a:headEnd type="triangle" w="med" len="med"/>
            <a:tailEnd type="none" w="med" len="med"/>
          </a:ln>
          <a:effectLst/>
        </p:spPr>
      </p:cxnSp>
      <p:sp>
        <p:nvSpPr>
          <p:cNvPr id="8" name="Rectangle 7">
            <a:extLst>
              <a:ext uri="{FF2B5EF4-FFF2-40B4-BE49-F238E27FC236}">
                <a16:creationId xmlns:a16="http://schemas.microsoft.com/office/drawing/2014/main" id="{9C7A85FB-8067-4D5A-A761-7E3BE7EBFCD2}"/>
              </a:ext>
            </a:extLst>
          </p:cNvPr>
          <p:cNvSpPr/>
          <p:nvPr/>
        </p:nvSpPr>
        <p:spPr>
          <a:xfrm>
            <a:off x="6466014" y="3806102"/>
            <a:ext cx="1275153" cy="876582"/>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Report restart Time (UTC)</a:t>
            </a:r>
          </a:p>
        </p:txBody>
      </p:sp>
      <p:sp>
        <p:nvSpPr>
          <p:cNvPr id="9" name="Rectangle 8">
            <a:extLst>
              <a:ext uri="{FF2B5EF4-FFF2-40B4-BE49-F238E27FC236}">
                <a16:creationId xmlns:a16="http://schemas.microsoft.com/office/drawing/2014/main" id="{471CB342-1060-47C7-A7C4-399C0002C167}"/>
              </a:ext>
            </a:extLst>
          </p:cNvPr>
          <p:cNvSpPr/>
          <p:nvPr/>
        </p:nvSpPr>
        <p:spPr>
          <a:xfrm>
            <a:off x="6466014" y="4932938"/>
            <a:ext cx="1275153" cy="876582"/>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Restart device</a:t>
            </a:r>
          </a:p>
        </p:txBody>
      </p:sp>
      <p:sp>
        <p:nvSpPr>
          <p:cNvPr id="11" name="TextBox 10">
            <a:extLst>
              <a:ext uri="{FF2B5EF4-FFF2-40B4-BE49-F238E27FC236}">
                <a16:creationId xmlns:a16="http://schemas.microsoft.com/office/drawing/2014/main" id="{FA5B519E-5D90-4F80-AD80-5D8DE835FFDF}"/>
              </a:ext>
            </a:extLst>
          </p:cNvPr>
          <p:cNvSpPr txBox="1"/>
          <p:nvPr/>
        </p:nvSpPr>
        <p:spPr>
          <a:xfrm>
            <a:off x="4466781" y="3017481"/>
            <a:ext cx="899285" cy="169277"/>
          </a:xfrm>
          <a:prstGeom prst="rect">
            <a:avLst/>
          </a:prstGeom>
          <a:noFill/>
        </p:spPr>
        <p:txBody>
          <a:bodyPr wrap="none" lIns="0" tIns="0" rIns="0" bIns="0" rtlCol="0">
            <a:spAutoFit/>
          </a:bodyPr>
          <a:lstStyle/>
          <a:p>
            <a:pPr algn="l"/>
            <a:r>
              <a:rPr lang="en-AU" sz="1100" dirty="0"/>
              <a:t>Direct method</a:t>
            </a:r>
          </a:p>
        </p:txBody>
      </p:sp>
      <p:sp>
        <p:nvSpPr>
          <p:cNvPr id="12" name="TextBox 11">
            <a:extLst>
              <a:ext uri="{FF2B5EF4-FFF2-40B4-BE49-F238E27FC236}">
                <a16:creationId xmlns:a16="http://schemas.microsoft.com/office/drawing/2014/main" id="{96C8F033-4EDD-45D7-A36E-BF1C60E2F18C}"/>
              </a:ext>
            </a:extLst>
          </p:cNvPr>
          <p:cNvSpPr txBox="1"/>
          <p:nvPr/>
        </p:nvSpPr>
        <p:spPr>
          <a:xfrm>
            <a:off x="4558151" y="3590631"/>
            <a:ext cx="716543" cy="169277"/>
          </a:xfrm>
          <a:prstGeom prst="rect">
            <a:avLst/>
          </a:prstGeom>
          <a:noFill/>
        </p:spPr>
        <p:txBody>
          <a:bodyPr wrap="none" lIns="0" tIns="0" rIns="0" bIns="0" rtlCol="0">
            <a:spAutoFit/>
          </a:bodyPr>
          <a:lstStyle/>
          <a:p>
            <a:pPr algn="l"/>
            <a:r>
              <a:rPr lang="en-AU" sz="1100" dirty="0"/>
              <a:t>Device twin</a:t>
            </a:r>
          </a:p>
        </p:txBody>
      </p:sp>
      <p:sp>
        <p:nvSpPr>
          <p:cNvPr id="13" name="Oval 12">
            <a:extLst>
              <a:ext uri="{FF2B5EF4-FFF2-40B4-BE49-F238E27FC236}">
                <a16:creationId xmlns:a16="http://schemas.microsoft.com/office/drawing/2014/main" id="{0C1EDE2B-CE93-4FB0-9AA7-E0B0761C3014}"/>
              </a:ext>
            </a:extLst>
          </p:cNvPr>
          <p:cNvSpPr/>
          <p:nvPr/>
        </p:nvSpPr>
        <p:spPr>
          <a:xfrm>
            <a:off x="3028306" y="2558101"/>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white"/>
                </a:solidFill>
                <a:latin typeface="Verdana" panose="020B0604030504040204" pitchFamily="34" charset="0"/>
                <a:ea typeface="Verdana" panose="020B0604030504040204" pitchFamily="34" charset="0"/>
                <a:cs typeface="Tahoma" panose="020B0604030504040204" pitchFamily="34" charset="0"/>
              </a:rPr>
              <a:t>1</a:t>
            </a:r>
            <a:endParaRPr kumimoji="0" lang="en-AU" sz="105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14" name="Oval 13">
            <a:extLst>
              <a:ext uri="{FF2B5EF4-FFF2-40B4-BE49-F238E27FC236}">
                <a16:creationId xmlns:a16="http://schemas.microsoft.com/office/drawing/2014/main" id="{56051373-27C2-42BD-9A99-AD5EE87C3FFA}"/>
              </a:ext>
            </a:extLst>
          </p:cNvPr>
          <p:cNvSpPr/>
          <p:nvPr/>
        </p:nvSpPr>
        <p:spPr>
          <a:xfrm>
            <a:off x="7612830" y="3675269"/>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rPr>
              <a:t>3</a:t>
            </a:r>
          </a:p>
        </p:txBody>
      </p:sp>
      <p:sp>
        <p:nvSpPr>
          <p:cNvPr id="15" name="Oval 14">
            <a:extLst>
              <a:ext uri="{FF2B5EF4-FFF2-40B4-BE49-F238E27FC236}">
                <a16:creationId xmlns:a16="http://schemas.microsoft.com/office/drawing/2014/main" id="{3CAEEDE8-01A9-417E-8BA5-A6353BDDF2CC}"/>
              </a:ext>
            </a:extLst>
          </p:cNvPr>
          <p:cNvSpPr/>
          <p:nvPr/>
        </p:nvSpPr>
        <p:spPr>
          <a:xfrm>
            <a:off x="7612830" y="4813517"/>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rPr>
              <a:t>4</a:t>
            </a:r>
          </a:p>
        </p:txBody>
      </p:sp>
      <p:cxnSp>
        <p:nvCxnSpPr>
          <p:cNvPr id="44" name="Straight Arrow Connector 43">
            <a:extLst>
              <a:ext uri="{FF2B5EF4-FFF2-40B4-BE49-F238E27FC236}">
                <a16:creationId xmlns:a16="http://schemas.microsoft.com/office/drawing/2014/main" id="{B04DCD04-3E7B-4B62-AD60-DF0E3858A659}"/>
              </a:ext>
            </a:extLst>
          </p:cNvPr>
          <p:cNvCxnSpPr>
            <a:cxnSpLocks/>
            <a:endCxn id="8" idx="0"/>
          </p:cNvCxnSpPr>
          <p:nvPr/>
        </p:nvCxnSpPr>
        <p:spPr>
          <a:xfrm>
            <a:off x="7103589" y="3555848"/>
            <a:ext cx="2" cy="250254"/>
          </a:xfrm>
          <a:prstGeom prst="straightConnector1">
            <a:avLst/>
          </a:prstGeom>
          <a:noFill/>
          <a:ln w="38100" cap="flat" cmpd="sng" algn="ctr">
            <a:solidFill>
              <a:srgbClr val="4472C4"/>
            </a:solidFill>
            <a:prstDash val="solid"/>
            <a:miter lim="800000"/>
            <a:tailEnd type="triangle"/>
          </a:ln>
          <a:effectLst/>
        </p:spPr>
      </p:cxnSp>
      <p:cxnSp>
        <p:nvCxnSpPr>
          <p:cNvPr id="48" name="Straight Arrow Connector 47">
            <a:extLst>
              <a:ext uri="{FF2B5EF4-FFF2-40B4-BE49-F238E27FC236}">
                <a16:creationId xmlns:a16="http://schemas.microsoft.com/office/drawing/2014/main" id="{B71E1031-D85C-456F-8105-806755FD67A7}"/>
              </a:ext>
            </a:extLst>
          </p:cNvPr>
          <p:cNvCxnSpPr>
            <a:cxnSpLocks/>
          </p:cNvCxnSpPr>
          <p:nvPr/>
        </p:nvCxnSpPr>
        <p:spPr>
          <a:xfrm>
            <a:off x="7103589" y="4675524"/>
            <a:ext cx="2" cy="250254"/>
          </a:xfrm>
          <a:prstGeom prst="straightConnector1">
            <a:avLst/>
          </a:prstGeom>
          <a:noFill/>
          <a:ln w="38100" cap="flat" cmpd="sng" algn="ctr">
            <a:solidFill>
              <a:srgbClr val="4472C4"/>
            </a:solidFill>
            <a:prstDash val="solid"/>
            <a:miter lim="800000"/>
            <a:tailEnd type="triangle"/>
          </a:ln>
          <a:effectLst/>
        </p:spPr>
      </p:cxnSp>
    </p:spTree>
  </p:cSld>
  <p:clrMapOvr>
    <a:masterClrMapping/>
  </p:clrMapOvr>
  <p:transition/>
</p:sld>
</file>

<file path=ppt/theme/theme1.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52</Words>
  <Application>Microsoft Office PowerPoint</Application>
  <PresentationFormat>Widescreen</PresentationFormat>
  <Paragraphs>21</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Consolas</vt:lpstr>
      <vt:lpstr>Segoe UI</vt:lpstr>
      <vt:lpstr>Segoe UI Semibold</vt:lpstr>
      <vt:lpstr>Verdana</vt:lpstr>
      <vt:lpstr>Wingdings</vt:lpstr>
      <vt:lpstr>Microsoft_Learn_White_Template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 Glover</dc:creator>
  <cp:lastModifiedBy>Dave Glover</cp:lastModifiedBy>
  <cp:revision>55</cp:revision>
  <dcterms:created xsi:type="dcterms:W3CDTF">2020-03-26T02:23:12Z</dcterms:created>
  <dcterms:modified xsi:type="dcterms:W3CDTF">2020-11-02T06:04:29Z</dcterms:modified>
</cp:coreProperties>
</file>