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"/>
  </p:notesMasterIdLst>
  <p:sldIdLst>
    <p:sldId id="275" r:id="rId2"/>
    <p:sldId id="265" r:id="rId3"/>
    <p:sldId id="274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10" autoAdjust="0"/>
    <p:restoredTop sz="94660"/>
  </p:normalViewPr>
  <p:slideViewPr>
    <p:cSldViewPr snapToGrid="0">
      <p:cViewPr varScale="1">
        <p:scale>
          <a:sx n="88" d="100"/>
          <a:sy n="88" d="100"/>
        </p:scale>
        <p:origin x="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81518-2659-4614-896D-5047C6A7BCD9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D8707-E227-468A-B382-87007E8DBE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22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24" y="0"/>
            <a:ext cx="139504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1355" y="1066800"/>
            <a:ext cx="8510954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297662" y="152400"/>
            <a:ext cx="6509908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ko-KR" altLang="en-US" dirty="0"/>
              <a:t> 학습목표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700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24" y="0"/>
            <a:ext cx="139504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1066800"/>
            <a:ext cx="7877908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297662" y="152400"/>
            <a:ext cx="6509908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ko-KR" altLang="en-US" dirty="0"/>
              <a:t> 목차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186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정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24" y="0"/>
            <a:ext cx="139504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1066800"/>
            <a:ext cx="7877908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 marL="800080" indent="-342891">
              <a:lnSpc>
                <a:spcPct val="130000"/>
              </a:lnSpc>
              <a:buFont typeface="+mj-ea"/>
              <a:buAutoNum type="circleNumDbPlain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297662" y="152400"/>
            <a:ext cx="6509908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ko-KR" altLang="en-US" dirty="0"/>
              <a:t> 학습정리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135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C7A41D01-807B-4CED-873A-1BD88BA8576F}" type="datetimeFigureOut">
              <a:rPr lang="ko-KR" altLang="en-US"/>
              <a:pPr>
                <a:defRPr/>
              </a:pPr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93169" y="66294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96DC4057-39F0-4FBF-8BD8-2A260575B1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직사각형 7"/>
          <p:cNvSpPr/>
          <p:nvPr userDrawn="1"/>
        </p:nvSpPr>
        <p:spPr bwMode="auto">
          <a:xfrm rot="16200000">
            <a:off x="6532685" y="4246687"/>
            <a:ext cx="228600" cy="4994031"/>
          </a:xfrm>
          <a:prstGeom prst="rect">
            <a:avLst/>
          </a:prstGeom>
          <a:gradFill>
            <a:gsLst>
              <a:gs pos="3000">
                <a:schemeClr val="accent1">
                  <a:shade val="67500"/>
                  <a:satMod val="115000"/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81639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189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377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566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754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891" indent="-34289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64251" y="1266663"/>
            <a:ext cx="1685668" cy="474101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문제 설명</a:t>
            </a:r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/>
              <a:t>5-1 </a:t>
            </a:r>
            <a:r>
              <a:rPr lang="ko-KR" altLang="en-US" dirty="0"/>
              <a:t>위치 찾기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>
          <a:xfrm>
            <a:off x="6893169" y="6629400"/>
            <a:ext cx="2133600" cy="228600"/>
          </a:xfrm>
        </p:spPr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377117" y="1740764"/>
            <a:ext cx="47378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Tx/>
              <a:buChar char="-"/>
            </a:pPr>
            <a:r>
              <a:rPr lang="ko-KR" altLang="en-US" dirty="0">
                <a:latin typeface="+mj-ea"/>
              </a:rPr>
              <a:t>정수형 배열 중 어떤 값이 몇 번째에 위치해 있는지 출력하는 프로그램을 작성하시오</a:t>
            </a:r>
            <a:r>
              <a:rPr lang="en-US" altLang="ko-KR" dirty="0">
                <a:latin typeface="+mj-ea"/>
              </a:rPr>
              <a:t>.</a:t>
            </a:r>
          </a:p>
          <a:p>
            <a:pPr marL="342891" indent="-342891">
              <a:buFontTx/>
              <a:buChar char="-"/>
            </a:pPr>
            <a:endParaRPr lang="en-US" altLang="ko-KR" dirty="0">
              <a:latin typeface="+mj-ea"/>
            </a:endParaRPr>
          </a:p>
          <a:p>
            <a:pPr marL="342891" indent="-342891">
              <a:buFontTx/>
              <a:buChar char="-"/>
            </a:pPr>
            <a:r>
              <a:rPr lang="ko-KR" altLang="en-US" dirty="0">
                <a:latin typeface="+mj-ea"/>
              </a:rPr>
              <a:t>입력 </a:t>
            </a:r>
            <a:r>
              <a:rPr lang="en-US" altLang="ko-KR" dirty="0">
                <a:latin typeface="+mj-ea"/>
              </a:rPr>
              <a:t>: </a:t>
            </a:r>
            <a:r>
              <a:rPr lang="ko-KR" altLang="en-US" dirty="0" smtClean="0">
                <a:latin typeface="+mj-ea"/>
              </a:rPr>
              <a:t>입력은 총 세 줄이다</a:t>
            </a:r>
            <a:r>
              <a:rPr lang="en-US" altLang="ko-KR" dirty="0" smtClean="0">
                <a:latin typeface="+mj-ea"/>
              </a:rPr>
              <a:t>.</a:t>
            </a:r>
            <a:br>
              <a:rPr lang="en-US" altLang="ko-KR" dirty="0" smtClean="0">
                <a:latin typeface="+mj-ea"/>
              </a:rPr>
            </a:br>
            <a:r>
              <a:rPr lang="en-US" altLang="ko-KR" dirty="0" smtClean="0">
                <a:latin typeface="+mj-ea"/>
              </a:rPr>
              <a:t>   </a:t>
            </a:r>
            <a:r>
              <a:rPr lang="ko-KR" altLang="en-US" dirty="0" smtClean="0">
                <a:latin typeface="+mj-ea"/>
              </a:rPr>
              <a:t>첫째 줄</a:t>
            </a:r>
            <a:r>
              <a:rPr lang="en-US" altLang="ko-KR" dirty="0" smtClean="0">
                <a:latin typeface="+mj-ea"/>
              </a:rPr>
              <a:t>)</a:t>
            </a:r>
            <a:r>
              <a:rPr lang="ko-KR" altLang="en-US" dirty="0" smtClean="0">
                <a:latin typeface="+mj-ea"/>
              </a:rPr>
              <a:t> 배열의 크기 </a:t>
            </a:r>
            <a:r>
              <a:rPr lang="en-US" altLang="ko-KR" dirty="0" smtClean="0">
                <a:latin typeface="+mj-ea"/>
              </a:rPr>
              <a:t>n</a:t>
            </a:r>
            <a:r>
              <a:rPr lang="en-US" altLang="ko-KR" dirty="0">
                <a:latin typeface="+mj-ea"/>
              </a:rPr>
              <a:t/>
            </a:r>
            <a:br>
              <a:rPr lang="en-US" altLang="ko-KR" dirty="0">
                <a:latin typeface="+mj-ea"/>
              </a:rPr>
            </a:br>
            <a:r>
              <a:rPr lang="en-US" altLang="ko-KR" dirty="0" smtClean="0">
                <a:latin typeface="+mj-ea"/>
              </a:rPr>
              <a:t>   </a:t>
            </a:r>
            <a:r>
              <a:rPr lang="ko-KR" altLang="en-US" dirty="0" smtClean="0">
                <a:latin typeface="+mj-ea"/>
              </a:rPr>
              <a:t>둘째 줄</a:t>
            </a:r>
            <a:r>
              <a:rPr lang="en-US" altLang="ko-KR" dirty="0" smtClean="0">
                <a:latin typeface="+mj-ea"/>
              </a:rPr>
              <a:t>) n</a:t>
            </a:r>
            <a:r>
              <a:rPr lang="ko-KR" altLang="en-US" dirty="0" smtClean="0">
                <a:latin typeface="+mj-ea"/>
              </a:rPr>
              <a:t>개의 </a:t>
            </a:r>
            <a:r>
              <a:rPr lang="ko-KR" altLang="en-US" dirty="0" smtClean="0">
                <a:latin typeface="+mj-ea"/>
              </a:rPr>
              <a:t>정수 </a:t>
            </a:r>
            <a:r>
              <a:rPr lang="en-US" altLang="ko-KR" dirty="0" smtClean="0">
                <a:latin typeface="+mj-ea"/>
              </a:rPr>
              <a:t>(</a:t>
            </a:r>
            <a:r>
              <a:rPr lang="ko-KR" altLang="en-US" dirty="0" smtClean="0">
                <a:latin typeface="+mj-ea"/>
              </a:rPr>
              <a:t>공백 구분</a:t>
            </a:r>
            <a:r>
              <a:rPr lang="en-US" altLang="ko-KR" dirty="0" smtClean="0">
                <a:latin typeface="+mj-ea"/>
              </a:rPr>
              <a:t>)</a:t>
            </a:r>
            <a:r>
              <a:rPr lang="en-US" altLang="ko-KR" dirty="0" smtClean="0">
                <a:latin typeface="+mj-ea"/>
              </a:rPr>
              <a:t/>
            </a:r>
            <a:br>
              <a:rPr lang="en-US" altLang="ko-KR" dirty="0" smtClean="0">
                <a:latin typeface="+mj-ea"/>
              </a:rPr>
            </a:br>
            <a:r>
              <a:rPr lang="en-US" altLang="ko-KR" dirty="0" smtClean="0">
                <a:latin typeface="+mj-ea"/>
              </a:rPr>
              <a:t>   </a:t>
            </a:r>
            <a:r>
              <a:rPr lang="ko-KR" altLang="en-US" dirty="0" smtClean="0">
                <a:latin typeface="+mj-ea"/>
              </a:rPr>
              <a:t>셋째 줄</a:t>
            </a:r>
            <a:r>
              <a:rPr lang="en-US" altLang="ko-KR" dirty="0" smtClean="0">
                <a:latin typeface="+mj-ea"/>
              </a:rPr>
              <a:t>) </a:t>
            </a:r>
            <a:r>
              <a:rPr lang="ko-KR" altLang="en-US" dirty="0" smtClean="0">
                <a:latin typeface="+mj-ea"/>
              </a:rPr>
              <a:t>찾고자 하는 정수 </a:t>
            </a:r>
            <a:r>
              <a:rPr lang="en-US" altLang="ko-KR" dirty="0" smtClean="0">
                <a:latin typeface="+mj-ea"/>
              </a:rPr>
              <a:t>a</a:t>
            </a:r>
          </a:p>
          <a:p>
            <a:pPr marL="342891" indent="-342891">
              <a:buFontTx/>
              <a:buChar char="-"/>
            </a:pPr>
            <a:r>
              <a:rPr lang="ko-KR" altLang="en-US" dirty="0" smtClean="0">
                <a:latin typeface="+mj-ea"/>
              </a:rPr>
              <a:t>출력 </a:t>
            </a:r>
            <a:r>
              <a:rPr lang="en-US" altLang="ko-KR" dirty="0" smtClean="0">
                <a:latin typeface="+mj-ea"/>
              </a:rPr>
              <a:t>: </a:t>
            </a:r>
            <a:r>
              <a:rPr lang="ko-KR" altLang="en-US" dirty="0" smtClean="0">
                <a:latin typeface="+mj-ea"/>
              </a:rPr>
              <a:t>배열에서 </a:t>
            </a:r>
            <a:r>
              <a:rPr lang="en-US" altLang="ko-KR" dirty="0" smtClean="0">
                <a:latin typeface="+mj-ea"/>
              </a:rPr>
              <a:t>a</a:t>
            </a:r>
            <a:r>
              <a:rPr lang="ko-KR" altLang="en-US" dirty="0" smtClean="0">
                <a:latin typeface="+mj-ea"/>
              </a:rPr>
              <a:t>의 위치를 정수로 출력</a:t>
            </a:r>
            <a:r>
              <a:rPr lang="en-US" altLang="ko-KR" dirty="0" smtClean="0">
                <a:latin typeface="+mj-ea"/>
              </a:rPr>
              <a:t/>
            </a:r>
            <a:br>
              <a:rPr lang="en-US" altLang="ko-KR" dirty="0" smtClean="0">
                <a:latin typeface="+mj-ea"/>
              </a:rPr>
            </a:br>
            <a:r>
              <a:rPr lang="ko-KR" altLang="en-US" dirty="0" smtClean="0">
                <a:latin typeface="+mj-ea"/>
              </a:rPr>
              <a:t>단</a:t>
            </a:r>
            <a:r>
              <a:rPr lang="en-US" altLang="ko-KR" dirty="0" smtClean="0">
                <a:latin typeface="+mj-ea"/>
              </a:rPr>
              <a:t>, </a:t>
            </a:r>
            <a:r>
              <a:rPr lang="ko-KR" altLang="en-US" dirty="0" smtClean="0">
                <a:latin typeface="+mj-ea"/>
              </a:rPr>
              <a:t>위치는 </a:t>
            </a:r>
            <a:r>
              <a:rPr lang="en-US" altLang="ko-KR" u="sng" dirty="0" smtClean="0">
                <a:latin typeface="+mj-ea"/>
              </a:rPr>
              <a:t>1</a:t>
            </a:r>
            <a:r>
              <a:rPr lang="ko-KR" altLang="en-US" u="sng" dirty="0" smtClean="0">
                <a:latin typeface="+mj-ea"/>
              </a:rPr>
              <a:t>부터</a:t>
            </a:r>
            <a:r>
              <a:rPr lang="ko-KR" altLang="en-US" dirty="0" smtClean="0">
                <a:latin typeface="+mj-ea"/>
              </a:rPr>
              <a:t> 시작하며</a:t>
            </a:r>
            <a:r>
              <a:rPr lang="en-US" altLang="ko-KR" dirty="0">
                <a:latin typeface="+mj-ea"/>
              </a:rPr>
              <a:t> </a:t>
            </a:r>
            <a:r>
              <a:rPr lang="ko-KR" altLang="en-US" dirty="0" smtClean="0">
                <a:latin typeface="+mj-ea"/>
              </a:rPr>
              <a:t>정수 </a:t>
            </a:r>
            <a:r>
              <a:rPr lang="en-US" altLang="ko-KR" dirty="0" smtClean="0">
                <a:latin typeface="+mj-ea"/>
              </a:rPr>
              <a:t>a</a:t>
            </a:r>
            <a:r>
              <a:rPr lang="ko-KR" altLang="en-US" dirty="0" smtClean="0">
                <a:latin typeface="+mj-ea"/>
              </a:rPr>
              <a:t>가 배열에 없으면 </a:t>
            </a:r>
            <a:r>
              <a:rPr lang="en-US" altLang="ko-KR" dirty="0" smtClean="0">
                <a:latin typeface="+mj-ea"/>
              </a:rPr>
              <a:t>“error”</a:t>
            </a:r>
            <a:r>
              <a:rPr lang="ko-KR" altLang="en-US" dirty="0" smtClean="0">
                <a:latin typeface="+mj-ea"/>
              </a:rPr>
              <a:t>를 출력</a:t>
            </a:r>
            <a:endParaRPr lang="en-US" altLang="ko-KR" dirty="0">
              <a:latin typeface="+mj-ea"/>
            </a:endParaRPr>
          </a:p>
        </p:txBody>
      </p:sp>
      <p:sp>
        <p:nvSpPr>
          <p:cNvPr id="15" name="내용 개체 틀 1">
            <a:extLst>
              <a:ext uri="{FF2B5EF4-FFF2-40B4-BE49-F238E27FC236}">
                <a16:creationId xmlns:a16="http://schemas.microsoft.com/office/drawing/2014/main" id="{3CCB63A8-A139-4F30-8D80-B67824C68CC3}"/>
              </a:ext>
            </a:extLst>
          </p:cNvPr>
          <p:cNvSpPr txBox="1">
            <a:spLocks/>
          </p:cNvSpPr>
          <p:nvPr/>
        </p:nvSpPr>
        <p:spPr bwMode="auto">
          <a:xfrm>
            <a:off x="5114935" y="1401727"/>
            <a:ext cx="1484744" cy="47488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 err="1" smtClean="0"/>
              <a:t>예제입력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B8CB753-1800-4629-87F9-883BB7CA842E}"/>
              </a:ext>
            </a:extLst>
          </p:cNvPr>
          <p:cNvSpPr/>
          <p:nvPr/>
        </p:nvSpPr>
        <p:spPr>
          <a:xfrm>
            <a:off x="5114935" y="1876608"/>
            <a:ext cx="194673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5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5</a:t>
            </a:r>
            <a:r>
              <a:rPr lang="en-US" altLang="ko-KR" sz="1600" dirty="0" smtClean="0">
                <a:latin typeface="Consolas" panose="020B0609020204030204" pitchFamily="49" charset="0"/>
              </a:rPr>
              <a:t> 17 100 -26 32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100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7" name="내용 개체 틀 1">
            <a:extLst>
              <a:ext uri="{FF2B5EF4-FFF2-40B4-BE49-F238E27FC236}">
                <a16:creationId xmlns:a16="http://schemas.microsoft.com/office/drawing/2014/main" id="{E3544C8E-3E91-4659-987C-3007EE252DA3}"/>
              </a:ext>
            </a:extLst>
          </p:cNvPr>
          <p:cNvSpPr txBox="1">
            <a:spLocks/>
          </p:cNvSpPr>
          <p:nvPr/>
        </p:nvSpPr>
        <p:spPr bwMode="auto">
          <a:xfrm>
            <a:off x="5114934" y="2946935"/>
            <a:ext cx="1459605" cy="47488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 err="1" smtClean="0"/>
              <a:t>예제출력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2D9BF15-F58A-4B03-AE94-B95305314103}"/>
              </a:ext>
            </a:extLst>
          </p:cNvPr>
          <p:cNvSpPr/>
          <p:nvPr/>
        </p:nvSpPr>
        <p:spPr>
          <a:xfrm>
            <a:off x="5114935" y="3421816"/>
            <a:ext cx="1630530" cy="324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600" dirty="0" smtClean="0">
                <a:latin typeface="Consolas" panose="020B0609020204030204" pitchFamily="49" charset="0"/>
              </a:rPr>
              <a:t>3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32" name="내용 개체 틀 1">
            <a:extLst>
              <a:ext uri="{FF2B5EF4-FFF2-40B4-BE49-F238E27FC236}">
                <a16:creationId xmlns:a16="http://schemas.microsoft.com/office/drawing/2014/main" id="{C247C32B-CCE2-4B07-96D7-D271CF111518}"/>
              </a:ext>
            </a:extLst>
          </p:cNvPr>
          <p:cNvSpPr txBox="1">
            <a:spLocks/>
          </p:cNvSpPr>
          <p:nvPr/>
        </p:nvSpPr>
        <p:spPr bwMode="auto">
          <a:xfrm>
            <a:off x="5501319" y="3955202"/>
            <a:ext cx="1484744" cy="47488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/>
              <a:t>실행화면</a:t>
            </a:r>
          </a:p>
        </p:txBody>
      </p:sp>
      <p:sp>
        <p:nvSpPr>
          <p:cNvPr id="13" name="내용 개체 틀 1">
            <a:extLst>
              <a:ext uri="{FF2B5EF4-FFF2-40B4-BE49-F238E27FC236}">
                <a16:creationId xmlns:a16="http://schemas.microsoft.com/office/drawing/2014/main" id="{3CCB63A8-A139-4F30-8D80-B67824C68CC3}"/>
              </a:ext>
            </a:extLst>
          </p:cNvPr>
          <p:cNvSpPr txBox="1">
            <a:spLocks/>
          </p:cNvSpPr>
          <p:nvPr/>
        </p:nvSpPr>
        <p:spPr bwMode="auto">
          <a:xfrm>
            <a:off x="7132986" y="1401727"/>
            <a:ext cx="1484744" cy="47488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 err="1" smtClean="0"/>
              <a:t>예제입력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8CB753-1800-4629-87F9-883BB7CA842E}"/>
              </a:ext>
            </a:extLst>
          </p:cNvPr>
          <p:cNvSpPr/>
          <p:nvPr/>
        </p:nvSpPr>
        <p:spPr>
          <a:xfrm>
            <a:off x="7132986" y="1876608"/>
            <a:ext cx="194673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5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5</a:t>
            </a:r>
            <a:r>
              <a:rPr lang="en-US" altLang="ko-KR" sz="1600" dirty="0" smtClean="0">
                <a:latin typeface="Consolas" panose="020B0609020204030204" pitchFamily="49" charset="0"/>
              </a:rPr>
              <a:t> 17 100 -26 32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50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8" name="내용 개체 틀 1">
            <a:extLst>
              <a:ext uri="{FF2B5EF4-FFF2-40B4-BE49-F238E27FC236}">
                <a16:creationId xmlns:a16="http://schemas.microsoft.com/office/drawing/2014/main" id="{E3544C8E-3E91-4659-987C-3007EE252DA3}"/>
              </a:ext>
            </a:extLst>
          </p:cNvPr>
          <p:cNvSpPr txBox="1">
            <a:spLocks/>
          </p:cNvSpPr>
          <p:nvPr/>
        </p:nvSpPr>
        <p:spPr bwMode="auto">
          <a:xfrm>
            <a:off x="7132985" y="2946935"/>
            <a:ext cx="1459605" cy="47488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 err="1" smtClean="0"/>
              <a:t>예제출력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2D9BF15-F58A-4B03-AE94-B95305314103}"/>
              </a:ext>
            </a:extLst>
          </p:cNvPr>
          <p:cNvSpPr/>
          <p:nvPr/>
        </p:nvSpPr>
        <p:spPr>
          <a:xfrm>
            <a:off x="7132986" y="3421816"/>
            <a:ext cx="1630530" cy="324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600" dirty="0" smtClean="0">
                <a:latin typeface="Consolas" panose="020B0609020204030204" pitchFamily="49" charset="0"/>
              </a:rPr>
              <a:t>error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516" y="4430083"/>
            <a:ext cx="2795347" cy="189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514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64251" y="1266663"/>
            <a:ext cx="1685668" cy="474101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문제 설명</a:t>
            </a:r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5-2 </a:t>
            </a:r>
            <a:r>
              <a:rPr lang="ko-KR" altLang="en-US" dirty="0" smtClean="0"/>
              <a:t>최대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오름차순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>
          <a:xfrm>
            <a:off x="6893169" y="6629400"/>
            <a:ext cx="2133600" cy="228600"/>
          </a:xfrm>
        </p:spPr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377117" y="1740764"/>
            <a:ext cx="47378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Tx/>
              <a:buChar char="-"/>
            </a:pPr>
            <a:r>
              <a:rPr lang="ko-KR" altLang="en-US" dirty="0" smtClean="0">
                <a:latin typeface="+mj-ea"/>
              </a:rPr>
              <a:t>입력되는 정수들 중 최댓값과 최솟값</a:t>
            </a:r>
            <a:r>
              <a:rPr lang="en-US" altLang="ko-KR" dirty="0" smtClean="0">
                <a:latin typeface="+mj-ea"/>
              </a:rPr>
              <a:t>, </a:t>
            </a:r>
            <a:r>
              <a:rPr lang="ko-KR" altLang="en-US" dirty="0" smtClean="0">
                <a:latin typeface="+mj-ea"/>
              </a:rPr>
              <a:t>그리고 입력된 정수들을 오름차순으로 출력하는 프로그램을 작성하시오</a:t>
            </a:r>
            <a:r>
              <a:rPr lang="en-US" altLang="ko-KR" dirty="0" smtClean="0">
                <a:latin typeface="+mj-ea"/>
              </a:rPr>
              <a:t>.</a:t>
            </a:r>
          </a:p>
          <a:p>
            <a:pPr marL="342891" indent="-342891">
              <a:buFontTx/>
              <a:buChar char="-"/>
            </a:pPr>
            <a:endParaRPr lang="en-US" altLang="ko-KR" dirty="0">
              <a:latin typeface="+mj-ea"/>
            </a:endParaRPr>
          </a:p>
          <a:p>
            <a:pPr marL="342891" indent="-342891">
              <a:buFontTx/>
              <a:buChar char="-"/>
            </a:pPr>
            <a:r>
              <a:rPr lang="ko-KR" altLang="en-US" dirty="0" smtClean="0">
                <a:latin typeface="+mj-ea"/>
              </a:rPr>
              <a:t>입력 </a:t>
            </a:r>
            <a:r>
              <a:rPr lang="en-US" altLang="ko-KR" dirty="0" smtClean="0">
                <a:latin typeface="+mj-ea"/>
              </a:rPr>
              <a:t>: </a:t>
            </a:r>
            <a:r>
              <a:rPr lang="ko-KR" altLang="en-US" dirty="0" smtClean="0">
                <a:latin typeface="+mj-ea"/>
              </a:rPr>
              <a:t>첫째 줄에 수열의 길이 </a:t>
            </a:r>
            <a:r>
              <a:rPr lang="en-US" altLang="ko-KR" dirty="0" smtClean="0">
                <a:latin typeface="+mj-ea"/>
              </a:rPr>
              <a:t>n</a:t>
            </a:r>
            <a:r>
              <a:rPr lang="ko-KR" altLang="en-US" dirty="0" smtClean="0">
                <a:latin typeface="+mj-ea"/>
              </a:rPr>
              <a:t>이 입력되고</a:t>
            </a:r>
            <a:r>
              <a:rPr lang="en-US" altLang="ko-KR" dirty="0" smtClean="0">
                <a:latin typeface="+mj-ea"/>
              </a:rPr>
              <a:t>, </a:t>
            </a:r>
            <a:r>
              <a:rPr lang="ko-KR" altLang="en-US" dirty="0" smtClean="0">
                <a:latin typeface="+mj-ea"/>
              </a:rPr>
              <a:t>둘째 줄에 </a:t>
            </a:r>
            <a:r>
              <a:rPr lang="en-US" altLang="ko-KR" dirty="0" smtClean="0">
                <a:latin typeface="+mj-ea"/>
              </a:rPr>
              <a:t>n</a:t>
            </a:r>
            <a:r>
              <a:rPr lang="ko-KR" altLang="en-US" dirty="0" smtClean="0">
                <a:latin typeface="+mj-ea"/>
              </a:rPr>
              <a:t>개의 정수가 입력된다</a:t>
            </a:r>
            <a:r>
              <a:rPr lang="en-US" altLang="ko-KR" dirty="0" smtClean="0">
                <a:latin typeface="+mj-ea"/>
              </a:rPr>
              <a:t>.</a:t>
            </a:r>
          </a:p>
          <a:p>
            <a:pPr marL="342891" indent="-342891">
              <a:buFontTx/>
              <a:buChar char="-"/>
            </a:pPr>
            <a:endParaRPr lang="en-US" altLang="ko-KR" dirty="0" smtClean="0">
              <a:latin typeface="+mj-ea"/>
            </a:endParaRPr>
          </a:p>
          <a:p>
            <a:pPr marL="342891" indent="-342891">
              <a:buFontTx/>
              <a:buChar char="-"/>
            </a:pPr>
            <a:r>
              <a:rPr lang="ko-KR" altLang="en-US" dirty="0" smtClean="0">
                <a:latin typeface="+mj-ea"/>
              </a:rPr>
              <a:t>출력 </a:t>
            </a:r>
            <a:r>
              <a:rPr lang="en-US" altLang="ko-KR" dirty="0" smtClean="0">
                <a:latin typeface="+mj-ea"/>
              </a:rPr>
              <a:t>: </a:t>
            </a:r>
            <a:r>
              <a:rPr lang="ko-KR" altLang="en-US" dirty="0" smtClean="0">
                <a:latin typeface="+mj-ea"/>
              </a:rPr>
              <a:t>첫째 줄에 수열의 최댓값과 </a:t>
            </a:r>
            <a:r>
              <a:rPr lang="ko-KR" altLang="en-US" dirty="0" err="1" smtClean="0">
                <a:latin typeface="+mj-ea"/>
              </a:rPr>
              <a:t>최솟</a:t>
            </a:r>
            <a:r>
              <a:rPr lang="ko-KR" altLang="en-US" dirty="0" smtClean="0">
                <a:latin typeface="+mj-ea"/>
              </a:rPr>
              <a:t> 값을 공백으로 구분하여 출력하고</a:t>
            </a:r>
            <a:r>
              <a:rPr lang="en-US" altLang="ko-KR" dirty="0" smtClean="0">
                <a:latin typeface="+mj-ea"/>
              </a:rPr>
              <a:t>, </a:t>
            </a:r>
            <a:r>
              <a:rPr lang="ko-KR" altLang="en-US" dirty="0" smtClean="0">
                <a:latin typeface="+mj-ea"/>
              </a:rPr>
              <a:t>둘째 줄에 입력된 수열을 오름차순으로 출력한다</a:t>
            </a:r>
            <a:r>
              <a:rPr lang="en-US" altLang="ko-KR" dirty="0" smtClean="0">
                <a:latin typeface="+mj-ea"/>
              </a:rPr>
              <a:t>.</a:t>
            </a:r>
            <a:endParaRPr lang="en-US" altLang="ko-KR" dirty="0">
              <a:latin typeface="+mj-ea"/>
            </a:endParaRPr>
          </a:p>
        </p:txBody>
      </p:sp>
      <p:sp>
        <p:nvSpPr>
          <p:cNvPr id="15" name="내용 개체 틀 1">
            <a:extLst>
              <a:ext uri="{FF2B5EF4-FFF2-40B4-BE49-F238E27FC236}">
                <a16:creationId xmlns:a16="http://schemas.microsoft.com/office/drawing/2014/main" id="{3CCB63A8-A139-4F30-8D80-B67824C68CC3}"/>
              </a:ext>
            </a:extLst>
          </p:cNvPr>
          <p:cNvSpPr txBox="1">
            <a:spLocks/>
          </p:cNvSpPr>
          <p:nvPr/>
        </p:nvSpPr>
        <p:spPr bwMode="auto">
          <a:xfrm>
            <a:off x="5660126" y="1401727"/>
            <a:ext cx="1484744" cy="47488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 err="1" smtClean="0"/>
              <a:t>예제입력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B8CB753-1800-4629-87F9-883BB7CA842E}"/>
              </a:ext>
            </a:extLst>
          </p:cNvPr>
          <p:cNvSpPr/>
          <p:nvPr/>
        </p:nvSpPr>
        <p:spPr>
          <a:xfrm>
            <a:off x="5660126" y="1876608"/>
            <a:ext cx="26583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6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3 6 -2 7 9 4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7" name="내용 개체 틀 1">
            <a:extLst>
              <a:ext uri="{FF2B5EF4-FFF2-40B4-BE49-F238E27FC236}">
                <a16:creationId xmlns:a16="http://schemas.microsoft.com/office/drawing/2014/main" id="{E3544C8E-3E91-4659-987C-3007EE252DA3}"/>
              </a:ext>
            </a:extLst>
          </p:cNvPr>
          <p:cNvSpPr txBox="1">
            <a:spLocks/>
          </p:cNvSpPr>
          <p:nvPr/>
        </p:nvSpPr>
        <p:spPr bwMode="auto">
          <a:xfrm>
            <a:off x="5660125" y="2946935"/>
            <a:ext cx="1459605" cy="47488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 err="1" smtClean="0"/>
              <a:t>예제출력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2D9BF15-F58A-4B03-AE94-B95305314103}"/>
              </a:ext>
            </a:extLst>
          </p:cNvPr>
          <p:cNvSpPr/>
          <p:nvPr/>
        </p:nvSpPr>
        <p:spPr>
          <a:xfrm>
            <a:off x="5660126" y="3421816"/>
            <a:ext cx="222657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dirty="0" smtClean="0">
                <a:latin typeface="Consolas" panose="020B0609020204030204" pitchFamily="49" charset="0"/>
              </a:rPr>
              <a:t>9 -2</a:t>
            </a:r>
          </a:p>
          <a:p>
            <a:pPr>
              <a:lnSpc>
                <a:spcPts val="1800"/>
              </a:lnSpc>
            </a:pPr>
            <a:r>
              <a:rPr lang="en-US" altLang="ko-KR" dirty="0" smtClean="0">
                <a:latin typeface="Consolas" panose="020B0609020204030204" pitchFamily="49" charset="0"/>
              </a:rPr>
              <a:t>-2 3 4 6 7 9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32" name="내용 개체 틀 1">
            <a:extLst>
              <a:ext uri="{FF2B5EF4-FFF2-40B4-BE49-F238E27FC236}">
                <a16:creationId xmlns:a16="http://schemas.microsoft.com/office/drawing/2014/main" id="{C247C32B-CCE2-4B07-96D7-D271CF111518}"/>
              </a:ext>
            </a:extLst>
          </p:cNvPr>
          <p:cNvSpPr txBox="1">
            <a:spLocks/>
          </p:cNvSpPr>
          <p:nvPr/>
        </p:nvSpPr>
        <p:spPr bwMode="auto">
          <a:xfrm>
            <a:off x="5660126" y="4400956"/>
            <a:ext cx="1484744" cy="47488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/>
              <a:t>실행화면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125" y="4901034"/>
            <a:ext cx="3366644" cy="130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601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5-3 </a:t>
            </a:r>
            <a:r>
              <a:rPr lang="ko-KR" altLang="en-US" dirty="0" smtClean="0"/>
              <a:t>양의 정수 좌표 평면</a:t>
            </a:r>
            <a:endParaRPr lang="ko-KR" altLang="en-US" dirty="0"/>
          </a:p>
        </p:txBody>
      </p:sp>
      <p:sp>
        <p:nvSpPr>
          <p:cNvPr id="5" name="내용 개체 틀 1"/>
          <p:cNvSpPr txBox="1">
            <a:spLocks/>
          </p:cNvSpPr>
          <p:nvPr/>
        </p:nvSpPr>
        <p:spPr bwMode="auto">
          <a:xfrm>
            <a:off x="353812" y="1260455"/>
            <a:ext cx="1685668" cy="47410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 smtClean="0"/>
              <a:t>문제 설명</a:t>
            </a:r>
            <a:endParaRPr lang="en-US" altLang="ko-KR" dirty="0" smtClean="0"/>
          </a:p>
          <a:p>
            <a:pPr>
              <a:buFont typeface="Wingdings" pitchFamily="2" charset="2"/>
              <a:buNone/>
            </a:pPr>
            <a:endParaRPr lang="en-US" altLang="ko-KR" dirty="0" smtClean="0"/>
          </a:p>
          <a:p>
            <a:pPr>
              <a:buFont typeface="Wingdings" pitchFamily="2" charset="2"/>
              <a:buNone/>
            </a:pP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237284" y="1734167"/>
            <a:ext cx="487061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Tx/>
              <a:buChar char="-"/>
            </a:pPr>
            <a:r>
              <a:rPr lang="ko-KR" altLang="en-US" sz="1600" dirty="0" smtClean="0">
                <a:latin typeface="+mj-ea"/>
              </a:rPr>
              <a:t>양의 정수 단위의 좌표만 가지는 좌표 평면에서</a:t>
            </a:r>
            <a:r>
              <a:rPr lang="en-US" altLang="ko-KR" sz="1600" dirty="0" smtClean="0">
                <a:latin typeface="+mj-ea"/>
              </a:rPr>
              <a:t>,</a:t>
            </a:r>
            <a:r>
              <a:rPr lang="ko-KR" altLang="en-US" sz="1600" dirty="0" smtClean="0">
                <a:latin typeface="+mj-ea"/>
              </a:rPr>
              <a:t> 주어진 좌표를 점</a:t>
            </a:r>
            <a:r>
              <a:rPr lang="en-US" altLang="ko-KR" sz="1600" dirty="0" smtClean="0">
                <a:latin typeface="+mj-ea"/>
              </a:rPr>
              <a:t>(*)</a:t>
            </a:r>
            <a:r>
              <a:rPr lang="ko-KR" altLang="en-US" sz="1600" dirty="0" smtClean="0">
                <a:latin typeface="+mj-ea"/>
              </a:rPr>
              <a:t>으로 표시하여 출력하는 프로그램을 작성하시오</a:t>
            </a:r>
            <a:r>
              <a:rPr lang="en-US" altLang="ko-KR" sz="1600" dirty="0" smtClean="0">
                <a:latin typeface="+mj-ea"/>
              </a:rPr>
              <a:t>.</a:t>
            </a:r>
          </a:p>
          <a:p>
            <a:pPr marL="342891" indent="-342891">
              <a:buFontTx/>
              <a:buChar char="-"/>
            </a:pPr>
            <a:endParaRPr lang="en-US" altLang="ko-KR" sz="1600" dirty="0">
              <a:latin typeface="+mj-ea"/>
            </a:endParaRPr>
          </a:p>
          <a:p>
            <a:pPr marL="342891" indent="-342891">
              <a:buFontTx/>
              <a:buChar char="-"/>
            </a:pPr>
            <a:r>
              <a:rPr lang="ko-KR" altLang="en-US" sz="1600" dirty="0" smtClean="0">
                <a:latin typeface="+mj-ea"/>
              </a:rPr>
              <a:t>입력 </a:t>
            </a:r>
            <a:r>
              <a:rPr lang="en-US" altLang="ko-KR" sz="1600" dirty="0" smtClean="0">
                <a:latin typeface="+mj-ea"/>
              </a:rPr>
              <a:t>: </a:t>
            </a:r>
            <a:r>
              <a:rPr lang="ko-KR" altLang="en-US" sz="1600" dirty="0" smtClean="0">
                <a:latin typeface="+mj-ea"/>
              </a:rPr>
              <a:t>첫째 줄에 자연수 </a:t>
            </a:r>
            <a:r>
              <a:rPr lang="en-US" altLang="ko-KR" sz="1600" dirty="0" smtClean="0">
                <a:latin typeface="+mj-ea"/>
              </a:rPr>
              <a:t>n</a:t>
            </a:r>
            <a:r>
              <a:rPr lang="ko-KR" altLang="en-US" sz="1600" dirty="0" smtClean="0">
                <a:latin typeface="+mj-ea"/>
              </a:rPr>
              <a:t>이 입력되고</a:t>
            </a:r>
            <a:r>
              <a:rPr lang="en-US" altLang="ko-KR" sz="1600" dirty="0" smtClean="0">
                <a:latin typeface="+mj-ea"/>
              </a:rPr>
              <a:t>, </a:t>
            </a:r>
            <a:r>
              <a:rPr lang="ko-KR" altLang="en-US" sz="1600" dirty="0" smtClean="0">
                <a:latin typeface="+mj-ea"/>
              </a:rPr>
              <a:t>둘째 줄부터 </a:t>
            </a:r>
            <a:r>
              <a:rPr lang="en-US" altLang="ko-KR" sz="1600" dirty="0" smtClean="0">
                <a:latin typeface="+mj-ea"/>
              </a:rPr>
              <a:t>n</a:t>
            </a:r>
            <a:r>
              <a:rPr lang="ko-KR" altLang="en-US" sz="1600" dirty="0" smtClean="0">
                <a:latin typeface="+mj-ea"/>
              </a:rPr>
              <a:t>개의 줄에</a:t>
            </a:r>
            <a:r>
              <a:rPr lang="en-US" altLang="ko-KR" sz="1600" dirty="0" smtClean="0">
                <a:latin typeface="+mj-ea"/>
              </a:rPr>
              <a:t> </a:t>
            </a:r>
            <a:r>
              <a:rPr lang="ko-KR" altLang="en-US" sz="1600" dirty="0" smtClean="0">
                <a:latin typeface="+mj-ea"/>
              </a:rPr>
              <a:t>정수 </a:t>
            </a:r>
            <a:r>
              <a:rPr lang="en-US" altLang="ko-KR" sz="1600" dirty="0" smtClean="0">
                <a:latin typeface="+mj-ea"/>
              </a:rPr>
              <a:t>x, y</a:t>
            </a:r>
            <a:r>
              <a:rPr lang="ko-KR" altLang="en-US" sz="1600" dirty="0" smtClean="0">
                <a:latin typeface="+mj-ea"/>
              </a:rPr>
              <a:t>가 공백으로 구분되어 입력된다</a:t>
            </a:r>
            <a:r>
              <a:rPr lang="en-US" altLang="ko-KR" sz="1600" dirty="0" smtClean="0">
                <a:latin typeface="+mj-ea"/>
              </a:rPr>
              <a:t>.</a:t>
            </a:r>
            <a:br>
              <a:rPr lang="en-US" altLang="ko-KR" sz="1600" dirty="0" smtClean="0">
                <a:latin typeface="+mj-ea"/>
              </a:rPr>
            </a:br>
            <a:r>
              <a:rPr lang="en-US" altLang="ko-KR" sz="1600" dirty="0" smtClean="0">
                <a:latin typeface="+mj-ea"/>
              </a:rPr>
              <a:t>(</a:t>
            </a:r>
            <a:r>
              <a:rPr lang="ko-KR" altLang="en-US" sz="1600" dirty="0" smtClean="0">
                <a:latin typeface="+mj-ea"/>
              </a:rPr>
              <a:t>단</a:t>
            </a:r>
            <a:r>
              <a:rPr lang="en-US" altLang="ko-KR" sz="1600" dirty="0" smtClean="0">
                <a:latin typeface="+mj-ea"/>
              </a:rPr>
              <a:t>, 0 </a:t>
            </a:r>
            <a:r>
              <a:rPr lang="en-US" altLang="ko-KR" sz="1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&lt;= x &lt;</a:t>
            </a:r>
            <a:r>
              <a:rPr lang="en-US" altLang="ko-KR" sz="1600" dirty="0">
                <a:latin typeface="+mj-ea"/>
              </a:rPr>
              <a:t> </a:t>
            </a:r>
            <a:r>
              <a:rPr lang="en-US" altLang="ko-KR" sz="1600" dirty="0" smtClean="0">
                <a:latin typeface="+mj-ea"/>
              </a:rPr>
              <a:t>10</a:t>
            </a:r>
            <a:r>
              <a:rPr lang="en-US" altLang="ko-KR" sz="1600" dirty="0">
                <a:latin typeface="+mj-ea"/>
              </a:rPr>
              <a:t>, 0 </a:t>
            </a:r>
            <a:r>
              <a:rPr lang="en-US" altLang="ko-KR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&lt;= </a:t>
            </a:r>
            <a:r>
              <a:rPr lang="en-US" altLang="ko-KR" sz="1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 &lt;</a:t>
            </a:r>
            <a:r>
              <a:rPr lang="en-US" altLang="ko-KR" sz="1600" dirty="0" smtClean="0">
                <a:latin typeface="+mj-ea"/>
              </a:rPr>
              <a:t> 10)</a:t>
            </a:r>
          </a:p>
          <a:p>
            <a:pPr marL="342891" indent="-342891">
              <a:buFontTx/>
              <a:buChar char="-"/>
            </a:pPr>
            <a:r>
              <a:rPr lang="ko-KR" altLang="en-US" sz="1600" dirty="0" smtClean="0">
                <a:latin typeface="+mj-ea"/>
              </a:rPr>
              <a:t>출력 </a:t>
            </a:r>
            <a:r>
              <a:rPr lang="en-US" altLang="ko-KR" sz="1600" dirty="0" smtClean="0">
                <a:latin typeface="+mj-ea"/>
              </a:rPr>
              <a:t>: </a:t>
            </a:r>
            <a:r>
              <a:rPr lang="ko-KR" altLang="en-US" sz="1600" dirty="0" smtClean="0">
                <a:latin typeface="+mj-ea"/>
              </a:rPr>
              <a:t>크기가 </a:t>
            </a:r>
            <a:r>
              <a:rPr lang="en-US" altLang="ko-KR" sz="1600" dirty="0" smtClean="0">
                <a:latin typeface="+mj-ea"/>
              </a:rPr>
              <a:t>10 x 10</a:t>
            </a:r>
            <a:r>
              <a:rPr lang="ko-KR" altLang="en-US" sz="1600" dirty="0" smtClean="0">
                <a:latin typeface="+mj-ea"/>
              </a:rPr>
              <a:t>인 정수 좌표 평면을 출력</a:t>
            </a:r>
            <a:endParaRPr lang="en-US" altLang="ko-KR" sz="1600" dirty="0">
              <a:latin typeface="+mj-ea"/>
            </a:endParaRPr>
          </a:p>
          <a:p>
            <a:pPr marL="342891" indent="-342891">
              <a:buFontTx/>
              <a:buChar char="-"/>
            </a:pPr>
            <a:r>
              <a:rPr lang="ko-KR" altLang="en-US" sz="1600" dirty="0" smtClean="0">
                <a:latin typeface="+mj-ea"/>
              </a:rPr>
              <a:t>가장 아래 가로줄은 </a:t>
            </a:r>
            <a:r>
              <a:rPr lang="en-US" altLang="ko-KR" sz="1600" dirty="0" smtClean="0">
                <a:latin typeface="+mj-ea"/>
              </a:rPr>
              <a:t>x</a:t>
            </a:r>
            <a:r>
              <a:rPr lang="ko-KR" altLang="en-US" sz="1600" dirty="0" smtClean="0">
                <a:latin typeface="+mj-ea"/>
              </a:rPr>
              <a:t>축</a:t>
            </a:r>
            <a:r>
              <a:rPr lang="en-US" altLang="ko-KR" sz="1600" dirty="0" smtClean="0">
                <a:latin typeface="+mj-ea"/>
              </a:rPr>
              <a:t>, </a:t>
            </a:r>
            <a:r>
              <a:rPr lang="ko-KR" altLang="en-US" sz="1600" dirty="0" smtClean="0">
                <a:latin typeface="+mj-ea"/>
              </a:rPr>
              <a:t>가장 왼쪽 세로줄은</a:t>
            </a:r>
            <a:r>
              <a:rPr lang="en-US" altLang="ko-KR" sz="1600" dirty="0" smtClean="0">
                <a:latin typeface="+mj-ea"/>
              </a:rPr>
              <a:t/>
            </a:r>
            <a:br>
              <a:rPr lang="en-US" altLang="ko-KR" sz="1600" dirty="0" smtClean="0">
                <a:latin typeface="+mj-ea"/>
              </a:rPr>
            </a:br>
            <a:r>
              <a:rPr lang="en-US" altLang="ko-KR" sz="1600" dirty="0" smtClean="0">
                <a:latin typeface="+mj-ea"/>
              </a:rPr>
              <a:t>y</a:t>
            </a:r>
            <a:r>
              <a:rPr lang="ko-KR" altLang="en-US" sz="1600" dirty="0" smtClean="0">
                <a:latin typeface="+mj-ea"/>
              </a:rPr>
              <a:t>축으로 간주하며</a:t>
            </a:r>
            <a:r>
              <a:rPr lang="en-US" altLang="ko-KR" sz="1600" dirty="0" smtClean="0">
                <a:latin typeface="+mj-ea"/>
              </a:rPr>
              <a:t>, </a:t>
            </a:r>
            <a:r>
              <a:rPr lang="ko-KR" altLang="en-US" sz="1600" dirty="0" smtClean="0">
                <a:latin typeface="+mj-ea"/>
              </a:rPr>
              <a:t>좌표 값은 </a:t>
            </a:r>
            <a:r>
              <a:rPr lang="en-US" altLang="ko-KR" sz="1600" dirty="0" smtClean="0">
                <a:latin typeface="+mj-ea"/>
              </a:rPr>
              <a:t>0</a:t>
            </a:r>
            <a:r>
              <a:rPr lang="ko-KR" altLang="en-US" sz="1600" dirty="0" smtClean="0">
                <a:latin typeface="+mj-ea"/>
              </a:rPr>
              <a:t>부터 시작</a:t>
            </a:r>
            <a:endParaRPr lang="en-US" altLang="ko-KR" sz="1600" dirty="0">
              <a:latin typeface="+mj-ea"/>
            </a:endParaRPr>
          </a:p>
          <a:p>
            <a:pPr marL="342891" indent="-342891">
              <a:buFontTx/>
              <a:buChar char="-"/>
            </a:pPr>
            <a:r>
              <a:rPr lang="en-US" altLang="ko-KR" sz="1600" dirty="0" smtClean="0">
                <a:latin typeface="+mj-ea"/>
              </a:rPr>
              <a:t>x </a:t>
            </a:r>
            <a:r>
              <a:rPr lang="ko-KR" altLang="en-US" sz="1600" dirty="0" smtClean="0">
                <a:latin typeface="+mj-ea"/>
              </a:rPr>
              <a:t>좌표는 </a:t>
            </a:r>
            <a:r>
              <a:rPr lang="ko-KR" altLang="en-US" sz="1600" u="sng" dirty="0" smtClean="0">
                <a:latin typeface="+mj-ea"/>
              </a:rPr>
              <a:t>좌에서 우로 </a:t>
            </a:r>
            <a:r>
              <a:rPr lang="ko-KR" altLang="en-US" sz="1600" dirty="0" smtClean="0">
                <a:latin typeface="+mj-ea"/>
              </a:rPr>
              <a:t>갈수록</a:t>
            </a:r>
            <a:r>
              <a:rPr lang="en-US" altLang="ko-KR" sz="1600" dirty="0" smtClean="0">
                <a:latin typeface="+mj-ea"/>
              </a:rPr>
              <a:t>,</a:t>
            </a:r>
            <a:br>
              <a:rPr lang="en-US" altLang="ko-KR" sz="1600" dirty="0" smtClean="0">
                <a:latin typeface="+mj-ea"/>
              </a:rPr>
            </a:br>
            <a:r>
              <a:rPr lang="en-US" altLang="ko-KR" sz="1600" dirty="0" smtClean="0">
                <a:latin typeface="+mj-ea"/>
              </a:rPr>
              <a:t>y </a:t>
            </a:r>
            <a:r>
              <a:rPr lang="ko-KR" altLang="en-US" sz="1600" dirty="0" smtClean="0">
                <a:latin typeface="+mj-ea"/>
              </a:rPr>
              <a:t>좌표는 </a:t>
            </a:r>
            <a:r>
              <a:rPr lang="ko-KR" altLang="en-US" sz="1600" u="sng" dirty="0" smtClean="0">
                <a:latin typeface="+mj-ea"/>
              </a:rPr>
              <a:t>아래에서 위로</a:t>
            </a:r>
            <a:r>
              <a:rPr lang="ko-KR" altLang="en-US" sz="1600" dirty="0" smtClean="0">
                <a:latin typeface="+mj-ea"/>
              </a:rPr>
              <a:t> 갈수록 증가</a:t>
            </a:r>
            <a:endParaRPr lang="en-US" altLang="ko-KR" sz="1600" dirty="0">
              <a:latin typeface="+mj-ea"/>
            </a:endParaRPr>
          </a:p>
          <a:p>
            <a:pPr marL="342891" indent="-342891">
              <a:buFontTx/>
              <a:buChar char="-"/>
            </a:pPr>
            <a:r>
              <a:rPr lang="ko-KR" altLang="en-US" sz="1600" dirty="0" smtClean="0">
                <a:latin typeface="+mj-ea"/>
              </a:rPr>
              <a:t>입력된 좌표에 해당하는 점은 </a:t>
            </a:r>
            <a:r>
              <a:rPr lang="en-US" altLang="ko-KR" sz="1600" dirty="0" smtClean="0">
                <a:latin typeface="+mj-ea"/>
              </a:rPr>
              <a:t>*, </a:t>
            </a:r>
            <a:r>
              <a:rPr lang="ko-KR" altLang="en-US" sz="1600" dirty="0" smtClean="0">
                <a:latin typeface="+mj-ea"/>
              </a:rPr>
              <a:t>그렇지 않은 점은 </a:t>
            </a:r>
            <a:r>
              <a:rPr lang="en-US" altLang="ko-KR" sz="1600" dirty="0" smtClean="0">
                <a:latin typeface="+mj-ea"/>
              </a:rPr>
              <a:t>0</a:t>
            </a:r>
            <a:r>
              <a:rPr lang="ko-KR" altLang="en-US" sz="1600" dirty="0" smtClean="0">
                <a:latin typeface="+mj-ea"/>
              </a:rPr>
              <a:t>으로 출력</a:t>
            </a:r>
            <a:endParaRPr lang="en-US" altLang="ko-KR" sz="1600" dirty="0" smtClean="0">
              <a:latin typeface="+mj-ea"/>
            </a:endParaRPr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3CCB63A8-A139-4F30-8D80-B67824C68CC3}"/>
              </a:ext>
            </a:extLst>
          </p:cNvPr>
          <p:cNvSpPr txBox="1">
            <a:spLocks/>
          </p:cNvSpPr>
          <p:nvPr/>
        </p:nvSpPr>
        <p:spPr bwMode="auto">
          <a:xfrm>
            <a:off x="5335401" y="901855"/>
            <a:ext cx="1484744" cy="47488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 err="1" smtClean="0"/>
              <a:t>예제입력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8CB753-1800-4629-87F9-883BB7CA842E}"/>
              </a:ext>
            </a:extLst>
          </p:cNvPr>
          <p:cNvSpPr/>
          <p:nvPr/>
        </p:nvSpPr>
        <p:spPr>
          <a:xfrm>
            <a:off x="5335401" y="1358794"/>
            <a:ext cx="115677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6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1 1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8 8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9 9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2 2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0 5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6 4</a:t>
            </a:r>
          </a:p>
        </p:txBody>
      </p:sp>
      <p:sp>
        <p:nvSpPr>
          <p:cNvPr id="10" name="내용 개체 틀 1">
            <a:extLst>
              <a:ext uri="{FF2B5EF4-FFF2-40B4-BE49-F238E27FC236}">
                <a16:creationId xmlns:a16="http://schemas.microsoft.com/office/drawing/2014/main" id="{E3544C8E-3E91-4659-987C-3007EE252DA3}"/>
              </a:ext>
            </a:extLst>
          </p:cNvPr>
          <p:cNvSpPr txBox="1">
            <a:spLocks/>
          </p:cNvSpPr>
          <p:nvPr/>
        </p:nvSpPr>
        <p:spPr bwMode="auto">
          <a:xfrm>
            <a:off x="6820145" y="887303"/>
            <a:ext cx="1459605" cy="47488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 err="1" smtClean="0"/>
              <a:t>예제출력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D9BF15-F58A-4B03-AE94-B95305314103}"/>
              </a:ext>
            </a:extLst>
          </p:cNvPr>
          <p:cNvSpPr/>
          <p:nvPr/>
        </p:nvSpPr>
        <p:spPr>
          <a:xfrm>
            <a:off x="6719683" y="1376736"/>
            <a:ext cx="1738517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dirty="0" smtClean="0">
                <a:latin typeface="Consolas" panose="020B0609020204030204" pitchFamily="49" charset="0"/>
              </a:rPr>
              <a:t>000000000*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</a:pPr>
            <a:r>
              <a:rPr lang="en-US" altLang="ko-KR" dirty="0" smtClean="0">
                <a:latin typeface="Consolas" panose="020B0609020204030204" pitchFamily="49" charset="0"/>
              </a:rPr>
              <a:t>00000000*0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</a:pPr>
            <a:r>
              <a:rPr lang="en-US" altLang="ko-KR" dirty="0" smtClean="0">
                <a:latin typeface="Consolas" panose="020B0609020204030204" pitchFamily="49" charset="0"/>
              </a:rPr>
              <a:t>0000000000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</a:pPr>
            <a:r>
              <a:rPr lang="en-US" altLang="ko-KR" dirty="0" smtClean="0">
                <a:latin typeface="Consolas" panose="020B0609020204030204" pitchFamily="49" charset="0"/>
              </a:rPr>
              <a:t>0000000000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</a:pPr>
            <a:r>
              <a:rPr lang="en-US" altLang="ko-KR" dirty="0" smtClean="0">
                <a:latin typeface="Consolas" panose="020B0609020204030204" pitchFamily="49" charset="0"/>
              </a:rPr>
              <a:t>*000000000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</a:pPr>
            <a:r>
              <a:rPr lang="en-US" altLang="ko-KR" dirty="0" smtClean="0">
                <a:latin typeface="Consolas" panose="020B0609020204030204" pitchFamily="49" charset="0"/>
              </a:rPr>
              <a:t>00000*0000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</a:pPr>
            <a:r>
              <a:rPr lang="en-US" altLang="ko-KR" dirty="0" smtClean="0">
                <a:latin typeface="Consolas" panose="020B0609020204030204" pitchFamily="49" charset="0"/>
              </a:rPr>
              <a:t>0000000000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</a:pPr>
            <a:r>
              <a:rPr lang="en-US" altLang="ko-KR" dirty="0" smtClean="0">
                <a:latin typeface="Consolas" panose="020B0609020204030204" pitchFamily="49" charset="0"/>
              </a:rPr>
              <a:t>00*0000000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</a:pPr>
            <a:r>
              <a:rPr lang="en-US" altLang="ko-KR" dirty="0" smtClean="0">
                <a:latin typeface="Consolas" panose="020B0609020204030204" pitchFamily="49" charset="0"/>
              </a:rPr>
              <a:t>0*00000000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</a:pPr>
            <a:r>
              <a:rPr lang="en-US" altLang="ko-KR" dirty="0" smtClean="0">
                <a:latin typeface="Consolas" panose="020B0609020204030204" pitchFamily="49" charset="0"/>
              </a:rPr>
              <a:t>0000000000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16" name="내용 개체 틀 1">
            <a:extLst>
              <a:ext uri="{FF2B5EF4-FFF2-40B4-BE49-F238E27FC236}">
                <a16:creationId xmlns:a16="http://schemas.microsoft.com/office/drawing/2014/main" id="{C247C32B-CCE2-4B07-96D7-D271CF111518}"/>
              </a:ext>
            </a:extLst>
          </p:cNvPr>
          <p:cNvSpPr txBox="1">
            <a:spLocks/>
          </p:cNvSpPr>
          <p:nvPr/>
        </p:nvSpPr>
        <p:spPr bwMode="auto">
          <a:xfrm>
            <a:off x="5107898" y="3777393"/>
            <a:ext cx="1484744" cy="47488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/>
              <a:t>실행화면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055" y="3865000"/>
            <a:ext cx="2427772" cy="2313074"/>
          </a:xfrm>
          <a:prstGeom prst="rect">
            <a:avLst/>
          </a:prstGeom>
        </p:spPr>
      </p:pic>
      <p:sp>
        <p:nvSpPr>
          <p:cNvPr id="18" name="슬라이드 번호 개체 틀 3"/>
          <p:cNvSpPr>
            <a:spLocks noGrp="1"/>
          </p:cNvSpPr>
          <p:nvPr>
            <p:ph type="sldNum" sz="quarter" idx="15"/>
          </p:nvPr>
        </p:nvSpPr>
        <p:spPr>
          <a:xfrm>
            <a:off x="6893169" y="6629400"/>
            <a:ext cx="2133600" cy="22860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3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1576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1999</TotalTime>
  <Words>210</Words>
  <Application>Microsoft Office PowerPoint</Application>
  <PresentationFormat>화면 슬라이드 쇼(4:3)</PresentationFormat>
  <Paragraphs>65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Microsoft JhengHei</vt:lpstr>
      <vt:lpstr>굴림</vt:lpstr>
      <vt:lpstr>맑은 고딕</vt:lpstr>
      <vt:lpstr>Arial</vt:lpstr>
      <vt:lpstr>Consolas</vt:lpstr>
      <vt:lpstr>Wingdings</vt:lpstr>
      <vt:lpstr>1_Office 테마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Matthew Lim</dc:creator>
  <cp:lastModifiedBy>대환 박</cp:lastModifiedBy>
  <cp:revision>89</cp:revision>
  <dcterms:created xsi:type="dcterms:W3CDTF">2017-03-17T08:15:25Z</dcterms:created>
  <dcterms:modified xsi:type="dcterms:W3CDTF">2018-04-11T04:17:14Z</dcterms:modified>
</cp:coreProperties>
</file>