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3" r:id="rId3"/>
    <p:sldId id="314" r:id="rId4"/>
    <p:sldId id="312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01F83-52DD-4484-92F8-9D8E2480F80B}" v="256" dt="2018-09-28T01:10:05.570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03.</a:t>
            </a:r>
            <a:r>
              <a:rPr lang="ko-KR" altLang="en-US" sz="4000" dirty="0"/>
              <a:t>  유틸리티 패키지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718131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실습용 텍스트</a:t>
            </a:r>
            <a:r>
              <a:rPr lang="en-US" altLang="ko-KR" sz="1600" dirty="0"/>
              <a:t> </a:t>
            </a:r>
            <a:r>
              <a:rPr lang="ko-KR" altLang="en-US" sz="1600" dirty="0"/>
              <a:t>파일 다운로드 및 파일 입력</a:t>
            </a:r>
            <a:br>
              <a:rPr lang="en-US" altLang="ko-KR" sz="1600" dirty="0"/>
            </a:br>
            <a:r>
              <a:rPr lang="en-US" altLang="ko-KR" sz="1600" dirty="0"/>
              <a:t>(‘throws‘ </a:t>
            </a:r>
            <a:r>
              <a:rPr lang="ko-KR" altLang="en-US" sz="1600" dirty="0"/>
              <a:t>키워드 사용 금지</a:t>
            </a:r>
            <a:r>
              <a:rPr lang="en-US" altLang="ko-KR" sz="1600" dirty="0"/>
              <a:t>)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WitLab </a:t>
            </a:r>
            <a:r>
              <a:rPr lang="ko-KR" altLang="en-US" sz="1400" dirty="0"/>
              <a:t>홈페이지 → </a:t>
            </a:r>
            <a:r>
              <a:rPr lang="en-US" altLang="ko-KR" sz="1400" dirty="0"/>
              <a:t>PPT Reference </a:t>
            </a:r>
            <a:r>
              <a:rPr lang="ko-KR" altLang="en-US" sz="1400" dirty="0"/>
              <a:t>→ </a:t>
            </a:r>
            <a:r>
              <a:rPr lang="en-US" altLang="ko-KR" sz="1400" dirty="0"/>
              <a:t>‘3</a:t>
            </a:r>
            <a:r>
              <a:rPr lang="ko-KR" altLang="en-US" sz="1400" dirty="0"/>
              <a:t>주차 실습용 파일</a:t>
            </a:r>
            <a:r>
              <a:rPr lang="en-US" altLang="ko-KR" sz="1400" dirty="0"/>
              <a:t>’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‘about_jdk.txt’</a:t>
            </a:r>
          </a:p>
          <a:p>
            <a:pPr marL="360363" lvl="1" indent="-184150">
              <a:buFontTx/>
              <a:buChar char="-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WordCount</a:t>
            </a:r>
            <a:r>
              <a:rPr lang="en-US" altLang="ko-KR" sz="1600" dirty="0"/>
              <a:t> Class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fileRead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en-US" altLang="ko-KR" sz="1400" dirty="0"/>
              <a:t> : </a:t>
            </a:r>
            <a:r>
              <a:rPr lang="ko-KR" altLang="en-US" sz="1400" dirty="0"/>
              <a:t>파일 입력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countWords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/>
              <a:t>: “</a:t>
            </a:r>
            <a:r>
              <a:rPr lang="ko-KR" altLang="en-US" sz="1400" dirty="0"/>
              <a:t>공백</a:t>
            </a:r>
            <a:r>
              <a:rPr lang="en-US" altLang="ko-KR" sz="1400" dirty="0"/>
              <a:t>”</a:t>
            </a:r>
            <a:r>
              <a:rPr lang="ko-KR" altLang="en-US" sz="1400" dirty="0"/>
              <a:t> 또는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줄바꿈</a:t>
            </a:r>
            <a:r>
              <a:rPr lang="en-US" altLang="ko-KR" sz="1400" dirty="0"/>
              <a:t>”</a:t>
            </a:r>
            <a:r>
              <a:rPr lang="ko-KR" altLang="en-US" sz="1400" dirty="0"/>
              <a:t>으로 구분된 단어의 개수 출력 </a:t>
            </a:r>
            <a:r>
              <a:rPr lang="en-US" altLang="ko-KR" sz="1400" dirty="0"/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StringTokenizer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이용</a:t>
            </a:r>
            <a:r>
              <a:rPr lang="en-US" altLang="ko-KR" sz="1400" dirty="0"/>
              <a:t>)</a:t>
            </a:r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WordCount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 err="1"/>
              <a:t>StringTokenizer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이용하여 주어진 텍스트 파일의 단어의 개수를 세는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단어의 개수 세기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</a:t>
            </a:r>
            <a:r>
              <a:rPr lang="ko-KR" altLang="en-US" dirty="0"/>
              <a:t> 유틸리티 패키지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50423-146E-469C-85A2-2E873631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813275"/>
            <a:ext cx="990600" cy="1203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62A26E-9976-48F3-AC4A-0201CFADE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25" y="3447472"/>
            <a:ext cx="2063660" cy="11480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8C40F9-E087-4737-9BFA-E4D4138C6C0B}"/>
              </a:ext>
            </a:extLst>
          </p:cNvPr>
          <p:cNvSpPr/>
          <p:nvPr/>
        </p:nvSpPr>
        <p:spPr>
          <a:xfrm>
            <a:off x="7010400" y="2940058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ko-KR" b="1" dirty="0">
                <a:latin typeface="+mn-lt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46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3"/>
            <a:ext cx="5870531" cy="350520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CalendarWriter</a:t>
            </a:r>
            <a:r>
              <a:rPr lang="en-US" altLang="ko-KR" sz="1600" dirty="0"/>
              <a:t>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getMonthCalendar</a:t>
            </a:r>
            <a:r>
              <a:rPr lang="en-US" altLang="ko-KR" sz="1400" dirty="0">
                <a:latin typeface="Consolas" panose="020B0609020204030204" pitchFamily="49" charset="0"/>
              </a:rPr>
              <a:t>(int y, int m</a:t>
            </a:r>
            <a:r>
              <a:rPr lang="en-US" altLang="ko-KR" sz="1400" dirty="0"/>
              <a:t>) : </a:t>
            </a:r>
            <a:r>
              <a:rPr lang="en-US" altLang="ko-KR" sz="1400" dirty="0">
                <a:latin typeface="Consolas" panose="020B0609020204030204" pitchFamily="49" charset="0"/>
              </a:rPr>
              <a:t>y</a:t>
            </a:r>
            <a:r>
              <a:rPr lang="ko-KR" altLang="en-US" sz="1400" dirty="0"/>
              <a:t>년 </a:t>
            </a:r>
            <a:r>
              <a:rPr lang="en-US" altLang="ko-KR" sz="1400" dirty="0">
                <a:latin typeface="Consolas" panose="020B0609020204030204" pitchFamily="49" charset="0"/>
              </a:rPr>
              <a:t>m</a:t>
            </a:r>
            <a:r>
              <a:rPr lang="ko-KR" altLang="en-US" sz="1400" dirty="0"/>
              <a:t>월의 달력을 </a:t>
            </a:r>
            <a:r>
              <a:rPr lang="en-US" altLang="ko-KR" sz="1400" dirty="0">
                <a:latin typeface="Consolas" panose="020B0609020204030204" pitchFamily="49" charset="0"/>
              </a:rPr>
              <a:t>String</a:t>
            </a:r>
            <a:r>
              <a:rPr lang="ko-KR" altLang="en-US" sz="1400" dirty="0"/>
              <a:t>으로 반환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latin typeface="Consolas" panose="020B0609020204030204" pitchFamily="49" charset="0"/>
              </a:rPr>
              <a:t>void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inputYear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입력 받아 연도 저장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writeCalendar</a:t>
            </a:r>
            <a:r>
              <a:rPr lang="en-US" altLang="ko-KR" sz="1400" dirty="0">
                <a:latin typeface="Consolas" panose="020B0609020204030204" pitchFamily="49" charset="0"/>
              </a:rPr>
              <a:t>(String path) </a:t>
            </a:r>
            <a:r>
              <a:rPr lang="en-US" altLang="ko-KR" sz="1400" dirty="0"/>
              <a:t>: </a:t>
            </a:r>
            <a:r>
              <a:rPr lang="ko-KR" altLang="en-US" sz="1400" dirty="0"/>
              <a:t>해당 연도의 달력을 경로 </a:t>
            </a:r>
            <a:r>
              <a:rPr lang="en-US" altLang="ko-KR" sz="1400" dirty="0">
                <a:latin typeface="Consolas" panose="020B0609020204030204" pitchFamily="49" charset="0"/>
              </a:rPr>
              <a:t>path</a:t>
            </a:r>
            <a:r>
              <a:rPr lang="ko-KR" altLang="en-US" sz="1400" dirty="0"/>
              <a:t>에 텍스트파일로 저장 </a:t>
            </a:r>
            <a:r>
              <a:rPr lang="en-US" altLang="ko-KR" sz="1400" dirty="0"/>
              <a:t>(‘</a:t>
            </a:r>
            <a:r>
              <a:rPr lang="en-US" altLang="ko-KR" sz="1400" dirty="0">
                <a:latin typeface="Consolas" panose="020B0609020204030204" pitchFamily="49" charset="0"/>
              </a:rPr>
              <a:t>throws</a:t>
            </a:r>
            <a:r>
              <a:rPr lang="en-US" altLang="ko-KR" sz="1400" dirty="0"/>
              <a:t>‘ </a:t>
            </a:r>
            <a:r>
              <a:rPr lang="ko-KR" altLang="en-US" sz="1400" dirty="0"/>
              <a:t>키워드 사용 금지</a:t>
            </a:r>
            <a:r>
              <a:rPr lang="en-US" altLang="ko-KR" sz="1400" dirty="0"/>
              <a:t>)</a:t>
            </a:r>
          </a:p>
          <a:p>
            <a:pPr marL="360363" lvl="1" indent="-184150">
              <a:buFontTx/>
              <a:buChar char="-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CaelendarWriter</a:t>
            </a:r>
            <a:r>
              <a:rPr lang="ko-KR" altLang="en-US" sz="1600" dirty="0"/>
              <a:t> 클래스만 사용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6419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 err="1"/>
              <a:t>LocalDate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이용하여 한 해의 달력을 텍스트파일로 생성하는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달력 만들기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</a:t>
            </a:r>
            <a:r>
              <a:rPr lang="ko-KR" altLang="en-US" dirty="0"/>
              <a:t> 유틸리티 패키지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04F6A9-0666-4B33-8AAB-C108E5E8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041" y="1756657"/>
            <a:ext cx="1970359" cy="359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033B5B-69E0-4C9F-8232-781C0336F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351" y="2323440"/>
            <a:ext cx="2093322" cy="19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5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4ABD756-A361-43C3-9866-1D63A14F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5" y="2508542"/>
            <a:ext cx="3656295" cy="2062702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70" y="2133600"/>
            <a:ext cx="5108530" cy="4135086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Lottery Class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ko-KR" sz="1200" dirty="0"/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ko-KR" sz="1200" dirty="0"/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ko-KR" sz="1200" dirty="0"/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ko-KR" sz="1200" dirty="0"/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ko-KR" sz="1200" dirty="0"/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ko-KR" sz="12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LottoJudge</a:t>
            </a:r>
            <a:r>
              <a:rPr lang="en-US" altLang="ko-KR" sz="1600" dirty="0"/>
              <a:t> Class</a:t>
            </a:r>
          </a:p>
          <a:p>
            <a:pPr marL="347663" lvl="1" indent="-171450" fontAlgn="auto"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latin typeface="Consolas" panose="020B0609020204030204" pitchFamily="49" charset="0"/>
              </a:rPr>
              <a:t>int grade(int[] lot, int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second,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int[] entry) 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ko-KR" altLang="en-US" sz="1200" dirty="0"/>
              <a:t>당첨번호와 응모번호를 전달하면 등수 반환</a:t>
            </a:r>
            <a:endParaRPr lang="en-US" altLang="ko-KR" sz="1200" dirty="0"/>
          </a:p>
          <a:p>
            <a:pPr marL="347663" lvl="1" indent="-171450" fontAlgn="auto"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Lottery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8200" y="1303169"/>
            <a:ext cx="5571837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로또 추첨을 구현하고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응모 기록을 </a:t>
            </a:r>
            <a:r>
              <a:rPr lang="en-US" altLang="ko-KR" sz="1600" dirty="0"/>
              <a:t>tries.txt</a:t>
            </a:r>
            <a:r>
              <a:rPr lang="ko-KR" altLang="en-US" sz="1600" dirty="0"/>
              <a:t>에</a:t>
            </a:r>
            <a:r>
              <a:rPr lang="en-US" altLang="ko-KR" sz="1600" dirty="0"/>
              <a:t>, </a:t>
            </a:r>
            <a:r>
              <a:rPr lang="ko-KR" altLang="en-US" sz="1600" dirty="0"/>
              <a:t>특별히 </a:t>
            </a:r>
            <a:r>
              <a:rPr lang="en-US" altLang="ko-KR" sz="1600" dirty="0"/>
              <a:t>5</a:t>
            </a:r>
            <a:r>
              <a:rPr lang="ko-KR" altLang="en-US" sz="1600" dirty="0"/>
              <a:t>등 이상은 </a:t>
            </a:r>
            <a:r>
              <a:rPr lang="en-US" altLang="ko-KR" sz="1600" dirty="0"/>
              <a:t>wins.txt</a:t>
            </a:r>
            <a:r>
              <a:rPr lang="ko-KR" altLang="en-US" sz="1600" dirty="0"/>
              <a:t> 파일에 기록하는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로또 </a:t>
            </a:r>
            <a:r>
              <a:rPr lang="ko-KR" altLang="en-US" dirty="0" err="1"/>
              <a:t>추첨기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</a:t>
            </a:r>
            <a:r>
              <a:rPr lang="ko-KR" altLang="en-US" dirty="0"/>
              <a:t> 유틸리티 패키지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4AE25-DC96-442E-92F4-CBFD4F2646A3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845D8-E351-4E8F-8AA0-C1E702138369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F20679-24E3-484A-A342-F3E0D5201969}"/>
              </a:ext>
            </a:extLst>
          </p:cNvPr>
          <p:cNvSpPr/>
          <p:nvPr/>
        </p:nvSpPr>
        <p:spPr>
          <a:xfrm>
            <a:off x="6368550" y="1310352"/>
            <a:ext cx="231825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 </a:t>
            </a:r>
            <a:r>
              <a:rPr lang="en-US" altLang="ko-KR" b="1" dirty="0">
                <a:latin typeface="+mn-lt"/>
                <a:ea typeface="+mn-ea"/>
              </a:rPr>
              <a:t>(console)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FE133-2FE9-48E7-A0E7-EAAB5E39C35F}"/>
              </a:ext>
            </a:extLst>
          </p:cNvPr>
          <p:cNvSpPr txBox="1"/>
          <p:nvPr/>
        </p:nvSpPr>
        <p:spPr>
          <a:xfrm>
            <a:off x="3810001" y="2064584"/>
            <a:ext cx="260003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n-ea"/>
                <a:ea typeface="+mn-ea"/>
              </a:rPr>
              <a:t>로또 규칙</a:t>
            </a:r>
            <a:endParaRPr lang="en-US" altLang="ko-KR" sz="1600" b="1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1</a:t>
            </a:r>
            <a:r>
              <a:rPr lang="ko-KR" altLang="en-US" sz="1100" dirty="0">
                <a:latin typeface="+mn-ea"/>
                <a:ea typeface="+mn-ea"/>
              </a:rPr>
              <a:t>등 </a:t>
            </a:r>
            <a:r>
              <a:rPr lang="en-US" altLang="ko-KR" sz="1100" dirty="0">
                <a:latin typeface="+mn-ea"/>
                <a:ea typeface="+mn-ea"/>
              </a:rPr>
              <a:t>: 6</a:t>
            </a:r>
            <a:r>
              <a:rPr lang="ko-KR" altLang="en-US" sz="1100" dirty="0">
                <a:latin typeface="+mn-ea"/>
                <a:ea typeface="+mn-ea"/>
              </a:rPr>
              <a:t>개 일치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2</a:t>
            </a:r>
            <a:r>
              <a:rPr lang="ko-KR" altLang="en-US" sz="1100" dirty="0">
                <a:latin typeface="+mn-ea"/>
                <a:ea typeface="+mn-ea"/>
              </a:rPr>
              <a:t>등 </a:t>
            </a:r>
            <a:r>
              <a:rPr lang="en-US" altLang="ko-KR" sz="1100" dirty="0">
                <a:latin typeface="+mn-ea"/>
                <a:ea typeface="+mn-ea"/>
              </a:rPr>
              <a:t>: 5</a:t>
            </a:r>
            <a:r>
              <a:rPr lang="ko-KR" altLang="en-US" sz="1100" dirty="0">
                <a:latin typeface="+mn-ea"/>
                <a:ea typeface="+mn-ea"/>
              </a:rPr>
              <a:t>개 번호 </a:t>
            </a:r>
            <a:r>
              <a:rPr lang="en-US" altLang="ko-KR" sz="1100" dirty="0">
                <a:latin typeface="+mn-ea"/>
                <a:ea typeface="+mn-ea"/>
              </a:rPr>
              <a:t>+ 2</a:t>
            </a:r>
            <a:r>
              <a:rPr lang="ko-KR" altLang="en-US" sz="1100" dirty="0">
                <a:latin typeface="+mn-ea"/>
                <a:ea typeface="+mn-ea"/>
              </a:rPr>
              <a:t>등 보너스볼 일치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3</a:t>
            </a:r>
            <a:r>
              <a:rPr lang="ko-KR" altLang="en-US" sz="1100" dirty="0">
                <a:latin typeface="+mn-ea"/>
                <a:ea typeface="+mn-ea"/>
              </a:rPr>
              <a:t>등 </a:t>
            </a:r>
            <a:r>
              <a:rPr lang="en-US" altLang="ko-KR" sz="1100" dirty="0">
                <a:latin typeface="+mn-ea"/>
                <a:ea typeface="+mn-ea"/>
              </a:rPr>
              <a:t>: 5</a:t>
            </a:r>
            <a:r>
              <a:rPr lang="ko-KR" altLang="en-US" sz="1100" dirty="0">
                <a:latin typeface="+mn-ea"/>
                <a:ea typeface="+mn-ea"/>
              </a:rPr>
              <a:t>개 일치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4</a:t>
            </a:r>
            <a:r>
              <a:rPr lang="ko-KR" altLang="en-US" sz="1100" dirty="0">
                <a:latin typeface="+mn-ea"/>
                <a:ea typeface="+mn-ea"/>
              </a:rPr>
              <a:t>등 </a:t>
            </a:r>
            <a:r>
              <a:rPr lang="en-US" altLang="ko-KR" sz="1100" dirty="0">
                <a:latin typeface="+mn-ea"/>
                <a:ea typeface="+mn-ea"/>
              </a:rPr>
              <a:t>: 4</a:t>
            </a:r>
            <a:r>
              <a:rPr lang="ko-KR" altLang="en-US" sz="1100" dirty="0">
                <a:latin typeface="+mn-ea"/>
                <a:ea typeface="+mn-ea"/>
              </a:rPr>
              <a:t>개 일치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5</a:t>
            </a:r>
            <a:r>
              <a:rPr lang="ko-KR" altLang="en-US" sz="1100" dirty="0">
                <a:latin typeface="+mn-ea"/>
                <a:ea typeface="+mn-ea"/>
              </a:rPr>
              <a:t>등 </a:t>
            </a:r>
            <a:r>
              <a:rPr lang="en-US" altLang="ko-KR" sz="1100" dirty="0">
                <a:latin typeface="+mn-ea"/>
                <a:ea typeface="+mn-ea"/>
              </a:rPr>
              <a:t>: 3</a:t>
            </a:r>
            <a:r>
              <a:rPr lang="ko-KR" altLang="en-US" sz="1100" dirty="0">
                <a:latin typeface="+mn-ea"/>
                <a:ea typeface="+mn-ea"/>
              </a:rPr>
              <a:t>개 일치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7E6E0C8-C230-4BE4-BAA1-198C4933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50" y="1783629"/>
            <a:ext cx="3190875" cy="5905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21C925F-FA38-4C51-B54C-47BA4F443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550" y="2823394"/>
            <a:ext cx="3143250" cy="5905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5C5681-EEE0-4303-A8A4-3045FB298B0E}"/>
              </a:ext>
            </a:extLst>
          </p:cNvPr>
          <p:cNvSpPr/>
          <p:nvPr/>
        </p:nvSpPr>
        <p:spPr>
          <a:xfrm>
            <a:off x="6368550" y="2310203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ko-KR" b="1" dirty="0">
                <a:latin typeface="+mn-lt"/>
                <a:ea typeface="+mn-ea"/>
              </a:rPr>
              <a:t>…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BDE7C4D-D523-4738-94B1-279A7CEF98B1}"/>
              </a:ext>
            </a:extLst>
          </p:cNvPr>
          <p:cNvGrpSpPr/>
          <p:nvPr/>
        </p:nvGrpSpPr>
        <p:grpSpPr>
          <a:xfrm>
            <a:off x="6410037" y="4064185"/>
            <a:ext cx="2909378" cy="1638413"/>
            <a:chOff x="6100434" y="4168816"/>
            <a:chExt cx="2839674" cy="159916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CC4B842-299F-454A-8701-158CCD27B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1833"/>
            <a:stretch/>
          </p:blipFill>
          <p:spPr>
            <a:xfrm>
              <a:off x="6100435" y="4168816"/>
              <a:ext cx="2839673" cy="90425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BDCA176-9420-425B-A1DA-3C2F589B7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1461" b="189"/>
            <a:stretch/>
          </p:blipFill>
          <p:spPr>
            <a:xfrm>
              <a:off x="6100434" y="5352340"/>
              <a:ext cx="2839673" cy="415636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47E5385-1783-4A06-BAA8-C8B2D152C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401" y="5809278"/>
            <a:ext cx="2944014" cy="59152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EF7590-C5E1-4D5C-8E62-69E2E59C2996}"/>
              </a:ext>
            </a:extLst>
          </p:cNvPr>
          <p:cNvSpPr/>
          <p:nvPr/>
        </p:nvSpPr>
        <p:spPr>
          <a:xfrm>
            <a:off x="6368550" y="3544749"/>
            <a:ext cx="231825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 </a:t>
            </a:r>
            <a:r>
              <a:rPr lang="en-US" altLang="ko-KR" b="1" dirty="0">
                <a:latin typeface="+mn-lt"/>
                <a:ea typeface="+mn-ea"/>
              </a:rPr>
              <a:t>(file)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5F1BE5-7CA0-4861-8D72-65C9A343CEC6}"/>
              </a:ext>
            </a:extLst>
          </p:cNvPr>
          <p:cNvSpPr/>
          <p:nvPr/>
        </p:nvSpPr>
        <p:spPr>
          <a:xfrm>
            <a:off x="6368550" y="4819717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ko-KR" b="1" dirty="0">
                <a:latin typeface="+mn-lt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238530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A4 용지(210x297mm)</PresentationFormat>
  <Paragraphs>58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Consolas</vt:lpstr>
      <vt:lpstr>Wingdings</vt:lpstr>
      <vt:lpstr>1_디자인 사용자 지정</vt:lpstr>
      <vt:lpstr>03.  유틸리티 패키지</vt:lpstr>
      <vt:lpstr>03. 유틸리티 패키지</vt:lpstr>
      <vt:lpstr>03. 유틸리티 패키지</vt:lpstr>
      <vt:lpstr>03. 유틸리티 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2018-09-28T01:10:21Z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