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68" r:id="rId1"/>
  </p:sldMasterIdLst>
  <p:notesMasterIdLst>
    <p:notesMasterId r:id="rId6"/>
  </p:notesMasterIdLst>
  <p:sldIdLst>
    <p:sldId id="305" r:id="rId2"/>
    <p:sldId id="313" r:id="rId3"/>
    <p:sldId id="314" r:id="rId4"/>
    <p:sldId id="315" r:id="rId5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orient="horz" pos="3552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22340E"/>
    <a:srgbClr val="586D2D"/>
    <a:srgbClr val="FFAFAF"/>
    <a:srgbClr val="336699"/>
    <a:srgbClr val="000099"/>
    <a:srgbClr val="66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91C0A1-263A-4D10-9021-324ADE1FE1F0}" v="112" dt="2018-10-03T14:18:58.332"/>
  </p1510:revLst>
</p1510:revInfo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25" autoAdjust="0"/>
  </p:normalViewPr>
  <p:slideViewPr>
    <p:cSldViewPr>
      <p:cViewPr varScale="1">
        <p:scale>
          <a:sx n="63" d="100"/>
          <a:sy n="63" d="100"/>
        </p:scale>
        <p:origin x="78" y="762"/>
      </p:cViewPr>
      <p:guideLst>
        <p:guide orient="horz" pos="3264"/>
        <p:guide orient="horz" pos="355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6" d="100"/>
          <a:sy n="126" d="100"/>
        </p:scale>
        <p:origin x="-3060" y="-96"/>
      </p:cViewPr>
      <p:guideLst>
        <p:guide orient="horz" pos="313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DF3AE0-73CB-4822-8F3C-218737565B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8212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3105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제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905000"/>
            <a:ext cx="8686800" cy="990600"/>
          </a:xfrm>
        </p:spPr>
        <p:txBody>
          <a:bodyPr vert="horz" lIns="91440" tIns="45720" rIns="91440" bIns="45720" rtlCol="0" anchor="t">
            <a:normAutofit fontScale="97500"/>
          </a:bodyPr>
          <a:lstStyle>
            <a:lvl1pPr>
              <a:defRPr kumimoji="0" lang="ko-KR" altLang="en-US" sz="4400" b="0" i="0" u="none" strike="noStrike" cap="none" spc="0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Arial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62000" y="4114800"/>
            <a:ext cx="3886200" cy="3693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800" b="1" smtClean="0">
                <a:latin typeface="+mj-ea"/>
                <a:ea typeface="+mj-ea"/>
              </a:defRPr>
            </a:lvl1pPr>
            <a:lvl2pPr>
              <a:defRPr lang="ko-KR" altLang="en-US" smtClean="0">
                <a:latin typeface="Arial" charset="0"/>
                <a:ea typeface="굴림" pitchFamily="50" charset="-127"/>
              </a:defRPr>
            </a:lvl2pPr>
            <a:lvl3pPr>
              <a:defRPr lang="ko-KR" altLang="en-US" smtClean="0">
                <a:latin typeface="Arial" charset="0"/>
                <a:ea typeface="굴림" pitchFamily="50" charset="-127"/>
              </a:defRPr>
            </a:lvl3pPr>
            <a:lvl4pPr>
              <a:defRPr lang="ko-KR" altLang="en-US" smtClean="0">
                <a:latin typeface="Arial" charset="0"/>
                <a:ea typeface="굴림" pitchFamily="50" charset="-127"/>
              </a:defRPr>
            </a:lvl4pPr>
            <a:lvl5pPr>
              <a:defRPr lang="ko-KR" altLang="en-US">
                <a:latin typeface="Arial" charset="0"/>
                <a:ea typeface="굴림" pitchFamily="50" charset="-127"/>
              </a:defRPr>
            </a:lvl5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6929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196752"/>
            <a:ext cx="9220200" cy="5280248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2288704" y="620688"/>
            <a:ext cx="7052400" cy="504056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1268760"/>
            <a:ext cx="9180512" cy="520824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2360712" y="620688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196752"/>
            <a:ext cx="9220200" cy="5280248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  <a:effectLst/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  <a:effectLst/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  <a:effectLst/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  <a:effectLst/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  <a:effectLst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/>
          </p:nvPr>
        </p:nvSpPr>
        <p:spPr>
          <a:xfrm>
            <a:off x="2360712" y="620688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None/>
              <a:defRPr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60712" y="332656"/>
            <a:ext cx="6126136" cy="304800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360712" y="274638"/>
            <a:ext cx="7049988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268760"/>
            <a:ext cx="89154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5482F-3EC1-4E1D-9CCE-1AC6A3808CAB}" type="datetimeFigureOut">
              <a:rPr lang="ko-KR" altLang="en-US" smtClean="0"/>
              <a:pPr/>
              <a:t>2018-10-03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B2BF0604-FE16-4B66-9629-C3E20BBBDA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952276" y="830424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</a:rPr>
              <a:t>8</a:t>
            </a:r>
            <a:r>
              <a:rPr lang="en-US" altLang="ko-KR" sz="1200" b="1" baseline="30000" dirty="0">
                <a:solidFill>
                  <a:schemeClr val="bg1"/>
                </a:solidFill>
                <a:latin typeface="+mn-ea"/>
                <a:ea typeface="+mn-ea"/>
              </a:rPr>
              <a:t>th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</a:rPr>
              <a:t> Edition</a:t>
            </a:r>
            <a:endParaRPr lang="ko-KR" altLang="en-US"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1" name="Picture 4" descr="java png에 대한 이미지 검색결과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494" y="268078"/>
            <a:ext cx="700845" cy="70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69" r:id="rId2"/>
    <p:sldLayoutId id="2147484070" r:id="rId3"/>
    <p:sldLayoutId id="2147484071" r:id="rId4"/>
    <p:sldLayoutId id="2147484072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20013" y="1862336"/>
            <a:ext cx="8686800" cy="9906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04.</a:t>
            </a:r>
            <a:r>
              <a:rPr lang="ko-KR" altLang="en-US" sz="4000" dirty="0"/>
              <a:t> </a:t>
            </a:r>
            <a:r>
              <a:rPr lang="en-US" altLang="ko-KR" sz="4000" dirty="0"/>
              <a:t>GUI</a:t>
            </a:r>
            <a:r>
              <a:rPr lang="ko-KR" altLang="en-US" sz="4000" dirty="0"/>
              <a:t> 기본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99300" y="6356350"/>
            <a:ext cx="2311400" cy="365125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32520" y="1988840"/>
            <a:ext cx="8712968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ea"/>
              <a:ea typeface="+mn-ea"/>
              <a:cs typeface="Arial" charset="0"/>
            </a:endParaRPr>
          </a:p>
        </p:txBody>
      </p:sp>
      <p:sp>
        <p:nvSpPr>
          <p:cNvPr id="11" name="슬라이드 번호 개체 틀 2"/>
          <p:cNvSpPr txBox="1">
            <a:spLocks/>
          </p:cNvSpPr>
          <p:nvPr/>
        </p:nvSpPr>
        <p:spPr>
          <a:xfrm>
            <a:off x="7327900" y="6629400"/>
            <a:ext cx="2578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D22018-F3CF-4E57-8E2F-22E5860DED70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91838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EE58FE1F-5ABE-4EB0-966A-8B68407C21F1}"/>
              </a:ext>
            </a:extLst>
          </p:cNvPr>
          <p:cNvSpPr txBox="1">
            <a:spLocks/>
          </p:cNvSpPr>
          <p:nvPr/>
        </p:nvSpPr>
        <p:spPr>
          <a:xfrm>
            <a:off x="831940" y="2189512"/>
            <a:ext cx="5718131" cy="3906487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 err="1"/>
              <a:t>CalcFrame</a:t>
            </a:r>
            <a:r>
              <a:rPr lang="ko-KR" altLang="en-US" sz="1600" dirty="0"/>
              <a:t> </a:t>
            </a:r>
            <a:r>
              <a:rPr lang="en-US" altLang="ko-KR" sz="1600" dirty="0"/>
              <a:t>Class (extends </a:t>
            </a:r>
            <a:r>
              <a:rPr lang="en-US" altLang="ko-KR" sz="1600" dirty="0" err="1"/>
              <a:t>Jframe</a:t>
            </a:r>
            <a:r>
              <a:rPr lang="en-US" altLang="ko-KR" sz="1600" dirty="0"/>
              <a:t>)</a:t>
            </a:r>
          </a:p>
          <a:p>
            <a:pPr marL="360363" lvl="1" indent="-184150">
              <a:buFontTx/>
              <a:buChar char="-"/>
            </a:pPr>
            <a:r>
              <a:rPr lang="en-US" altLang="ko-KR" sz="1400" dirty="0" err="1"/>
              <a:t>JTextArea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JTextField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 </a:t>
            </a:r>
            <a:r>
              <a:rPr lang="ko-KR" altLang="en-US" sz="1400" dirty="0"/>
              <a:t>사용하여 구성</a:t>
            </a:r>
            <a:endParaRPr lang="en-US" altLang="ko-KR" sz="1400" dirty="0"/>
          </a:p>
          <a:p>
            <a:pPr marL="176213" lvl="1" indent="0">
              <a:buNone/>
            </a:pPr>
            <a:r>
              <a:rPr lang="ko-KR" altLang="en-US" sz="1400" b="1" dirty="0"/>
              <a:t>레이아웃 구성</a:t>
            </a:r>
            <a:endParaRPr lang="en-US" altLang="ko-KR" sz="1400" b="1" dirty="0"/>
          </a:p>
          <a:p>
            <a:pPr marL="760413" lvl="2" indent="-184150">
              <a:buFontTx/>
              <a:buChar char="-"/>
            </a:pPr>
            <a:r>
              <a:rPr lang="en-US" altLang="ko-KR" sz="1400" dirty="0"/>
              <a:t>Container (</a:t>
            </a:r>
            <a:r>
              <a:rPr lang="en-US" altLang="ko-KR" sz="1400" dirty="0" err="1"/>
              <a:t>BorderLayout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jpIO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jpBtns</a:t>
            </a:r>
            <a:r>
              <a:rPr lang="en-US" altLang="ko-KR" sz="1400" dirty="0"/>
              <a:t> </a:t>
            </a:r>
            <a:r>
              <a:rPr lang="ko-KR" altLang="en-US" sz="1400" dirty="0"/>
              <a:t>포함</a:t>
            </a:r>
            <a:endParaRPr lang="en-US" altLang="ko-KR" sz="1400" dirty="0"/>
          </a:p>
          <a:p>
            <a:pPr marL="760413" lvl="2" indent="-184150">
              <a:buFontTx/>
              <a:buChar char="-"/>
            </a:pPr>
            <a:r>
              <a:rPr lang="en-US" altLang="ko-KR" sz="1400" dirty="0" err="1"/>
              <a:t>JPanel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jpIO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BorderLayout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JTextArea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JTextField</a:t>
            </a:r>
            <a:r>
              <a:rPr lang="en-US" altLang="ko-KR" sz="1400" dirty="0"/>
              <a:t> </a:t>
            </a:r>
            <a:r>
              <a:rPr lang="ko-KR" altLang="en-US" sz="1400" dirty="0"/>
              <a:t>포함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JTextArea</a:t>
            </a:r>
            <a:r>
              <a:rPr lang="ko-KR" altLang="en-US" sz="1400" dirty="0"/>
              <a:t>는 </a:t>
            </a:r>
            <a:r>
              <a:rPr lang="en-US" altLang="ko-KR" sz="1400" dirty="0"/>
              <a:t>center, </a:t>
            </a:r>
            <a:r>
              <a:rPr lang="en-US" altLang="ko-KR" sz="1400" dirty="0" err="1"/>
              <a:t>JTextField</a:t>
            </a:r>
            <a:r>
              <a:rPr lang="ko-KR" altLang="en-US" sz="1400" dirty="0"/>
              <a:t>는 </a:t>
            </a:r>
            <a:r>
              <a:rPr lang="en-US" altLang="ko-KR" sz="1400" dirty="0"/>
              <a:t>south</a:t>
            </a:r>
            <a:r>
              <a:rPr lang="ko-KR" altLang="en-US" sz="1400" dirty="0"/>
              <a:t>에 붙이기</a:t>
            </a:r>
            <a:endParaRPr lang="en-US" altLang="ko-KR" sz="1400" dirty="0"/>
          </a:p>
          <a:p>
            <a:pPr marL="760413" lvl="2" indent="-184150">
              <a:buFontTx/>
              <a:buChar char="-"/>
            </a:pPr>
            <a:r>
              <a:rPr lang="en-US" altLang="ko-KR" sz="1400" dirty="0" err="1"/>
              <a:t>JPanel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jpBtns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GridLayout</a:t>
            </a:r>
            <a:r>
              <a:rPr lang="en-US" altLang="ko-KR" sz="1400" dirty="0"/>
              <a:t>) : </a:t>
            </a:r>
            <a:r>
              <a:rPr lang="ko-KR" altLang="en-US" sz="1400" dirty="0"/>
              <a:t>버튼 패널</a:t>
            </a:r>
            <a:r>
              <a:rPr lang="en-US" altLang="ko-KR" sz="1400" dirty="0"/>
              <a:t>, </a:t>
            </a:r>
            <a:r>
              <a:rPr lang="ko-KR" altLang="en-US" sz="1400" dirty="0"/>
              <a:t>각 버튼 배열 생성하여 패널에 붙이기</a:t>
            </a:r>
            <a:endParaRPr lang="en-US" altLang="ko-KR" sz="1400" dirty="0"/>
          </a:p>
          <a:p>
            <a:pPr marL="760413" lvl="2" indent="-184150">
              <a:buFontTx/>
              <a:buChar char="-"/>
            </a:pPr>
            <a:endParaRPr lang="en-US" altLang="ko-KR" sz="1400" dirty="0"/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Main Class</a:t>
            </a:r>
          </a:p>
          <a:p>
            <a:pPr marL="360363" lvl="1" indent="-184150">
              <a:buFontTx/>
              <a:buChar char="-"/>
            </a:pPr>
            <a:r>
              <a:rPr lang="en-US" altLang="ko-KR" sz="1400" dirty="0"/>
              <a:t>new </a:t>
            </a:r>
            <a:r>
              <a:rPr lang="en-US" altLang="ko-KR" sz="1400" dirty="0" err="1"/>
              <a:t>CalcFrame</a:t>
            </a:r>
            <a:r>
              <a:rPr lang="en-US" altLang="ko-KR" sz="1400" dirty="0"/>
              <a:t>(‘Swing Calc’, 300, 400); //</a:t>
            </a:r>
            <a:r>
              <a:rPr lang="ko-KR" altLang="en-US" sz="1400" dirty="0"/>
              <a:t>창 제목</a:t>
            </a:r>
            <a:r>
              <a:rPr lang="en-US" altLang="ko-KR" sz="1400" dirty="0"/>
              <a:t>, </a:t>
            </a:r>
            <a:r>
              <a:rPr lang="ko-KR" altLang="en-US" sz="1400" dirty="0"/>
              <a:t>폭</a:t>
            </a:r>
            <a:r>
              <a:rPr lang="en-US" altLang="ko-KR" sz="1400" dirty="0"/>
              <a:t>, </a:t>
            </a:r>
            <a:r>
              <a:rPr lang="ko-KR" altLang="en-US" sz="1400" dirty="0"/>
              <a:t>높이</a:t>
            </a:r>
            <a:endParaRPr lang="en-US" altLang="ko-KR" sz="1400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81379B76-B29C-4647-A4DF-293ADADFFE00}"/>
              </a:ext>
            </a:extLst>
          </p:cNvPr>
          <p:cNvSpPr txBox="1">
            <a:spLocks/>
          </p:cNvSpPr>
          <p:nvPr/>
        </p:nvSpPr>
        <p:spPr>
          <a:xfrm>
            <a:off x="835069" y="1303168"/>
            <a:ext cx="4956131" cy="754232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ko-KR" altLang="en-US" sz="1600" dirty="0"/>
              <a:t>예시 화면을 참고하여 </a:t>
            </a:r>
            <a:r>
              <a:rPr lang="en-US" altLang="ko-KR" sz="1600" dirty="0"/>
              <a:t>UI</a:t>
            </a:r>
            <a:r>
              <a:rPr lang="ko-KR" altLang="en-US" sz="1600" dirty="0"/>
              <a:t>를 설계하고 프로그램으로 작성하세요</a:t>
            </a:r>
            <a:r>
              <a:rPr lang="en-US" altLang="ko-KR" sz="1600" dirty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5C5A0C-A02A-4665-92AD-5E5C66AB18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기본 계산기 </a:t>
            </a:r>
            <a:r>
              <a:rPr lang="en-US" altLang="ko-KR" dirty="0"/>
              <a:t>v0.1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E26551E-2F3B-43C4-83A8-88D3CEC0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04.</a:t>
            </a:r>
            <a:r>
              <a:rPr lang="ko-KR" altLang="en-US" dirty="0"/>
              <a:t> </a:t>
            </a:r>
            <a:r>
              <a:rPr lang="en-US" altLang="ko-KR" dirty="0"/>
              <a:t>GUI</a:t>
            </a:r>
            <a:r>
              <a:rPr lang="ko-KR" altLang="en-US" dirty="0"/>
              <a:t> 기본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B94DBC-E400-4981-A1EC-60499516EA6A}"/>
              </a:ext>
            </a:extLst>
          </p:cNvPr>
          <p:cNvSpPr/>
          <p:nvPr/>
        </p:nvSpPr>
        <p:spPr>
          <a:xfrm>
            <a:off x="6846455" y="1303169"/>
            <a:ext cx="1219200" cy="41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30000"/>
              </a:lnSpc>
              <a:spcBef>
                <a:spcPct val="20000"/>
              </a:spcBef>
            </a:pPr>
            <a:r>
              <a:rPr lang="ko-KR" altLang="en-US" b="1" dirty="0">
                <a:latin typeface="+mn-lt"/>
                <a:ea typeface="+mn-ea"/>
              </a:rPr>
              <a:t>예시 화면</a:t>
            </a:r>
            <a:endParaRPr lang="en-US" altLang="ko-KR" b="1" dirty="0">
              <a:latin typeface="+mn-lt"/>
              <a:ea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D3FB1E-596C-4618-8124-36371D803A44}"/>
              </a:ext>
            </a:extLst>
          </p:cNvPr>
          <p:cNvSpPr/>
          <p:nvPr/>
        </p:nvSpPr>
        <p:spPr>
          <a:xfrm>
            <a:off x="193219" y="1331720"/>
            <a:ext cx="680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b="1" dirty="0">
                <a:latin typeface="+mn-ea"/>
                <a:ea typeface="+mn-ea"/>
              </a:rPr>
              <a:t>설명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7F3468-7E66-4162-A9ED-4954DE4BFA9C}"/>
              </a:ext>
            </a:extLst>
          </p:cNvPr>
          <p:cNvSpPr/>
          <p:nvPr/>
        </p:nvSpPr>
        <p:spPr>
          <a:xfrm>
            <a:off x="188738" y="218951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조건</a:t>
            </a:r>
            <a:endParaRPr lang="en-US" altLang="ko-KR" b="1" dirty="0">
              <a:latin typeface="+mn-ea"/>
              <a:ea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3FFBCF0-F6FC-4171-A76A-137D6BEB7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314" y="1981952"/>
            <a:ext cx="27241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65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EE58FE1F-5ABE-4EB0-966A-8B68407C21F1}"/>
              </a:ext>
            </a:extLst>
          </p:cNvPr>
          <p:cNvSpPr txBox="1">
            <a:spLocks/>
          </p:cNvSpPr>
          <p:nvPr/>
        </p:nvSpPr>
        <p:spPr>
          <a:xfrm>
            <a:off x="831940" y="2189512"/>
            <a:ext cx="6014515" cy="3906487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 err="1"/>
              <a:t>MemoFrame</a:t>
            </a:r>
            <a:r>
              <a:rPr lang="ko-KR" altLang="en-US" sz="1600" dirty="0"/>
              <a:t> </a:t>
            </a:r>
            <a:r>
              <a:rPr lang="en-US" altLang="ko-KR" sz="1600" dirty="0"/>
              <a:t>Class (extends </a:t>
            </a:r>
            <a:r>
              <a:rPr lang="en-US" altLang="ko-KR" sz="1600" dirty="0" err="1"/>
              <a:t>JFrame</a:t>
            </a:r>
            <a:r>
              <a:rPr lang="en-US" altLang="ko-KR" sz="1600" dirty="0"/>
              <a:t>)</a:t>
            </a:r>
          </a:p>
          <a:p>
            <a:pPr marL="360363" lvl="1" indent="-184150">
              <a:buFontTx/>
              <a:buChar char="-"/>
            </a:pPr>
            <a:r>
              <a:rPr lang="en-US" altLang="ko-KR" sz="1400" dirty="0" err="1"/>
              <a:t>JButton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JTextArea</a:t>
            </a:r>
            <a:r>
              <a:rPr lang="en-US" altLang="ko-KR" sz="1400" dirty="0"/>
              <a:t> </a:t>
            </a:r>
            <a:r>
              <a:rPr lang="ko-KR" altLang="en-US" sz="1400" dirty="0"/>
              <a:t>를 사용하여 구성</a:t>
            </a:r>
            <a:endParaRPr lang="en-US" altLang="ko-KR" sz="1400" dirty="0"/>
          </a:p>
          <a:p>
            <a:pPr marL="176213" lvl="1" indent="0">
              <a:buNone/>
            </a:pPr>
            <a:r>
              <a:rPr lang="ko-KR" altLang="en-US" sz="1400" b="1" dirty="0"/>
              <a:t>레이아웃 구성</a:t>
            </a:r>
            <a:endParaRPr lang="en-US" altLang="ko-KR" sz="1400" b="1" dirty="0"/>
          </a:p>
          <a:p>
            <a:pPr marL="760413" lvl="2" indent="-184150">
              <a:buFontTx/>
              <a:buChar char="-"/>
            </a:pPr>
            <a:r>
              <a:rPr lang="en-US" altLang="ko-KR" sz="1400" dirty="0" err="1"/>
              <a:t>JPanel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jpMenu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FlowLayout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JButton</a:t>
            </a:r>
            <a:r>
              <a:rPr lang="ko-KR" altLang="en-US" sz="1400" dirty="0"/>
              <a:t>을 이용하여 메뉴 바 구성</a:t>
            </a:r>
            <a:endParaRPr lang="en-US" altLang="ko-KR" sz="1400" dirty="0"/>
          </a:p>
          <a:p>
            <a:pPr marL="760413" lvl="2" indent="-184150">
              <a:buFontTx/>
              <a:buChar char="-"/>
            </a:pPr>
            <a:r>
              <a:rPr lang="en-US" altLang="ko-KR" sz="1400" dirty="0" err="1"/>
              <a:t>Jpanel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jpTxt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BorderLayout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JTextArea</a:t>
            </a:r>
            <a:r>
              <a:rPr lang="ko-KR" altLang="en-US" sz="1400" dirty="0"/>
              <a:t>를 이용하여 텍스트</a:t>
            </a:r>
            <a:br>
              <a:rPr lang="en-US" altLang="ko-KR" sz="1400" dirty="0"/>
            </a:br>
            <a:r>
              <a:rPr lang="ko-KR" altLang="en-US" sz="1400" dirty="0"/>
              <a:t>입력 창 구성</a:t>
            </a:r>
            <a:endParaRPr lang="en-US" altLang="ko-KR" sz="1400" dirty="0"/>
          </a:p>
          <a:p>
            <a:pPr marL="360363" lvl="1" indent="-184150">
              <a:buFontTx/>
              <a:buChar char="-"/>
            </a:pPr>
            <a:r>
              <a:rPr lang="ko-KR" altLang="en-US" sz="1400" dirty="0"/>
              <a:t>프로그램 실행 시 텍스트파일 내용 </a:t>
            </a:r>
            <a:r>
              <a:rPr lang="en-US" altLang="ko-KR" sz="1400" dirty="0" err="1"/>
              <a:t>JTextArea</a:t>
            </a:r>
            <a:r>
              <a:rPr lang="ko-KR" altLang="en-US" sz="1400" dirty="0"/>
              <a:t>에 표시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텍스트파일은 임의 경로에 직접 생성</a:t>
            </a:r>
            <a:r>
              <a:rPr lang="en-US" altLang="ko-KR" sz="1400" dirty="0"/>
              <a:t>)</a:t>
            </a:r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Main Class</a:t>
            </a:r>
          </a:p>
          <a:p>
            <a:pPr marL="360363" lvl="1" indent="-184150">
              <a:buFontTx/>
              <a:buChar char="-"/>
            </a:pPr>
            <a:r>
              <a:rPr lang="en-US" altLang="ko-KR" sz="1400" dirty="0"/>
              <a:t>new </a:t>
            </a:r>
            <a:r>
              <a:rPr lang="en-US" altLang="ko-KR" sz="1400" dirty="0" err="1"/>
              <a:t>MemoFrame</a:t>
            </a:r>
            <a:r>
              <a:rPr lang="en-US" altLang="ko-KR" sz="1400" dirty="0"/>
              <a:t>(“Simple Text Editor”, 500, 300); //</a:t>
            </a:r>
            <a:r>
              <a:rPr lang="ko-KR" altLang="en-US" sz="1400" dirty="0"/>
              <a:t>창 제목</a:t>
            </a:r>
            <a:r>
              <a:rPr lang="en-US" altLang="ko-KR" sz="1400" dirty="0"/>
              <a:t>, </a:t>
            </a:r>
            <a:r>
              <a:rPr lang="ko-KR" altLang="en-US" sz="1400" dirty="0"/>
              <a:t>폭</a:t>
            </a:r>
            <a:r>
              <a:rPr lang="en-US" altLang="ko-KR" sz="1400" dirty="0"/>
              <a:t>, </a:t>
            </a:r>
            <a:r>
              <a:rPr lang="ko-KR" altLang="en-US" sz="1400" dirty="0"/>
              <a:t>높이</a:t>
            </a:r>
            <a:endParaRPr lang="en-US" altLang="ko-KR" sz="1400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81379B76-B29C-4647-A4DF-293ADADFFE00}"/>
              </a:ext>
            </a:extLst>
          </p:cNvPr>
          <p:cNvSpPr txBox="1">
            <a:spLocks/>
          </p:cNvSpPr>
          <p:nvPr/>
        </p:nvSpPr>
        <p:spPr>
          <a:xfrm>
            <a:off x="835069" y="1303168"/>
            <a:ext cx="4956131" cy="754232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ko-KR" altLang="en-US" sz="1600" dirty="0"/>
              <a:t>예시 화면을 참고하여 </a:t>
            </a:r>
            <a:r>
              <a:rPr lang="en-US" altLang="ko-KR" sz="1600" dirty="0"/>
              <a:t>UI</a:t>
            </a:r>
            <a:r>
              <a:rPr lang="ko-KR" altLang="en-US" sz="1600" dirty="0"/>
              <a:t>를 설계하고 프로그램으로 작성하세요</a:t>
            </a:r>
            <a:r>
              <a:rPr lang="en-US" altLang="ko-KR" sz="1600" dirty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5C5A0C-A02A-4665-92AD-5E5C66AB18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간단한 메모장 </a:t>
            </a:r>
            <a:r>
              <a:rPr lang="en-US" altLang="ko-KR" dirty="0"/>
              <a:t>v0.1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E26551E-2F3B-43C4-83A8-88D3CEC0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04.</a:t>
            </a:r>
            <a:r>
              <a:rPr lang="ko-KR" altLang="en-US" dirty="0"/>
              <a:t> </a:t>
            </a:r>
            <a:r>
              <a:rPr lang="en-US" altLang="ko-KR" dirty="0"/>
              <a:t>GUI</a:t>
            </a:r>
            <a:r>
              <a:rPr lang="ko-KR" altLang="en-US" dirty="0"/>
              <a:t> 기본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B94DBC-E400-4981-A1EC-60499516EA6A}"/>
              </a:ext>
            </a:extLst>
          </p:cNvPr>
          <p:cNvSpPr/>
          <p:nvPr/>
        </p:nvSpPr>
        <p:spPr>
          <a:xfrm>
            <a:off x="6846455" y="1303169"/>
            <a:ext cx="1219200" cy="41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30000"/>
              </a:lnSpc>
              <a:spcBef>
                <a:spcPct val="20000"/>
              </a:spcBef>
            </a:pPr>
            <a:r>
              <a:rPr lang="ko-KR" altLang="en-US" b="1" dirty="0">
                <a:latin typeface="+mn-lt"/>
                <a:ea typeface="+mn-ea"/>
              </a:rPr>
              <a:t>예시 화면</a:t>
            </a:r>
            <a:endParaRPr lang="en-US" altLang="ko-KR" b="1" dirty="0">
              <a:latin typeface="+mn-lt"/>
              <a:ea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D3FB1E-596C-4618-8124-36371D803A44}"/>
              </a:ext>
            </a:extLst>
          </p:cNvPr>
          <p:cNvSpPr/>
          <p:nvPr/>
        </p:nvSpPr>
        <p:spPr>
          <a:xfrm>
            <a:off x="193219" y="1331720"/>
            <a:ext cx="680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b="1" dirty="0">
                <a:latin typeface="+mn-ea"/>
                <a:ea typeface="+mn-ea"/>
              </a:rPr>
              <a:t>설명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7F3468-7E66-4162-A9ED-4954DE4BFA9C}"/>
              </a:ext>
            </a:extLst>
          </p:cNvPr>
          <p:cNvSpPr/>
          <p:nvPr/>
        </p:nvSpPr>
        <p:spPr>
          <a:xfrm>
            <a:off x="188738" y="218951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조건</a:t>
            </a:r>
            <a:endParaRPr lang="en-US" altLang="ko-KR" b="1" dirty="0">
              <a:latin typeface="+mn-ea"/>
              <a:ea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A123FBD-F1E1-4753-9A8C-F7878F145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623" y="1981952"/>
            <a:ext cx="2542935" cy="410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15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EE58FE1F-5ABE-4EB0-966A-8B68407C21F1}"/>
              </a:ext>
            </a:extLst>
          </p:cNvPr>
          <p:cNvSpPr txBox="1">
            <a:spLocks/>
          </p:cNvSpPr>
          <p:nvPr/>
        </p:nvSpPr>
        <p:spPr>
          <a:xfrm>
            <a:off x="831940" y="2189512"/>
            <a:ext cx="5718131" cy="3906487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 err="1"/>
              <a:t>CalendarFrame</a:t>
            </a:r>
            <a:r>
              <a:rPr lang="ko-KR" altLang="en-US" sz="1600" dirty="0"/>
              <a:t> </a:t>
            </a:r>
            <a:r>
              <a:rPr lang="en-US" altLang="ko-KR" sz="1600" dirty="0"/>
              <a:t>Class (extends </a:t>
            </a:r>
            <a:r>
              <a:rPr lang="en-US" altLang="ko-KR" sz="1600" dirty="0" err="1"/>
              <a:t>Jframe</a:t>
            </a:r>
            <a:r>
              <a:rPr lang="en-US" altLang="ko-KR" sz="1600" dirty="0"/>
              <a:t>)</a:t>
            </a:r>
          </a:p>
          <a:p>
            <a:pPr marL="360363" lvl="1" indent="-184150">
              <a:buFontTx/>
              <a:buChar char="-"/>
            </a:pPr>
            <a:r>
              <a:rPr lang="en-US" altLang="ko-KR" sz="1400" dirty="0" err="1"/>
              <a:t>JLabel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 </a:t>
            </a:r>
            <a:r>
              <a:rPr lang="ko-KR" altLang="en-US" sz="1400" dirty="0"/>
              <a:t>사용하여 구성</a:t>
            </a:r>
            <a:endParaRPr lang="en-US" altLang="ko-KR" sz="1400" dirty="0"/>
          </a:p>
          <a:p>
            <a:pPr marL="176213" lvl="1" indent="0">
              <a:buNone/>
            </a:pPr>
            <a:r>
              <a:rPr lang="ko-KR" altLang="en-US" sz="1400" b="1" dirty="0"/>
              <a:t>레이아웃 구성</a:t>
            </a:r>
            <a:endParaRPr lang="en-US" altLang="ko-KR" sz="1400" b="1" dirty="0"/>
          </a:p>
          <a:p>
            <a:pPr marL="760413" lvl="2" indent="-184150">
              <a:buFontTx/>
              <a:buChar char="-"/>
            </a:pPr>
            <a:r>
              <a:rPr lang="en-US" altLang="ko-KR" sz="1400" dirty="0"/>
              <a:t>Container (</a:t>
            </a:r>
            <a:r>
              <a:rPr lang="en-US" altLang="ko-KR" sz="1400" dirty="0" err="1"/>
              <a:t>BorderLayout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jpHeader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jpCalendar</a:t>
            </a:r>
            <a:r>
              <a:rPr lang="en-US" altLang="ko-KR" sz="1400" dirty="0"/>
              <a:t> </a:t>
            </a:r>
            <a:r>
              <a:rPr lang="ko-KR" altLang="en-US" sz="1400" dirty="0"/>
              <a:t>포함</a:t>
            </a:r>
            <a:endParaRPr lang="en-US" altLang="ko-KR" sz="1400" dirty="0"/>
          </a:p>
          <a:p>
            <a:pPr marL="760413" lvl="2" indent="-184150">
              <a:buFontTx/>
              <a:buChar char="-"/>
            </a:pPr>
            <a:r>
              <a:rPr lang="en-US" altLang="ko-KR" sz="1400" dirty="0" err="1"/>
              <a:t>jpHeader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BorderLayout</a:t>
            </a:r>
            <a:r>
              <a:rPr lang="en-US" altLang="ko-KR" sz="1400" dirty="0"/>
              <a:t>) : </a:t>
            </a:r>
            <a:r>
              <a:rPr lang="ko-KR" altLang="en-US" sz="1400" dirty="0"/>
              <a:t>현재 년</a:t>
            </a:r>
            <a:r>
              <a:rPr lang="en-US" altLang="ko-KR" sz="1400" dirty="0"/>
              <a:t>, </a:t>
            </a:r>
            <a:r>
              <a:rPr lang="ko-KR" altLang="en-US" sz="1400" dirty="0"/>
              <a:t>월을 표시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 </a:t>
            </a:r>
            <a:r>
              <a:rPr lang="ko-KR" altLang="en-US" sz="1400" dirty="0"/>
              <a:t>포함</a:t>
            </a:r>
            <a:endParaRPr lang="en-US" altLang="ko-KR" sz="1400" dirty="0"/>
          </a:p>
          <a:p>
            <a:pPr marL="760413" lvl="2" indent="-184150">
              <a:buFontTx/>
              <a:buChar char="-"/>
            </a:pPr>
            <a:r>
              <a:rPr lang="en-US" altLang="ko-KR" sz="1400" dirty="0" err="1"/>
              <a:t>jpCalendar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GridLayout</a:t>
            </a:r>
            <a:r>
              <a:rPr lang="en-US" altLang="ko-KR" sz="1400" dirty="0"/>
              <a:t>) : </a:t>
            </a:r>
            <a:r>
              <a:rPr lang="ko-KR" altLang="en-US" sz="1400" dirty="0"/>
              <a:t>요일과 날짜를 </a:t>
            </a:r>
            <a:r>
              <a:rPr lang="en-US" altLang="ko-KR" sz="1400" dirty="0" err="1"/>
              <a:t>JLabel</a:t>
            </a:r>
            <a:r>
              <a:rPr lang="ko-KR" altLang="en-US" sz="1400" dirty="0"/>
              <a:t>로 </a:t>
            </a:r>
            <a:r>
              <a:rPr lang="ko-KR" altLang="en-US" sz="1400"/>
              <a:t>표시하여 현재 달의 달력 </a:t>
            </a:r>
            <a:r>
              <a:rPr lang="ko-KR" altLang="en-US" sz="1400" dirty="0"/>
              <a:t>생성</a:t>
            </a:r>
            <a:endParaRPr lang="en-US" altLang="ko-KR" sz="1400" dirty="0"/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Main Class</a:t>
            </a:r>
          </a:p>
          <a:p>
            <a:pPr marL="360363" lvl="1" indent="-184150">
              <a:buFontTx/>
              <a:buChar char="-"/>
            </a:pPr>
            <a:r>
              <a:rPr lang="en-US" altLang="ko-KR" sz="1400" dirty="0"/>
              <a:t>new </a:t>
            </a:r>
            <a:r>
              <a:rPr lang="en-US" altLang="ko-KR" sz="1400" dirty="0" err="1"/>
              <a:t>CalendarFrame</a:t>
            </a:r>
            <a:r>
              <a:rPr lang="en-US" altLang="ko-KR" sz="1400" dirty="0"/>
              <a:t>(title, w, h); //</a:t>
            </a:r>
            <a:r>
              <a:rPr lang="ko-KR" altLang="en-US" sz="1400" dirty="0"/>
              <a:t>창 제목</a:t>
            </a:r>
            <a:r>
              <a:rPr lang="en-US" altLang="ko-KR" sz="1400" dirty="0"/>
              <a:t>, </a:t>
            </a:r>
            <a:r>
              <a:rPr lang="ko-KR" altLang="en-US" sz="1400" dirty="0"/>
              <a:t>폭</a:t>
            </a:r>
            <a:r>
              <a:rPr lang="en-US" altLang="ko-KR" sz="1400" dirty="0"/>
              <a:t>, </a:t>
            </a:r>
            <a:r>
              <a:rPr lang="ko-KR" altLang="en-US" sz="1400" dirty="0"/>
              <a:t>높이</a:t>
            </a:r>
            <a:endParaRPr lang="en-US" altLang="ko-KR" sz="1400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81379B76-B29C-4647-A4DF-293ADADFFE00}"/>
              </a:ext>
            </a:extLst>
          </p:cNvPr>
          <p:cNvSpPr txBox="1">
            <a:spLocks/>
          </p:cNvSpPr>
          <p:nvPr/>
        </p:nvSpPr>
        <p:spPr>
          <a:xfrm>
            <a:off x="835069" y="1303168"/>
            <a:ext cx="4956131" cy="754232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ko-KR" altLang="en-US" sz="1600" dirty="0"/>
              <a:t>예시 화면을 참고하여 </a:t>
            </a:r>
            <a:r>
              <a:rPr lang="en-US" altLang="ko-KR" sz="1600" dirty="0"/>
              <a:t>UI</a:t>
            </a:r>
            <a:r>
              <a:rPr lang="ko-KR" altLang="en-US" sz="1600" dirty="0"/>
              <a:t>를 설계하고 프로그램으로 작성하세요</a:t>
            </a:r>
            <a:r>
              <a:rPr lang="en-US" altLang="ko-KR" sz="1600" dirty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5C5A0C-A02A-4665-92AD-5E5C66AB18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일정 관리 프로그램 </a:t>
            </a:r>
            <a:r>
              <a:rPr lang="en-US" altLang="ko-KR" dirty="0"/>
              <a:t>v0.1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E26551E-2F3B-43C4-83A8-88D3CEC0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04.</a:t>
            </a:r>
            <a:r>
              <a:rPr lang="ko-KR" altLang="en-US" dirty="0"/>
              <a:t> </a:t>
            </a:r>
            <a:r>
              <a:rPr lang="en-US" altLang="ko-KR" dirty="0"/>
              <a:t>GUI</a:t>
            </a:r>
            <a:r>
              <a:rPr lang="ko-KR" altLang="en-US" dirty="0"/>
              <a:t> 기본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B94DBC-E400-4981-A1EC-60499516EA6A}"/>
              </a:ext>
            </a:extLst>
          </p:cNvPr>
          <p:cNvSpPr/>
          <p:nvPr/>
        </p:nvSpPr>
        <p:spPr>
          <a:xfrm>
            <a:off x="6846455" y="1303169"/>
            <a:ext cx="1219200" cy="41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30000"/>
              </a:lnSpc>
              <a:spcBef>
                <a:spcPct val="20000"/>
              </a:spcBef>
            </a:pPr>
            <a:r>
              <a:rPr lang="ko-KR" altLang="en-US" b="1" dirty="0">
                <a:latin typeface="+mn-lt"/>
                <a:ea typeface="+mn-ea"/>
              </a:rPr>
              <a:t>예시 화면</a:t>
            </a:r>
            <a:endParaRPr lang="en-US" altLang="ko-KR" b="1" dirty="0">
              <a:latin typeface="+mn-lt"/>
              <a:ea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D3FB1E-596C-4618-8124-36371D803A44}"/>
              </a:ext>
            </a:extLst>
          </p:cNvPr>
          <p:cNvSpPr/>
          <p:nvPr/>
        </p:nvSpPr>
        <p:spPr>
          <a:xfrm>
            <a:off x="193219" y="1331720"/>
            <a:ext cx="680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b="1" dirty="0">
                <a:latin typeface="+mn-ea"/>
                <a:ea typeface="+mn-ea"/>
              </a:rPr>
              <a:t>설명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7F3468-7E66-4162-A9ED-4954DE4BFA9C}"/>
              </a:ext>
            </a:extLst>
          </p:cNvPr>
          <p:cNvSpPr/>
          <p:nvPr/>
        </p:nvSpPr>
        <p:spPr>
          <a:xfrm>
            <a:off x="188738" y="218951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조건</a:t>
            </a:r>
            <a:endParaRPr lang="en-US" altLang="ko-KR" b="1" dirty="0"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5F1AD7-2890-4FBD-B227-CA25D1BE7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455" y="1981952"/>
            <a:ext cx="27241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74895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255</Words>
  <Application>Microsoft Office PowerPoint</Application>
  <PresentationFormat>A4 용지(210x297mm)</PresentationFormat>
  <Paragraphs>47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Arial Black</vt:lpstr>
      <vt:lpstr>Wingdings</vt:lpstr>
      <vt:lpstr>1_디자인 사용자 지정</vt:lpstr>
      <vt:lpstr>04. GUI 기본</vt:lpstr>
      <vt:lpstr>04. GUI 기본</vt:lpstr>
      <vt:lpstr>04. GUI 기본</vt:lpstr>
      <vt:lpstr>04. GUI 기본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cp:lastPrinted>1601-01-01T00:00:00Z</cp:lastPrinted>
  <dcterms:created xsi:type="dcterms:W3CDTF">1601-01-01T00:00:00Z</dcterms:created>
  <dcterms:modified xsi:type="dcterms:W3CDTF">2018-10-03T14:46:22Z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