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68" r:id="rId1"/>
  </p:sldMasterIdLst>
  <p:notesMasterIdLst>
    <p:notesMasterId r:id="rId7"/>
  </p:notesMasterIdLst>
  <p:sldIdLst>
    <p:sldId id="305" r:id="rId2"/>
    <p:sldId id="313" r:id="rId3"/>
    <p:sldId id="318" r:id="rId4"/>
    <p:sldId id="320" r:id="rId5"/>
    <p:sldId id="319" r:id="rId6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22340E"/>
    <a:srgbClr val="586D2D"/>
    <a:srgbClr val="FFAFAF"/>
    <a:srgbClr val="336699"/>
    <a:srgbClr val="000099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3A3C45-7F02-4C48-A7C9-2AF610DCEE73}" v="210" dt="2018-10-18T15:33:56.731"/>
  </p1510:revLst>
</p1510:revInfo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25" autoAdjust="0"/>
  </p:normalViewPr>
  <p:slideViewPr>
    <p:cSldViewPr>
      <p:cViewPr varScale="1">
        <p:scale>
          <a:sx n="104" d="100"/>
          <a:sy n="104" d="100"/>
        </p:scale>
        <p:origin x="1512" y="102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6" d="100"/>
          <a:sy n="126" d="100"/>
        </p:scale>
        <p:origin x="-3060" y="-96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212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310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제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05000"/>
            <a:ext cx="8686800" cy="990600"/>
          </a:xfrm>
        </p:spPr>
        <p:txBody>
          <a:bodyPr vert="horz" lIns="91440" tIns="45720" rIns="91440" bIns="45720" rtlCol="0" anchor="t">
            <a:normAutofit fontScale="97500"/>
          </a:bodyPr>
          <a:lstStyle>
            <a:lvl1pPr>
              <a:defRPr kumimoji="0" lang="ko-KR" altLang="en-US" sz="4400" b="0" i="0" u="none" strike="noStrike" cap="none" spc="0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Arial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62000" y="4114800"/>
            <a:ext cx="3886200" cy="3693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b="1" smtClean="0">
                <a:latin typeface="+mj-ea"/>
                <a:ea typeface="+mj-ea"/>
              </a:defRPr>
            </a:lvl1pPr>
            <a:lvl2pPr>
              <a:defRPr lang="ko-KR" altLang="en-US" smtClean="0">
                <a:latin typeface="Arial" charset="0"/>
                <a:ea typeface="굴림" pitchFamily="50" charset="-127"/>
              </a:defRPr>
            </a:lvl2pPr>
            <a:lvl3pPr>
              <a:defRPr lang="ko-KR" altLang="en-US" smtClean="0">
                <a:latin typeface="Arial" charset="0"/>
                <a:ea typeface="굴림" pitchFamily="50" charset="-127"/>
              </a:defRPr>
            </a:lvl3pPr>
            <a:lvl4pPr>
              <a:defRPr lang="ko-KR" altLang="en-US" smtClean="0">
                <a:latin typeface="Arial" charset="0"/>
                <a:ea typeface="굴림" pitchFamily="50" charset="-127"/>
              </a:defRPr>
            </a:lvl4pPr>
            <a:lvl5pPr>
              <a:defRPr lang="ko-KR" altLang="en-US">
                <a:latin typeface="Arial" charset="0"/>
                <a:ea typeface="굴림" pitchFamily="50" charset="-127"/>
              </a:defRPr>
            </a:lvl5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6929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96752"/>
            <a:ext cx="9220200" cy="5280248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288704" y="620688"/>
            <a:ext cx="7052400" cy="504056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1268760"/>
            <a:ext cx="9180512" cy="520824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96752"/>
            <a:ext cx="9220200" cy="5280248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  <a:effectLst/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  <a:effectLst/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  <a:effectLst/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  <a:effectLst/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  <a:effectLst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None/>
              <a:defRPr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60712" y="332656"/>
            <a:ext cx="6126136" cy="304800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360712" y="274638"/>
            <a:ext cx="7049988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268760"/>
            <a:ext cx="89154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5482F-3EC1-4E1D-9CCE-1AC6A3808CAB}" type="datetimeFigureOut">
              <a:rPr lang="ko-KR" altLang="en-US" smtClean="0"/>
              <a:pPr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B2BF0604-FE16-4B66-9629-C3E20BBBDA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952276" y="830424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8</a:t>
            </a:r>
            <a:r>
              <a:rPr lang="en-US" altLang="ko-KR" sz="1200" b="1" baseline="30000" dirty="0">
                <a:solidFill>
                  <a:schemeClr val="bg1"/>
                </a:solidFill>
                <a:latin typeface="+mn-ea"/>
                <a:ea typeface="+mn-ea"/>
              </a:rPr>
              <a:t>th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 Edition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1" name="Picture 4" descr="java png에 대한 이미지 검색결과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494" y="268078"/>
            <a:ext cx="700845" cy="70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69" r:id="rId2"/>
    <p:sldLayoutId id="2147484070" r:id="rId3"/>
    <p:sldLayoutId id="2147484071" r:id="rId4"/>
    <p:sldLayoutId id="2147484072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20013" y="1862336"/>
            <a:ext cx="8686800" cy="990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06.</a:t>
            </a:r>
            <a:r>
              <a:rPr lang="ko-KR" altLang="en-US" sz="4000" dirty="0"/>
              <a:t> </a:t>
            </a:r>
            <a:r>
              <a:rPr lang="en-US" altLang="ko-KR" sz="4000" dirty="0"/>
              <a:t>GUI</a:t>
            </a:r>
            <a:r>
              <a:rPr lang="ko-KR" altLang="en-US" sz="4000" dirty="0"/>
              <a:t> 이벤트 처리 </a:t>
            </a:r>
            <a:r>
              <a:rPr lang="en-US" altLang="ko-KR" sz="4000" dirty="0"/>
              <a:t>2</a:t>
            </a:r>
            <a:endParaRPr lang="ko-KR" altLang="en-US" sz="4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99300" y="6356350"/>
            <a:ext cx="2311400" cy="365125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32520" y="1988840"/>
            <a:ext cx="871296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ea"/>
              <a:ea typeface="+mn-ea"/>
              <a:cs typeface="Arial" charset="0"/>
            </a:endParaRPr>
          </a:p>
        </p:txBody>
      </p:sp>
      <p:sp>
        <p:nvSpPr>
          <p:cNvPr id="11" name="슬라이드 번호 개체 틀 2"/>
          <p:cNvSpPr txBox="1">
            <a:spLocks/>
          </p:cNvSpPr>
          <p:nvPr/>
        </p:nvSpPr>
        <p:spPr>
          <a:xfrm>
            <a:off x="7327900" y="6629400"/>
            <a:ext cx="2578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22018-F3CF-4E57-8E2F-22E5860DED70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9183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EE58FE1F-5ABE-4EB0-966A-8B68407C21F1}"/>
              </a:ext>
            </a:extLst>
          </p:cNvPr>
          <p:cNvSpPr txBox="1">
            <a:spLocks/>
          </p:cNvSpPr>
          <p:nvPr/>
        </p:nvSpPr>
        <p:spPr>
          <a:xfrm>
            <a:off x="831940" y="2189512"/>
            <a:ext cx="5873660" cy="390648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/>
              <a:t>BaseConversionFrame</a:t>
            </a:r>
            <a:r>
              <a:rPr lang="ko-KR" altLang="en-US" sz="1600" dirty="0"/>
              <a:t> </a:t>
            </a:r>
            <a:r>
              <a:rPr lang="en-US" altLang="ko-KR" sz="1600" dirty="0"/>
              <a:t>Class</a:t>
            </a:r>
          </a:p>
          <a:p>
            <a:pPr marL="442913" lvl="2" indent="-184150">
              <a:buFontTx/>
              <a:buChar char="-"/>
            </a:pPr>
            <a:r>
              <a:rPr lang="ko-KR" altLang="en-US" sz="1400" dirty="0"/>
              <a:t>왼쪽 </a:t>
            </a:r>
            <a:r>
              <a:rPr lang="en-US" altLang="ko-KR" sz="1400" dirty="0" err="1"/>
              <a:t>JTextField</a:t>
            </a:r>
            <a:r>
              <a:rPr lang="ko-KR" altLang="en-US" sz="1400" dirty="0"/>
              <a:t>에 </a:t>
            </a:r>
            <a:r>
              <a:rPr lang="en-US" altLang="ko-KR" sz="1400" dirty="0"/>
              <a:t>10</a:t>
            </a:r>
            <a:r>
              <a:rPr lang="ko-KR" altLang="en-US" sz="1400" dirty="0"/>
              <a:t>진수 숫자 입력</a:t>
            </a:r>
            <a:endParaRPr lang="en-US" altLang="ko-KR" sz="1400" dirty="0"/>
          </a:p>
          <a:p>
            <a:pPr marL="442913" lvl="2" indent="-184150">
              <a:buFontTx/>
              <a:buChar char="-"/>
            </a:pPr>
            <a:r>
              <a:rPr lang="ko-KR" altLang="en-US" sz="1400" dirty="0"/>
              <a:t>오른쪽 </a:t>
            </a:r>
            <a:r>
              <a:rPr lang="en-US" altLang="ko-KR" sz="1400" dirty="0" err="1"/>
              <a:t>RadioButton</a:t>
            </a:r>
            <a:r>
              <a:rPr lang="ko-KR" altLang="en-US" sz="1400" dirty="0"/>
              <a:t>에 따라 오른쪽 </a:t>
            </a:r>
            <a:r>
              <a:rPr lang="en-US" altLang="ko-KR" sz="1400" dirty="0" err="1"/>
              <a:t>JTextField</a:t>
            </a:r>
            <a:r>
              <a:rPr lang="ko-KR" altLang="en-US" sz="1400" dirty="0"/>
              <a:t>에 결과 표시</a:t>
            </a:r>
            <a:endParaRPr lang="en-US" altLang="ko-KR" sz="1400" dirty="0"/>
          </a:p>
          <a:p>
            <a:pPr marL="442913" lvl="2" indent="-184150">
              <a:buFontTx/>
              <a:buChar char="-"/>
            </a:pPr>
            <a:endParaRPr lang="en-US" altLang="ko-KR" sz="1400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Main Class</a:t>
            </a:r>
          </a:p>
          <a:p>
            <a:pPr marL="360363" lvl="1" indent="-184150">
              <a:buFontTx/>
              <a:buChar char="-"/>
            </a:pPr>
            <a:r>
              <a:rPr lang="en-US" altLang="ko-KR" sz="1400" dirty="0"/>
              <a:t>new </a:t>
            </a:r>
            <a:r>
              <a:rPr lang="en-US" altLang="ko-KR" sz="1400" dirty="0" err="1"/>
              <a:t>BaseConversionFrame</a:t>
            </a:r>
            <a:r>
              <a:rPr lang="en-US" altLang="ko-KR" sz="1400" dirty="0"/>
              <a:t>(‘</a:t>
            </a:r>
            <a:r>
              <a:rPr lang="ko-KR" altLang="en-US" sz="1400" dirty="0"/>
              <a:t>진수 변환 프로그램</a:t>
            </a:r>
            <a:r>
              <a:rPr lang="en-US" altLang="ko-KR" sz="1400" dirty="0"/>
              <a:t>’, 270, 220);</a:t>
            </a:r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81379B76-B29C-4647-A4DF-293ADADFFE00}"/>
              </a:ext>
            </a:extLst>
          </p:cNvPr>
          <p:cNvSpPr txBox="1">
            <a:spLocks/>
          </p:cNvSpPr>
          <p:nvPr/>
        </p:nvSpPr>
        <p:spPr>
          <a:xfrm>
            <a:off x="835069" y="1303168"/>
            <a:ext cx="5718131" cy="754232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ko-KR" altLang="en-US" sz="1600" dirty="0"/>
              <a:t>입력된 </a:t>
            </a:r>
            <a:r>
              <a:rPr lang="en-US" altLang="ko-KR" sz="1600" dirty="0"/>
              <a:t>10</a:t>
            </a:r>
            <a:r>
              <a:rPr lang="ko-KR" altLang="en-US" sz="1600" dirty="0"/>
              <a:t>진수의 진법을 변환해주는 프로그램을 </a:t>
            </a:r>
            <a:endParaRPr lang="en-US" altLang="ko-KR" sz="16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ko-KR" altLang="en-US" sz="1600" dirty="0"/>
              <a:t>작성하세요</a:t>
            </a:r>
            <a:r>
              <a:rPr lang="en-US" altLang="ko-KR" sz="1600" dirty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5A0C-A02A-4665-92AD-5E5C66AB18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진법 변환기</a:t>
            </a:r>
            <a:r>
              <a:rPr lang="en-US" altLang="ko-KR" dirty="0"/>
              <a:t> - swing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26551E-2F3B-43C4-83A8-88D3CEC0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06.</a:t>
            </a:r>
            <a:r>
              <a:rPr lang="ko-KR" altLang="en-US" dirty="0"/>
              <a:t> </a:t>
            </a:r>
            <a:r>
              <a:rPr lang="en-US" altLang="ko-KR" dirty="0"/>
              <a:t>GUI</a:t>
            </a:r>
            <a:r>
              <a:rPr lang="ko-KR" altLang="en-US" dirty="0"/>
              <a:t> 이벤트 처리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B94DBC-E400-4981-A1EC-60499516EA6A}"/>
              </a:ext>
            </a:extLst>
          </p:cNvPr>
          <p:cNvSpPr/>
          <p:nvPr/>
        </p:nvSpPr>
        <p:spPr>
          <a:xfrm>
            <a:off x="6846455" y="1303169"/>
            <a:ext cx="1219200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  <a:spcBef>
                <a:spcPct val="20000"/>
              </a:spcBef>
            </a:pPr>
            <a:r>
              <a:rPr lang="ko-KR" altLang="en-US" b="1" dirty="0">
                <a:latin typeface="+mn-lt"/>
                <a:ea typeface="+mn-ea"/>
              </a:rPr>
              <a:t>예시 화면</a:t>
            </a:r>
            <a:endParaRPr lang="en-US" altLang="ko-KR" b="1" dirty="0">
              <a:latin typeface="+mn-lt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D3FB1E-596C-4618-8124-36371D803A44}"/>
              </a:ext>
            </a:extLst>
          </p:cNvPr>
          <p:cNvSpPr/>
          <p:nvPr/>
        </p:nvSpPr>
        <p:spPr>
          <a:xfrm>
            <a:off x="193219" y="1331720"/>
            <a:ext cx="680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  <a:ea typeface="+mn-ea"/>
              </a:rPr>
              <a:t>설명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7F3468-7E66-4162-A9ED-4954DE4BFA9C}"/>
              </a:ext>
            </a:extLst>
          </p:cNvPr>
          <p:cNvSpPr/>
          <p:nvPr/>
        </p:nvSpPr>
        <p:spPr>
          <a:xfrm>
            <a:off x="188738" y="218951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조건</a:t>
            </a:r>
            <a:endParaRPr lang="en-US" altLang="ko-KR" b="1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1B9F586-0BDB-49CF-B528-E04CCB4D2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455" y="1981952"/>
            <a:ext cx="2438400" cy="2028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D2C8CD8-C518-4221-A38C-89B4ED1A0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455" y="4276818"/>
            <a:ext cx="24384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5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EE58FE1F-5ABE-4EB0-966A-8B68407C21F1}"/>
              </a:ext>
            </a:extLst>
          </p:cNvPr>
          <p:cNvSpPr txBox="1">
            <a:spLocks/>
          </p:cNvSpPr>
          <p:nvPr/>
        </p:nvSpPr>
        <p:spPr>
          <a:xfrm>
            <a:off x="831940" y="2189512"/>
            <a:ext cx="5873660" cy="390648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GPACalcFrame</a:t>
            </a:r>
            <a:r>
              <a:rPr lang="ko-KR" altLang="en-US" sz="1600" dirty="0"/>
              <a:t> </a:t>
            </a:r>
            <a:r>
              <a:rPr lang="en-US" altLang="ko-KR" sz="1600" dirty="0"/>
              <a:t>Class</a:t>
            </a:r>
          </a:p>
          <a:p>
            <a:pPr marL="442913" lvl="2" indent="-184150">
              <a:buFontTx/>
              <a:buChar char="-"/>
            </a:pPr>
            <a:r>
              <a:rPr lang="ko-KR" altLang="en-US" sz="1400" dirty="0"/>
              <a:t>아래 </a:t>
            </a:r>
            <a:r>
              <a:rPr lang="en-US" altLang="ko-KR" sz="1400" dirty="0" err="1"/>
              <a:t>JTextField</a:t>
            </a:r>
            <a:r>
              <a:rPr lang="ko-KR" altLang="en-US" sz="1400" dirty="0"/>
              <a:t>에 과목명</a:t>
            </a:r>
            <a:r>
              <a:rPr lang="en-US" altLang="ko-KR" sz="1400" dirty="0"/>
              <a:t>, </a:t>
            </a:r>
            <a:r>
              <a:rPr lang="ko-KR" altLang="en-US" sz="1400" dirty="0"/>
              <a:t>학점</a:t>
            </a:r>
            <a:r>
              <a:rPr lang="en-US" altLang="ko-KR" sz="1400" dirty="0"/>
              <a:t>, </a:t>
            </a:r>
            <a:r>
              <a:rPr lang="ko-KR" altLang="en-US" sz="1400" dirty="0"/>
              <a:t>평점 입력하고 </a:t>
            </a:r>
            <a:r>
              <a:rPr lang="en-US" altLang="ko-KR" sz="1400" dirty="0"/>
              <a:t>‘</a:t>
            </a:r>
            <a:r>
              <a:rPr lang="ko-KR" altLang="en-US" sz="1400" dirty="0"/>
              <a:t>추가</a:t>
            </a:r>
            <a:r>
              <a:rPr lang="en-US" altLang="ko-KR" sz="1400" dirty="0"/>
              <a:t>’ </a:t>
            </a:r>
            <a:r>
              <a:rPr lang="ko-KR" altLang="en-US" sz="1400" dirty="0"/>
              <a:t>버튼 누르면</a:t>
            </a:r>
            <a:br>
              <a:rPr lang="en-US" altLang="ko-KR" sz="1400" dirty="0"/>
            </a:br>
            <a:r>
              <a:rPr lang="en-US" altLang="ko-KR" sz="1400" dirty="0" err="1"/>
              <a:t>JTextArea</a:t>
            </a:r>
            <a:r>
              <a:rPr lang="ko-KR" altLang="en-US" sz="1400" dirty="0"/>
              <a:t>에 </a:t>
            </a:r>
            <a:r>
              <a:rPr lang="en-US" altLang="ko-KR" sz="1400" dirty="0"/>
              <a:t>‘</a:t>
            </a:r>
            <a:r>
              <a:rPr lang="ko-KR" altLang="en-US" sz="1400" dirty="0"/>
              <a:t>과목명 학점 평점</a:t>
            </a:r>
            <a:r>
              <a:rPr lang="en-US" altLang="ko-KR" sz="1400" dirty="0"/>
              <a:t>‘ </a:t>
            </a:r>
            <a:r>
              <a:rPr lang="ko-KR" altLang="en-US" sz="1400" dirty="0"/>
              <a:t>한 줄 추가</a:t>
            </a:r>
            <a:r>
              <a:rPr lang="en-US" altLang="ko-KR" sz="1400" dirty="0"/>
              <a:t>, </a:t>
            </a:r>
            <a:r>
              <a:rPr lang="ko-KR" altLang="en-US" sz="1400" dirty="0"/>
              <a:t>총 평점평균 계산</a:t>
            </a:r>
            <a:endParaRPr lang="en-US" altLang="ko-KR" sz="1400" dirty="0"/>
          </a:p>
          <a:p>
            <a:pPr marL="442913" lvl="2" indent="-184150">
              <a:buFontTx/>
              <a:buChar char="-"/>
            </a:pPr>
            <a:endParaRPr lang="en-US" altLang="ko-KR" sz="1400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Main Class</a:t>
            </a:r>
          </a:p>
          <a:p>
            <a:pPr marL="360363" lvl="1" indent="-184150">
              <a:buFontTx/>
              <a:buChar char="-"/>
            </a:pPr>
            <a:r>
              <a:rPr lang="en-US" altLang="ko-KR" sz="1400" dirty="0"/>
              <a:t>new</a:t>
            </a:r>
            <a:r>
              <a:rPr lang="ko-KR" altLang="en-US" sz="1400" dirty="0"/>
              <a:t> </a:t>
            </a:r>
            <a:r>
              <a:rPr lang="en-US" altLang="ko-KR" sz="1400" dirty="0" err="1"/>
              <a:t>GPACalcFrame</a:t>
            </a:r>
            <a:r>
              <a:rPr lang="en-US" altLang="ko-KR" sz="1400" dirty="0"/>
              <a:t>("</a:t>
            </a:r>
            <a:r>
              <a:rPr lang="ko-KR" altLang="en-US" sz="1400" dirty="0"/>
              <a:t>평점 평균 구하기</a:t>
            </a:r>
            <a:r>
              <a:rPr lang="en-US" altLang="ko-KR" sz="1400" dirty="0"/>
              <a:t>", 300, 400);</a:t>
            </a:r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81379B76-B29C-4647-A4DF-293ADADFFE00}"/>
              </a:ext>
            </a:extLst>
          </p:cNvPr>
          <p:cNvSpPr txBox="1">
            <a:spLocks/>
          </p:cNvSpPr>
          <p:nvPr/>
        </p:nvSpPr>
        <p:spPr>
          <a:xfrm>
            <a:off x="835069" y="1303168"/>
            <a:ext cx="5718131" cy="754232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ko-KR" altLang="en-US" sz="1600" dirty="0"/>
              <a:t>입력된 </a:t>
            </a:r>
            <a:r>
              <a:rPr lang="en-US" altLang="ko-KR" sz="1600" dirty="0"/>
              <a:t>10</a:t>
            </a:r>
            <a:r>
              <a:rPr lang="ko-KR" altLang="en-US" sz="1600" dirty="0"/>
              <a:t>진수의 진법을 변환해주는 프로그램을 </a:t>
            </a:r>
            <a:endParaRPr lang="en-US" altLang="ko-KR" sz="16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ko-KR" altLang="en-US" sz="1600" dirty="0"/>
              <a:t>작성하세요</a:t>
            </a:r>
            <a:r>
              <a:rPr lang="en-US" altLang="ko-KR" sz="1600" dirty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5A0C-A02A-4665-92AD-5E5C66AB18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평점평균 계산기</a:t>
            </a:r>
            <a:r>
              <a:rPr lang="en-US" altLang="ko-KR" dirty="0"/>
              <a:t> - swing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26551E-2F3B-43C4-83A8-88D3CEC0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06.</a:t>
            </a:r>
            <a:r>
              <a:rPr lang="ko-KR" altLang="en-US" dirty="0"/>
              <a:t> </a:t>
            </a:r>
            <a:r>
              <a:rPr lang="en-US" altLang="ko-KR" dirty="0"/>
              <a:t>GUI</a:t>
            </a:r>
            <a:r>
              <a:rPr lang="ko-KR" altLang="en-US" dirty="0"/>
              <a:t> 이벤트 처리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B94DBC-E400-4981-A1EC-60499516EA6A}"/>
              </a:ext>
            </a:extLst>
          </p:cNvPr>
          <p:cNvSpPr/>
          <p:nvPr/>
        </p:nvSpPr>
        <p:spPr>
          <a:xfrm>
            <a:off x="6846455" y="1303169"/>
            <a:ext cx="1219200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  <a:spcBef>
                <a:spcPct val="20000"/>
              </a:spcBef>
            </a:pPr>
            <a:r>
              <a:rPr lang="ko-KR" altLang="en-US" b="1" dirty="0">
                <a:latin typeface="+mn-lt"/>
                <a:ea typeface="+mn-ea"/>
              </a:rPr>
              <a:t>예시 화면</a:t>
            </a:r>
            <a:endParaRPr lang="en-US" altLang="ko-KR" b="1" dirty="0">
              <a:latin typeface="+mn-lt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D3FB1E-596C-4618-8124-36371D803A44}"/>
              </a:ext>
            </a:extLst>
          </p:cNvPr>
          <p:cNvSpPr/>
          <p:nvPr/>
        </p:nvSpPr>
        <p:spPr>
          <a:xfrm>
            <a:off x="193219" y="1331720"/>
            <a:ext cx="680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  <a:ea typeface="+mn-ea"/>
              </a:rPr>
              <a:t>설명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7F3468-7E66-4162-A9ED-4954DE4BFA9C}"/>
              </a:ext>
            </a:extLst>
          </p:cNvPr>
          <p:cNvSpPr/>
          <p:nvPr/>
        </p:nvSpPr>
        <p:spPr>
          <a:xfrm>
            <a:off x="188738" y="218951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조건</a:t>
            </a:r>
            <a:endParaRPr lang="en-US" altLang="ko-KR" b="1" dirty="0">
              <a:latin typeface="+mn-ea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9BEF67-3F31-4ECA-9477-B5BC7BF04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455" y="1981952"/>
            <a:ext cx="27241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28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EE58FE1F-5ABE-4EB0-966A-8B68407C21F1}"/>
              </a:ext>
            </a:extLst>
          </p:cNvPr>
          <p:cNvSpPr txBox="1">
            <a:spLocks/>
          </p:cNvSpPr>
          <p:nvPr/>
        </p:nvSpPr>
        <p:spPr>
          <a:xfrm>
            <a:off x="188738" y="2229082"/>
            <a:ext cx="4078462" cy="390648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게임 설명</a:t>
            </a:r>
            <a:endParaRPr lang="en-US" altLang="ko-KR" sz="1600" dirty="0"/>
          </a:p>
          <a:p>
            <a:pPr marL="442913" lvl="2" indent="-184150">
              <a:buFontTx/>
              <a:buChar char="-"/>
            </a:pPr>
            <a:r>
              <a:rPr lang="ko-KR" altLang="en-US" sz="1400" dirty="0"/>
              <a:t>액션은 </a:t>
            </a:r>
            <a:r>
              <a:rPr lang="en-US" altLang="ko-KR" sz="1400" dirty="0"/>
              <a:t>‘</a:t>
            </a:r>
            <a:r>
              <a:rPr lang="ko-KR" altLang="en-US" sz="1400" dirty="0"/>
              <a:t>기 모으기</a:t>
            </a:r>
            <a:r>
              <a:rPr lang="en-US" altLang="ko-KR" sz="1400" dirty="0"/>
              <a:t>’, ‘</a:t>
            </a:r>
            <a:r>
              <a:rPr lang="ko-KR" altLang="en-US" sz="1400" dirty="0"/>
              <a:t>막기</a:t>
            </a:r>
            <a:r>
              <a:rPr lang="en-US" altLang="ko-KR" sz="1400" dirty="0"/>
              <a:t>’, ‘</a:t>
            </a:r>
            <a:r>
              <a:rPr lang="ko-KR" altLang="en-US" sz="1400" dirty="0"/>
              <a:t>파</a:t>
            </a:r>
            <a:r>
              <a:rPr lang="en-US" altLang="ko-KR" sz="1400" dirty="0"/>
              <a:t>’ (</a:t>
            </a:r>
            <a:r>
              <a:rPr lang="ko-KR" altLang="en-US" sz="1400" dirty="0"/>
              <a:t>총 </a:t>
            </a:r>
            <a:r>
              <a:rPr lang="en-US" altLang="ko-KR" sz="1400" dirty="0"/>
              <a:t>3</a:t>
            </a:r>
            <a:r>
              <a:rPr lang="ko-KR" altLang="en-US" sz="1400" dirty="0"/>
              <a:t>개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‘</a:t>
            </a:r>
            <a:r>
              <a:rPr lang="ko-KR" altLang="en-US" sz="1400" dirty="0"/>
              <a:t>파</a:t>
            </a:r>
            <a:r>
              <a:rPr lang="en-US" altLang="ko-KR" sz="1400" dirty="0"/>
              <a:t>’</a:t>
            </a:r>
            <a:r>
              <a:rPr lang="ko-KR" altLang="en-US" sz="1400" dirty="0"/>
              <a:t>는 상대의 체력을 깎음</a:t>
            </a:r>
            <a:br>
              <a:rPr lang="en-US" altLang="ko-KR" sz="1400" dirty="0"/>
            </a:br>
            <a:r>
              <a:rPr lang="en-US" altLang="ko-KR" sz="1400" dirty="0"/>
              <a:t>‘</a:t>
            </a:r>
            <a:r>
              <a:rPr lang="ko-KR" altLang="en-US" sz="1400" dirty="0"/>
              <a:t>파</a:t>
            </a:r>
            <a:r>
              <a:rPr lang="en-US" altLang="ko-KR" sz="1400" dirty="0"/>
              <a:t>’</a:t>
            </a:r>
            <a:r>
              <a:rPr lang="ko-KR" altLang="en-US" sz="1400" dirty="0"/>
              <a:t>는 </a:t>
            </a:r>
            <a:r>
              <a:rPr lang="en-US" altLang="ko-KR" sz="1400" dirty="0"/>
              <a:t>‘</a:t>
            </a:r>
            <a:r>
              <a:rPr lang="ko-KR" altLang="en-US" sz="1400" dirty="0"/>
              <a:t>기</a:t>
            </a:r>
            <a:r>
              <a:rPr lang="en-US" altLang="ko-KR" sz="1400" dirty="0"/>
              <a:t>’</a:t>
            </a:r>
            <a:r>
              <a:rPr lang="ko-KR" altLang="en-US" sz="1400" dirty="0"/>
              <a:t>를 모은 후에만 쓸 수 있음</a:t>
            </a:r>
            <a:br>
              <a:rPr lang="en-US" altLang="ko-KR" sz="1400" dirty="0"/>
            </a:br>
            <a:r>
              <a:rPr lang="en-US" altLang="ko-KR" sz="1400" dirty="0"/>
              <a:t>‘</a:t>
            </a:r>
            <a:r>
              <a:rPr lang="ko-KR" altLang="en-US" sz="1400" dirty="0"/>
              <a:t>막기</a:t>
            </a:r>
            <a:r>
              <a:rPr lang="en-US" altLang="ko-KR" sz="1400" dirty="0"/>
              <a:t>’</a:t>
            </a:r>
            <a:r>
              <a:rPr lang="ko-KR" altLang="en-US" sz="1400" dirty="0"/>
              <a:t>는 </a:t>
            </a:r>
            <a:r>
              <a:rPr lang="en-US" altLang="ko-KR" sz="1400" dirty="0"/>
              <a:t>‘</a:t>
            </a:r>
            <a:r>
              <a:rPr lang="ko-KR" altLang="en-US" sz="1400" dirty="0"/>
              <a:t>파</a:t>
            </a:r>
            <a:r>
              <a:rPr lang="en-US" altLang="ko-KR" sz="1400" dirty="0"/>
              <a:t>’</a:t>
            </a:r>
            <a:r>
              <a:rPr lang="ko-KR" altLang="en-US" sz="1400" dirty="0"/>
              <a:t>를 막을 수 있음</a:t>
            </a:r>
            <a:endParaRPr lang="en-US" altLang="ko-KR" sz="1400" dirty="0"/>
          </a:p>
          <a:p>
            <a:pPr marL="442913" lvl="2" indent="-184150">
              <a:buFontTx/>
              <a:buChar char="-"/>
            </a:pPr>
            <a:endParaRPr lang="en-US" altLang="ko-KR" sz="1400" dirty="0"/>
          </a:p>
          <a:p>
            <a:pPr marL="442913" lvl="2" indent="-184150">
              <a:buFontTx/>
              <a:buChar char="-"/>
            </a:pPr>
            <a:r>
              <a:rPr lang="ko-KR" altLang="en-US" sz="1400" dirty="0"/>
              <a:t>체력은 플레이어당 </a:t>
            </a:r>
            <a:r>
              <a:rPr lang="en-US" altLang="ko-KR" sz="1400" dirty="0"/>
              <a:t>3</a:t>
            </a:r>
            <a:r>
              <a:rPr lang="ko-KR" altLang="en-US" sz="1400" dirty="0"/>
              <a:t>개</a:t>
            </a:r>
            <a:r>
              <a:rPr lang="en-US" altLang="ko-KR" sz="1400" dirty="0"/>
              <a:t>, 0</a:t>
            </a:r>
            <a:r>
              <a:rPr lang="ko-KR" altLang="en-US" sz="1400" dirty="0"/>
              <a:t>이 되면 패배</a:t>
            </a:r>
            <a:endParaRPr lang="en-US" altLang="ko-KR" sz="1400" dirty="0"/>
          </a:p>
          <a:p>
            <a:pPr marL="442913" lvl="2" indent="-184150">
              <a:buFontTx/>
              <a:buChar char="-"/>
            </a:pPr>
            <a:endParaRPr lang="en-US" altLang="ko-KR" sz="1400" dirty="0"/>
          </a:p>
          <a:p>
            <a:pPr marL="442913" lvl="2" indent="-184150">
              <a:buFontTx/>
              <a:buChar char="-"/>
            </a:pPr>
            <a:r>
              <a:rPr lang="ko-KR" altLang="en-US" sz="1400" dirty="0"/>
              <a:t>액션 조건</a:t>
            </a:r>
            <a:br>
              <a:rPr lang="en-US" altLang="ko-KR" sz="1400" dirty="0"/>
            </a:br>
            <a:r>
              <a:rPr lang="en-US" altLang="ko-KR" sz="1400" dirty="0"/>
              <a:t>P1</a:t>
            </a:r>
            <a:r>
              <a:rPr lang="ko-KR" altLang="en-US" sz="1400" dirty="0"/>
              <a:t> </a:t>
            </a:r>
            <a:r>
              <a:rPr lang="en-US" altLang="ko-KR" sz="1400" dirty="0"/>
              <a:t>vs</a:t>
            </a:r>
            <a:r>
              <a:rPr lang="ko-KR" altLang="en-US" sz="1400" dirty="0"/>
              <a:t> </a:t>
            </a:r>
            <a:r>
              <a:rPr lang="en-US" altLang="ko-KR" sz="1400" dirty="0"/>
              <a:t>P2</a:t>
            </a:r>
            <a:br>
              <a:rPr lang="en-US" altLang="ko-KR" sz="1400" dirty="0"/>
            </a:br>
            <a:r>
              <a:rPr lang="ko-KR" altLang="en-US" sz="1400" dirty="0"/>
              <a:t>파 </a:t>
            </a:r>
            <a:r>
              <a:rPr lang="en-US" altLang="ko-KR" sz="1400" dirty="0"/>
              <a:t>vs </a:t>
            </a:r>
            <a:r>
              <a:rPr lang="ko-KR" altLang="en-US" sz="1400" dirty="0"/>
              <a:t>기</a:t>
            </a:r>
            <a:r>
              <a:rPr lang="en-US" altLang="ko-KR" sz="1400" dirty="0"/>
              <a:t>	-&gt; player 2 </a:t>
            </a:r>
            <a:r>
              <a:rPr lang="ko-KR" altLang="en-US" sz="1400" dirty="0"/>
              <a:t>체력 </a:t>
            </a:r>
            <a:r>
              <a:rPr lang="en-US" altLang="ko-KR" sz="1400" dirty="0"/>
              <a:t>-1</a:t>
            </a:r>
            <a:br>
              <a:rPr lang="en-US" altLang="ko-KR" sz="1400" dirty="0"/>
            </a:br>
            <a:r>
              <a:rPr lang="ko-KR" altLang="en-US" sz="1400" dirty="0"/>
              <a:t>파 </a:t>
            </a:r>
            <a:r>
              <a:rPr lang="en-US" altLang="ko-KR" sz="1400" dirty="0"/>
              <a:t>vs </a:t>
            </a:r>
            <a:r>
              <a:rPr lang="ko-KR" altLang="en-US" sz="1400" dirty="0"/>
              <a:t>막기 </a:t>
            </a:r>
            <a:r>
              <a:rPr lang="en-US" altLang="ko-KR" sz="1400" dirty="0"/>
              <a:t>	-&gt; </a:t>
            </a:r>
            <a:r>
              <a:rPr lang="ko-KR" altLang="en-US" sz="1400" dirty="0"/>
              <a:t>무효</a:t>
            </a:r>
            <a:br>
              <a:rPr lang="en-US" altLang="ko-KR" sz="1400" dirty="0"/>
            </a:br>
            <a:r>
              <a:rPr lang="ko-KR" altLang="en-US" sz="1400" dirty="0"/>
              <a:t>파 </a:t>
            </a:r>
            <a:r>
              <a:rPr lang="en-US" altLang="ko-KR" sz="1400" dirty="0"/>
              <a:t>vs</a:t>
            </a:r>
            <a:r>
              <a:rPr lang="ko-KR" altLang="en-US" sz="1400" dirty="0"/>
              <a:t> 파 </a:t>
            </a:r>
            <a:r>
              <a:rPr lang="en-US" altLang="ko-KR" sz="1400" dirty="0"/>
              <a:t>	-&gt; player 1,2 </a:t>
            </a:r>
            <a:r>
              <a:rPr lang="ko-KR" altLang="en-US" sz="1400" dirty="0"/>
              <a:t>체력 </a:t>
            </a:r>
            <a:r>
              <a:rPr lang="en-US" altLang="ko-KR" sz="1400" dirty="0"/>
              <a:t>-1</a:t>
            </a:r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81379B76-B29C-4647-A4DF-293ADADFFE00}"/>
              </a:ext>
            </a:extLst>
          </p:cNvPr>
          <p:cNvSpPr txBox="1">
            <a:spLocks/>
          </p:cNvSpPr>
          <p:nvPr/>
        </p:nvSpPr>
        <p:spPr>
          <a:xfrm>
            <a:off x="835069" y="1255989"/>
            <a:ext cx="8156531" cy="754232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ko-KR" altLang="en-US" sz="1600" dirty="0"/>
              <a:t>컴퓨터를</a:t>
            </a:r>
            <a:r>
              <a:rPr lang="en-US" altLang="ko-KR" sz="1600" dirty="0"/>
              <a:t> </a:t>
            </a:r>
            <a:r>
              <a:rPr lang="ko-KR" altLang="en-US" sz="1600" dirty="0"/>
              <a:t>상대로 진행하는 드래곤 볼 게임 프로그램을 아래 조건을 따라 작성하세요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5A0C-A02A-4665-92AD-5E5C66AB18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드래곤 볼 게임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26551E-2F3B-43C4-83A8-88D3CEC0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06.</a:t>
            </a:r>
            <a:r>
              <a:rPr lang="ko-KR" altLang="en-US" dirty="0"/>
              <a:t> </a:t>
            </a:r>
            <a:r>
              <a:rPr lang="en-US" altLang="ko-KR" dirty="0"/>
              <a:t>GUI</a:t>
            </a:r>
            <a:r>
              <a:rPr lang="ko-KR" altLang="en-US" dirty="0"/>
              <a:t> 이벤트 처리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D3FB1E-596C-4618-8124-36371D803A44}"/>
              </a:ext>
            </a:extLst>
          </p:cNvPr>
          <p:cNvSpPr/>
          <p:nvPr/>
        </p:nvSpPr>
        <p:spPr>
          <a:xfrm>
            <a:off x="193219" y="1284541"/>
            <a:ext cx="680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  <a:ea typeface="+mn-ea"/>
              </a:rPr>
              <a:t>설명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7F3468-7E66-4162-A9ED-4954DE4BFA9C}"/>
              </a:ext>
            </a:extLst>
          </p:cNvPr>
          <p:cNvSpPr/>
          <p:nvPr/>
        </p:nvSpPr>
        <p:spPr>
          <a:xfrm>
            <a:off x="188738" y="18727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조건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A5798C-DC9D-433E-832A-FC5B2F09E939}"/>
              </a:ext>
            </a:extLst>
          </p:cNvPr>
          <p:cNvSpPr/>
          <p:nvPr/>
        </p:nvSpPr>
        <p:spPr>
          <a:xfrm>
            <a:off x="4267200" y="2228007"/>
            <a:ext cx="56388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DragonBallFrame</a:t>
            </a:r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 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Class</a:t>
            </a:r>
          </a:p>
          <a:p>
            <a:pPr marL="487363" lvl="2" indent="-228600" eaLnBrk="1" latinLnBrk="1" hangingPunct="1">
              <a:lnSpc>
                <a:spcPct val="13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ko-KR" sz="1400" dirty="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</a:rPr>
              <a:t>UI </a:t>
            </a:r>
            <a:r>
              <a:rPr lang="ko-KR" altLang="en-US" sz="1400" dirty="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</a:rPr>
              <a:t>생성 및 초기화</a:t>
            </a:r>
            <a:endParaRPr lang="en-US" altLang="ko-KR" sz="1400" dirty="0">
              <a:solidFill>
                <a:schemeClr val="accent1">
                  <a:lumMod val="25000"/>
                </a:schemeClr>
              </a:solidFill>
              <a:latin typeface="+mn-lt"/>
              <a:ea typeface="+mn-ea"/>
            </a:endParaRPr>
          </a:p>
          <a:p>
            <a:pPr marL="487363" lvl="2" indent="-228600" eaLnBrk="1" latinLnBrk="1" hangingPunct="1">
              <a:lnSpc>
                <a:spcPct val="130000"/>
              </a:lnSpc>
              <a:spcBef>
                <a:spcPct val="20000"/>
              </a:spcBef>
              <a:buFontTx/>
              <a:buAutoNum type="arabicPeriod"/>
            </a:pPr>
            <a:r>
              <a:rPr lang="ko-KR" altLang="en-US" sz="1400" dirty="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</a:rPr>
              <a:t>사용자가 액션</a:t>
            </a:r>
            <a:r>
              <a:rPr lang="en-US" altLang="ko-KR" sz="1400" dirty="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</a:rPr>
              <a:t>(</a:t>
            </a:r>
            <a:r>
              <a:rPr lang="en-US" altLang="ko-KR" sz="1400" dirty="0" err="1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</a:rPr>
              <a:t>RadioButton</a:t>
            </a:r>
            <a:r>
              <a:rPr lang="en-US" altLang="ko-KR" sz="1400" dirty="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</a:rPr>
              <a:t>)</a:t>
            </a:r>
            <a:r>
              <a:rPr lang="ko-KR" altLang="en-US" sz="1400" dirty="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</a:rPr>
              <a:t>을</a:t>
            </a:r>
            <a:r>
              <a:rPr lang="en-US" altLang="ko-KR" sz="1400" dirty="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</a:rPr>
              <a:t> </a:t>
            </a:r>
            <a:r>
              <a:rPr lang="ko-KR" altLang="en-US" sz="1400" dirty="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</a:rPr>
              <a:t>선택하고</a:t>
            </a:r>
            <a:r>
              <a:rPr lang="en-US" altLang="ko-KR" sz="1400" dirty="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</a:rPr>
              <a:t> ‘GO!’ </a:t>
            </a:r>
            <a:r>
              <a:rPr lang="ko-KR" altLang="en-US" sz="1400" dirty="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</a:rPr>
              <a:t>버튼 클릭하면</a:t>
            </a:r>
            <a:endParaRPr lang="en-US" altLang="ko-KR" sz="1400" dirty="0">
              <a:solidFill>
                <a:schemeClr val="accent1">
                  <a:lumMod val="25000"/>
                </a:schemeClr>
              </a:solidFill>
              <a:latin typeface="+mn-lt"/>
              <a:ea typeface="+mn-ea"/>
            </a:endParaRPr>
          </a:p>
          <a:p>
            <a:pPr marL="487363" lvl="2" indent="-228600" eaLnBrk="1" latinLnBrk="1" hangingPunct="1">
              <a:lnSpc>
                <a:spcPct val="130000"/>
              </a:lnSpc>
              <a:spcBef>
                <a:spcPct val="20000"/>
              </a:spcBef>
              <a:buFontTx/>
              <a:buAutoNum type="arabicPeriod"/>
            </a:pPr>
            <a:r>
              <a:rPr lang="ko-KR" altLang="en-US" sz="1400" dirty="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</a:rPr>
              <a:t>컴퓨터의 액션을 임의로 생성</a:t>
            </a:r>
            <a:br>
              <a:rPr lang="en-US" altLang="ko-KR" sz="1400" dirty="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</a:rPr>
            </a:br>
            <a:r>
              <a:rPr lang="en-US" altLang="ko-KR" sz="1400" dirty="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</a:rPr>
              <a:t>(0, 1, 2 </a:t>
            </a:r>
            <a:r>
              <a:rPr lang="ko-KR" altLang="en-US" sz="1400" dirty="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</a:rPr>
              <a:t>중 랜덤 생성</a:t>
            </a:r>
            <a:r>
              <a:rPr lang="en-US" altLang="ko-KR" sz="1400" dirty="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</a:rPr>
              <a:t>, </a:t>
            </a:r>
            <a:r>
              <a:rPr lang="ko-KR" altLang="en-US" sz="1400" dirty="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</a:rPr>
              <a:t>게임 규칙은 준수</a:t>
            </a:r>
            <a:r>
              <a:rPr lang="en-US" altLang="ko-KR" sz="1400" dirty="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</a:rPr>
              <a:t>)</a:t>
            </a:r>
          </a:p>
          <a:p>
            <a:pPr marL="487363" lvl="2" indent="-228600" eaLnBrk="1" latinLnBrk="1" hangingPunct="1">
              <a:lnSpc>
                <a:spcPct val="130000"/>
              </a:lnSpc>
              <a:spcBef>
                <a:spcPct val="20000"/>
              </a:spcBef>
              <a:buFontTx/>
              <a:buAutoNum type="arabicPeriod"/>
            </a:pPr>
            <a:r>
              <a:rPr lang="ko-KR" altLang="en-US" sz="1400" dirty="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</a:rPr>
              <a:t>사용자와 컴퓨터의 액션을 비교하여 체력 및 기 변수 수정</a:t>
            </a:r>
            <a:endParaRPr lang="en-US" altLang="ko-KR" sz="1400" dirty="0">
              <a:solidFill>
                <a:schemeClr val="accent1">
                  <a:lumMod val="25000"/>
                </a:schemeClr>
              </a:solidFill>
              <a:latin typeface="+mn-lt"/>
              <a:ea typeface="+mn-ea"/>
            </a:endParaRPr>
          </a:p>
          <a:p>
            <a:pPr marL="487363" lvl="2" indent="-228600" eaLnBrk="1" latinLnBrk="1" hangingPunct="1">
              <a:lnSpc>
                <a:spcPct val="13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ko-KR" sz="1400" dirty="0" err="1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</a:rPr>
              <a:t>JTextArea</a:t>
            </a:r>
            <a:r>
              <a:rPr lang="ko-KR" altLang="en-US" sz="1400" dirty="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</a:rPr>
              <a:t>에 기록 </a:t>
            </a:r>
            <a:r>
              <a:rPr lang="en-US" altLang="ko-KR" sz="1400" dirty="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</a:rPr>
              <a:t>(</a:t>
            </a:r>
            <a:r>
              <a:rPr lang="en-US" altLang="ko-KR" sz="1400" dirty="0" err="1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</a:rPr>
              <a:t>jta.append</a:t>
            </a:r>
            <a:r>
              <a:rPr lang="en-US" altLang="ko-KR" sz="1400" dirty="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</a:rPr>
              <a:t>())</a:t>
            </a:r>
          </a:p>
          <a:p>
            <a:pPr marL="487363" lvl="2" indent="-228600" eaLnBrk="1" latinLnBrk="1" hangingPunct="1">
              <a:lnSpc>
                <a:spcPct val="130000"/>
              </a:lnSpc>
              <a:spcBef>
                <a:spcPct val="20000"/>
              </a:spcBef>
              <a:buFontTx/>
              <a:buAutoNum type="arabicPeriod"/>
            </a:pPr>
            <a:endParaRPr lang="en-US" altLang="ko-KR" sz="1400" dirty="0">
              <a:solidFill>
                <a:schemeClr val="accent1">
                  <a:lumMod val="25000"/>
                </a:schemeClr>
              </a:solidFill>
              <a:latin typeface="+mn-lt"/>
              <a:ea typeface="+mn-ea"/>
            </a:endParaRPr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Main Class</a:t>
            </a:r>
          </a:p>
          <a:p>
            <a:pPr marL="360363" lvl="1" indent="-1841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</a:rPr>
              <a:t>new</a:t>
            </a:r>
            <a:r>
              <a:rPr lang="ko-KR" altLang="en-US" sz="1400" dirty="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</a:rPr>
              <a:t> </a:t>
            </a:r>
            <a:r>
              <a:rPr lang="en-US" altLang="ko-KR" sz="1400" dirty="0" err="1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</a:rPr>
              <a:t>DragonBallFrame</a:t>
            </a:r>
            <a:r>
              <a:rPr lang="en-US" altLang="ko-KR" sz="1400" dirty="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</a:rPr>
              <a:t>(“</a:t>
            </a:r>
            <a:r>
              <a:rPr lang="ko-KR" altLang="en-US" sz="1400" dirty="0" err="1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</a:rPr>
              <a:t>드래곤볼</a:t>
            </a:r>
            <a:r>
              <a:rPr lang="ko-KR" altLang="en-US" sz="1400" dirty="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</a:rPr>
              <a:t> 게임</a:t>
            </a:r>
            <a:r>
              <a:rPr lang="en-US" altLang="ko-KR" sz="1400" dirty="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</a:rPr>
              <a:t>", 300, 400);</a:t>
            </a:r>
          </a:p>
        </p:txBody>
      </p:sp>
    </p:spTree>
    <p:extLst>
      <p:ext uri="{BB962C8B-B14F-4D97-AF65-F5344CB8AC3E}">
        <p14:creationId xmlns:p14="http://schemas.microsoft.com/office/powerpoint/2010/main" val="104169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EE58FE1F-5ABE-4EB0-966A-8B68407C21F1}"/>
              </a:ext>
            </a:extLst>
          </p:cNvPr>
          <p:cNvSpPr txBox="1">
            <a:spLocks/>
          </p:cNvSpPr>
          <p:nvPr/>
        </p:nvSpPr>
        <p:spPr>
          <a:xfrm>
            <a:off x="831940" y="1118504"/>
            <a:ext cx="5873660" cy="4977496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5A0C-A02A-4665-92AD-5E5C66AB18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드래곤 볼 게임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26551E-2F3B-43C4-83A8-88D3CEC0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06.</a:t>
            </a:r>
            <a:r>
              <a:rPr lang="ko-KR" altLang="en-US" dirty="0"/>
              <a:t> </a:t>
            </a:r>
            <a:r>
              <a:rPr lang="en-US" altLang="ko-KR" dirty="0"/>
              <a:t>GUI</a:t>
            </a:r>
            <a:r>
              <a:rPr lang="ko-KR" altLang="en-US" dirty="0"/>
              <a:t> 이벤트 처리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B94DBC-E400-4981-A1EC-60499516EA6A}"/>
              </a:ext>
            </a:extLst>
          </p:cNvPr>
          <p:cNvSpPr/>
          <p:nvPr/>
        </p:nvSpPr>
        <p:spPr>
          <a:xfrm>
            <a:off x="152400" y="1295400"/>
            <a:ext cx="1219200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  <a:spcBef>
                <a:spcPct val="20000"/>
              </a:spcBef>
            </a:pPr>
            <a:r>
              <a:rPr lang="ko-KR" altLang="en-US" b="1" dirty="0">
                <a:latin typeface="+mn-lt"/>
                <a:ea typeface="+mn-ea"/>
              </a:rPr>
              <a:t>예시 화면</a:t>
            </a:r>
            <a:endParaRPr lang="en-US" altLang="ko-KR" b="1" dirty="0">
              <a:latin typeface="+mn-lt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A35A8D-CA4D-46A1-ADA1-7CEB3FD39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291" y="1633681"/>
            <a:ext cx="2586751" cy="39471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F4D5B8-4DB6-437D-88CF-7F521C4CD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58" y="2112169"/>
            <a:ext cx="2586752" cy="26336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090E70-5E2B-4D35-B37E-4E1A895C1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9624" y="2112169"/>
            <a:ext cx="2586752" cy="263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57451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182</Words>
  <Application>Microsoft Office PowerPoint</Application>
  <PresentationFormat>A4 용지(210x297mm)</PresentationFormat>
  <Paragraphs>52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굴림</vt:lpstr>
      <vt:lpstr>맑은 고딕</vt:lpstr>
      <vt:lpstr>Arial</vt:lpstr>
      <vt:lpstr>Arial Black</vt:lpstr>
      <vt:lpstr>Wingdings</vt:lpstr>
      <vt:lpstr>1_디자인 사용자 지정</vt:lpstr>
      <vt:lpstr>06. GUI 이벤트 처리 2</vt:lpstr>
      <vt:lpstr>06. GUI 이벤트 처리 2</vt:lpstr>
      <vt:lpstr>06. GUI 이벤트 처리 2</vt:lpstr>
      <vt:lpstr>06. GUI 이벤트 처리 2</vt:lpstr>
      <vt:lpstr>06. GUI 이벤트 처리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2018-10-18T15:34:01Z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