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68" r:id="rId1"/>
  </p:sldMasterIdLst>
  <p:notesMasterIdLst>
    <p:notesMasterId r:id="rId6"/>
  </p:notesMasterIdLst>
  <p:sldIdLst>
    <p:sldId id="305" r:id="rId2"/>
    <p:sldId id="318" r:id="rId3"/>
    <p:sldId id="319" r:id="rId4"/>
    <p:sldId id="320" r:id="rId5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BD009A-7122-44FA-A669-54A82768B974}" v="256" dt="2018-11-15T10:20:49.208"/>
    <p1510:client id="{882330DC-8E6A-4984-921C-02DE5BF7ADBB}" v="67" dt="2018-11-15T15:16:24.225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25" autoAdjust="0"/>
  </p:normalViewPr>
  <p:slideViewPr>
    <p:cSldViewPr>
      <p:cViewPr>
        <p:scale>
          <a:sx n="100" d="100"/>
          <a:sy n="100" d="100"/>
        </p:scale>
        <p:origin x="888" y="174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6" d="100"/>
          <a:sy n="126" d="100"/>
        </p:scale>
        <p:origin x="-3060" y="-96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212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10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제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8686800" cy="990600"/>
          </a:xfrm>
        </p:spPr>
        <p:txBody>
          <a:bodyPr vert="horz" lIns="91440" tIns="45720" rIns="91440" bIns="45720" rtlCol="0" anchor="t">
            <a:normAutofit fontScale="97500"/>
          </a:bodyPr>
          <a:lstStyle>
            <a:lvl1pPr>
              <a:defRPr kumimoji="0" lang="ko-KR" altLang="en-US" sz="4400" b="0" i="0" u="none" strike="noStrike" cap="none" spc="0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62000" y="4114800"/>
            <a:ext cx="3886200" cy="3693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b="1" smtClean="0">
                <a:latin typeface="+mj-ea"/>
                <a:ea typeface="+mj-ea"/>
              </a:defRPr>
            </a:lvl1pPr>
            <a:lvl2pPr>
              <a:defRPr lang="ko-KR" altLang="en-US" smtClean="0">
                <a:latin typeface="Arial" charset="0"/>
                <a:ea typeface="굴림" pitchFamily="50" charset="-127"/>
              </a:defRPr>
            </a:lvl2pPr>
            <a:lvl3pPr>
              <a:defRPr lang="ko-KR" altLang="en-US" smtClean="0">
                <a:latin typeface="Arial" charset="0"/>
                <a:ea typeface="굴림" pitchFamily="50" charset="-127"/>
              </a:defRPr>
            </a:lvl3pPr>
            <a:lvl4pPr>
              <a:defRPr lang="ko-KR" altLang="en-US" smtClean="0">
                <a:latin typeface="Arial" charset="0"/>
                <a:ea typeface="굴림" pitchFamily="50" charset="-127"/>
              </a:defRPr>
            </a:lvl4pPr>
            <a:lvl5pPr>
              <a:defRPr lang="ko-KR" altLang="en-US">
                <a:latin typeface="Arial" charset="0"/>
                <a:ea typeface="굴림" pitchFamily="50" charset="-127"/>
              </a:defRPr>
            </a:lvl5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92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288704" y="620688"/>
            <a:ext cx="7052400" cy="504056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1268760"/>
            <a:ext cx="9180512" cy="520824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60712" y="274638"/>
            <a:ext cx="7049988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268760"/>
            <a:ext cx="89154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482F-3EC1-4E1D-9CCE-1AC6A3808CAB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B2BF0604-FE16-4B66-9629-C3E20BBBD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952276" y="830424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8</a:t>
            </a:r>
            <a:r>
              <a:rPr lang="en-US" altLang="ko-KR" sz="1200" b="1" baseline="30000" dirty="0">
                <a:solidFill>
                  <a:schemeClr val="bg1"/>
                </a:solidFill>
                <a:latin typeface="+mn-ea"/>
                <a:ea typeface="+mn-ea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 Edition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Picture 4" descr="java png에 대한 이미지 검색결과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494" y="268078"/>
            <a:ext cx="700845" cy="70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69" r:id="rId2"/>
    <p:sldLayoutId id="2147484070" r:id="rId3"/>
    <p:sldLayoutId id="2147484071" r:id="rId4"/>
    <p:sldLayoutId id="2147484072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20013" y="1862336"/>
            <a:ext cx="8686800" cy="990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09.</a:t>
            </a:r>
            <a:r>
              <a:rPr lang="ko-KR" altLang="en-US" sz="4000" dirty="0"/>
              <a:t> 다중 스레드</a:t>
            </a:r>
            <a:r>
              <a:rPr lang="en-US" altLang="ko-KR" sz="4000" dirty="0"/>
              <a:t> 2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520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9183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5069" y="2056558"/>
            <a:ext cx="6289146" cy="4344241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9</a:t>
            </a:r>
            <a:r>
              <a:rPr lang="ko-KR" altLang="en-US" sz="1600" dirty="0"/>
              <a:t>주차 </a:t>
            </a:r>
            <a:r>
              <a:rPr lang="en-US" altLang="ko-KR" sz="1600" dirty="0"/>
              <a:t>2</a:t>
            </a:r>
            <a:r>
              <a:rPr lang="ko-KR" altLang="en-US" sz="1600" dirty="0"/>
              <a:t>번 문제의 오류</a:t>
            </a:r>
            <a:endParaRPr lang="en-US" altLang="ko-KR" sz="1600" dirty="0"/>
          </a:p>
          <a:p>
            <a:pPr marL="442913" lvl="2" indent="-184150">
              <a:buFontTx/>
              <a:buChar char="-"/>
            </a:pPr>
            <a:r>
              <a:rPr lang="ko-KR" altLang="en-US" sz="1400" dirty="0"/>
              <a:t>오류 </a:t>
            </a:r>
            <a:r>
              <a:rPr lang="en-US" altLang="ko-KR" sz="1400" dirty="0"/>
              <a:t>: </a:t>
            </a:r>
            <a:r>
              <a:rPr lang="ko-KR" altLang="en-US" sz="1400" dirty="0"/>
              <a:t>실행 중 </a:t>
            </a:r>
            <a:r>
              <a:rPr lang="en-US" altLang="ko-KR" sz="1400" dirty="0"/>
              <a:t>Thread </a:t>
            </a:r>
            <a:r>
              <a:rPr lang="ko-KR" altLang="en-US" sz="1400" dirty="0"/>
              <a:t>멈춤</a:t>
            </a:r>
            <a:r>
              <a:rPr lang="en-US" altLang="ko-KR" sz="1400" dirty="0"/>
              <a:t>, </a:t>
            </a:r>
            <a:r>
              <a:rPr lang="ko-KR" altLang="en-US" sz="1400" dirty="0"/>
              <a:t>원인 </a:t>
            </a:r>
            <a:r>
              <a:rPr lang="en-US" altLang="ko-KR" sz="1400" dirty="0"/>
              <a:t>: Thread</a:t>
            </a:r>
            <a:r>
              <a:rPr lang="ko-KR" altLang="en-US" sz="1400" dirty="0"/>
              <a:t> 동기화 적용 안 됨</a:t>
            </a:r>
            <a:endParaRPr lang="en-US" altLang="ko-KR" sz="14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PaletteFrame</a:t>
            </a:r>
            <a:r>
              <a:rPr lang="en-US" altLang="ko-KR" sz="1600" dirty="0"/>
              <a:t> Class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r>
              <a:rPr lang="ko-KR" altLang="en-US" sz="1400" dirty="0"/>
              <a:t>프레임 사이즈 </a:t>
            </a:r>
            <a:r>
              <a:rPr lang="en-US" altLang="ko-KR" sz="1400" dirty="0"/>
              <a:t>: 250, 150</a:t>
            </a:r>
          </a:p>
          <a:p>
            <a:pPr marL="442913" lvl="2" indent="-184150">
              <a:buFontTx/>
              <a:buChar char="-"/>
            </a:pPr>
            <a:r>
              <a:rPr lang="en-US" altLang="ko-KR" sz="1400" dirty="0"/>
              <a:t>3</a:t>
            </a:r>
            <a:r>
              <a:rPr lang="ko-KR" altLang="en-US" sz="1400" dirty="0"/>
              <a:t>개의 </a:t>
            </a:r>
            <a:r>
              <a:rPr lang="en-US" altLang="ko-KR" sz="1400" dirty="0" err="1"/>
              <a:t>ColorChangerThread</a:t>
            </a:r>
            <a:r>
              <a:rPr lang="en-US" altLang="ko-KR" sz="1400" dirty="0"/>
              <a:t> </a:t>
            </a:r>
            <a:r>
              <a:rPr lang="ko-KR" altLang="en-US" sz="1400" dirty="0"/>
              <a:t>객체 생성</a:t>
            </a:r>
            <a:r>
              <a:rPr lang="en-US" altLang="ko-KR" sz="1400" dirty="0"/>
              <a:t>, </a:t>
            </a:r>
            <a:r>
              <a:rPr lang="ko-KR" altLang="en-US" sz="1400" dirty="0"/>
              <a:t>각각 </a:t>
            </a:r>
            <a:r>
              <a:rPr lang="en-US" altLang="ko-KR" sz="1400" dirty="0"/>
              <a:t>red, green, blue </a:t>
            </a:r>
            <a:r>
              <a:rPr lang="ko-KR" altLang="en-US" sz="1400" dirty="0"/>
              <a:t>값 담당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r>
              <a:rPr lang="en-US" altLang="ko-KR" sz="1400" dirty="0"/>
              <a:t>void</a:t>
            </a:r>
            <a:r>
              <a:rPr lang="ko-KR" altLang="en-US" sz="1400" dirty="0"/>
              <a:t> </a:t>
            </a:r>
            <a:r>
              <a:rPr lang="en-US" altLang="ko-KR" sz="1400" b="1" dirty="0"/>
              <a:t>synchronized</a:t>
            </a:r>
            <a:r>
              <a:rPr lang="en-US" altLang="ko-KR" sz="1400" dirty="0"/>
              <a:t> decrement(int </a:t>
            </a:r>
            <a:r>
              <a:rPr lang="en-US" altLang="ko-KR" sz="1400" dirty="0" err="1"/>
              <a:t>rgbIdx</a:t>
            </a:r>
            <a:r>
              <a:rPr lang="en-US" altLang="ko-KR" sz="1400" dirty="0"/>
              <a:t>)</a:t>
            </a:r>
          </a:p>
          <a:p>
            <a:pPr marL="900113" lvl="3" indent="-184150">
              <a:buFontTx/>
              <a:buChar char="-"/>
            </a:pPr>
            <a:r>
              <a:rPr lang="en-US" altLang="ko-KR" sz="1200" dirty="0" err="1"/>
              <a:t>rgbIdx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이면 </a:t>
            </a:r>
            <a:r>
              <a:rPr lang="en-US" altLang="ko-KR" sz="1200" dirty="0"/>
              <a:t>red, 1</a:t>
            </a:r>
            <a:r>
              <a:rPr lang="ko-KR" altLang="en-US" sz="1200" dirty="0"/>
              <a:t>이면 </a:t>
            </a:r>
            <a:r>
              <a:rPr lang="en-US" altLang="ko-KR" sz="1200" dirty="0"/>
              <a:t>green, 2</a:t>
            </a:r>
            <a:r>
              <a:rPr lang="ko-KR" altLang="en-US" sz="1200" dirty="0"/>
              <a:t>이면 </a:t>
            </a:r>
            <a:r>
              <a:rPr lang="en-US" altLang="ko-KR" sz="1200" dirty="0"/>
              <a:t>blue</a:t>
            </a:r>
            <a:r>
              <a:rPr lang="ko-KR" altLang="en-US" sz="1200" dirty="0"/>
              <a:t>의 값을 </a:t>
            </a:r>
            <a:r>
              <a:rPr lang="en-US" altLang="ko-KR" sz="1200" dirty="0"/>
              <a:t>1 </a:t>
            </a:r>
            <a:r>
              <a:rPr lang="ko-KR" altLang="en-US" sz="1200" dirty="0"/>
              <a:t>감소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en-US" altLang="ko-KR" sz="1200" dirty="0" err="1"/>
              <a:t>JTextField.getText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setText</a:t>
            </a:r>
            <a:r>
              <a:rPr lang="en-US" altLang="ko-KR" sz="1200" dirty="0"/>
              <a:t>() </a:t>
            </a:r>
            <a:r>
              <a:rPr lang="ko-KR" altLang="en-US" sz="1200" dirty="0"/>
              <a:t>이용</a:t>
            </a:r>
            <a:r>
              <a:rPr lang="en-US" altLang="ko-KR" sz="1200" dirty="0"/>
              <a:t>)</a:t>
            </a:r>
          </a:p>
          <a:p>
            <a:pPr marL="900113" lvl="3" indent="-184150">
              <a:buFontTx/>
              <a:buChar char="-"/>
            </a:pPr>
            <a:r>
              <a:rPr lang="ko-KR" altLang="en-US" sz="1200" dirty="0"/>
              <a:t>색상 값 감소 </a:t>
            </a:r>
            <a:r>
              <a:rPr lang="en-US" altLang="ko-KR" sz="1200" dirty="0"/>
              <a:t>→ </a:t>
            </a:r>
            <a:r>
              <a:rPr lang="ko-KR" altLang="en-US" sz="1200" dirty="0"/>
              <a:t>패널 색상 적용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jpPalette.setBackground</a:t>
            </a:r>
            <a:r>
              <a:rPr lang="en-US" altLang="ko-KR" sz="1200" dirty="0"/>
              <a:t>() </a:t>
            </a:r>
            <a:r>
              <a:rPr lang="ko-KR" altLang="en-US" sz="1200" dirty="0"/>
              <a:t>이용</a:t>
            </a:r>
            <a:r>
              <a:rPr lang="en-US" altLang="ko-KR" sz="1200" dirty="0"/>
              <a:t>)</a:t>
            </a:r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ColorChangerThread</a:t>
            </a:r>
            <a:r>
              <a:rPr lang="en-US" altLang="ko-KR" sz="1600" dirty="0"/>
              <a:t> extends Thread</a:t>
            </a:r>
          </a:p>
          <a:p>
            <a:pPr marL="442913" lvl="2" indent="-184150">
              <a:buFontTx/>
              <a:buChar char="-"/>
            </a:pPr>
            <a:r>
              <a:rPr lang="en-US" altLang="ko-KR" sz="1400" dirty="0" err="1"/>
              <a:t>PaletteFrame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클래스의 내부 클래스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r>
              <a:rPr lang="en-US" altLang="ko-KR" sz="1400" dirty="0"/>
              <a:t>run() : 1</a:t>
            </a:r>
            <a:r>
              <a:rPr lang="ko-KR" altLang="en-US" sz="1400" dirty="0"/>
              <a:t>초 간격으로</a:t>
            </a:r>
            <a:r>
              <a:rPr lang="en-US" altLang="ko-KR" sz="1400" dirty="0"/>
              <a:t> decrement() </a:t>
            </a:r>
            <a:r>
              <a:rPr lang="ko-KR" altLang="en-US" sz="1400" dirty="0"/>
              <a:t>호출</a:t>
            </a:r>
            <a:endParaRPr lang="en-US" altLang="ko-KR" sz="14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5069" y="1304011"/>
            <a:ext cx="5870531" cy="724839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600" dirty="0"/>
              <a:t>9</a:t>
            </a:r>
            <a:r>
              <a:rPr lang="ko-KR" altLang="en-US" sz="1600" dirty="0"/>
              <a:t>주차 </a:t>
            </a:r>
            <a:r>
              <a:rPr lang="en-US" altLang="ko-KR" sz="1600" dirty="0"/>
              <a:t>2</a:t>
            </a:r>
            <a:r>
              <a:rPr lang="ko-KR" altLang="en-US" sz="1600" dirty="0"/>
              <a:t>번 문제에서 작성한 코드를 수정하여 </a:t>
            </a:r>
            <a:r>
              <a:rPr lang="en-US" altLang="ko-KR" sz="1600" dirty="0"/>
              <a:t>Thread </a:t>
            </a:r>
            <a:r>
              <a:rPr lang="ko-KR" altLang="en-US" sz="1600" dirty="0"/>
              <a:t>동기화 이슈를 해결하세요</a:t>
            </a:r>
            <a:r>
              <a:rPr lang="en-US" altLang="ko-KR" sz="160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팔레트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10.</a:t>
            </a:r>
            <a:r>
              <a:rPr lang="ko-KR" altLang="en-US" dirty="0"/>
              <a:t> 다중 스레드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4DBC-E400-4981-A1EC-60499516EA6A}"/>
              </a:ext>
            </a:extLst>
          </p:cNvPr>
          <p:cNvSpPr/>
          <p:nvPr/>
        </p:nvSpPr>
        <p:spPr>
          <a:xfrm>
            <a:off x="6846455" y="1303169"/>
            <a:ext cx="121920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ko-KR" altLang="en-US" b="1" dirty="0">
                <a:latin typeface="+mn-lt"/>
                <a:ea typeface="+mn-ea"/>
              </a:rPr>
              <a:t>예시 화면</a:t>
            </a:r>
            <a:endParaRPr lang="en-US" altLang="ko-KR" b="1" dirty="0">
              <a:latin typeface="+mn-lt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7F3468-7E66-4162-A9ED-4954DE4BFA9C}"/>
              </a:ext>
            </a:extLst>
          </p:cNvPr>
          <p:cNvSpPr/>
          <p:nvPr/>
        </p:nvSpPr>
        <p:spPr>
          <a:xfrm>
            <a:off x="191868" y="205655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F2F6AD-24CF-45D7-B654-322655479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054" y="2162881"/>
            <a:ext cx="2247900" cy="1647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96682E-AE71-43E0-B34F-3DF913D940F8}"/>
              </a:ext>
            </a:extLst>
          </p:cNvPr>
          <p:cNvSpPr txBox="1"/>
          <p:nvPr/>
        </p:nvSpPr>
        <p:spPr>
          <a:xfrm>
            <a:off x="6931217" y="2894170"/>
            <a:ext cx="1028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n-ea"/>
                <a:ea typeface="+mn-ea"/>
              </a:rPr>
              <a:t>red (</a:t>
            </a:r>
            <a:r>
              <a:rPr lang="ko-KR" altLang="en-US" sz="1200" dirty="0" err="1">
                <a:latin typeface="+mn-ea"/>
                <a:ea typeface="+mn-ea"/>
              </a:rPr>
              <a:t>실행중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95CA0-F845-47A4-ACB0-0086343DAD6C}"/>
              </a:ext>
            </a:extLst>
          </p:cNvPr>
          <p:cNvSpPr txBox="1"/>
          <p:nvPr/>
        </p:nvSpPr>
        <p:spPr>
          <a:xfrm>
            <a:off x="7887418" y="2894169"/>
            <a:ext cx="109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n-ea"/>
                <a:ea typeface="+mn-ea"/>
              </a:rPr>
              <a:t>green (</a:t>
            </a:r>
            <a:r>
              <a:rPr lang="ko-KR" altLang="en-US" sz="1200" dirty="0">
                <a:latin typeface="+mn-ea"/>
                <a:ea typeface="+mn-ea"/>
              </a:rPr>
              <a:t>멈춤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B7B0ED-0CEA-45D3-A581-5B54461D0DEA}"/>
              </a:ext>
            </a:extLst>
          </p:cNvPr>
          <p:cNvSpPr txBox="1"/>
          <p:nvPr/>
        </p:nvSpPr>
        <p:spPr>
          <a:xfrm>
            <a:off x="8860559" y="2901826"/>
            <a:ext cx="1024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n-ea"/>
                <a:ea typeface="+mn-ea"/>
              </a:rPr>
              <a:t>blue (</a:t>
            </a:r>
            <a:r>
              <a:rPr lang="ko-KR" altLang="en-US" sz="1200" dirty="0">
                <a:latin typeface="+mn-ea"/>
                <a:ea typeface="+mn-ea"/>
              </a:rPr>
              <a:t>멈춤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1CED1A6-01CD-40A4-A87F-D7404B86CB5C}"/>
              </a:ext>
            </a:extLst>
          </p:cNvPr>
          <p:cNvCxnSpPr/>
          <p:nvPr/>
        </p:nvCxnSpPr>
        <p:spPr>
          <a:xfrm flipH="1">
            <a:off x="7500549" y="3186483"/>
            <a:ext cx="44786" cy="19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7FF7AC-0468-4564-BC00-1B66B015A0CA}"/>
              </a:ext>
            </a:extLst>
          </p:cNvPr>
          <p:cNvCxnSpPr/>
          <p:nvPr/>
        </p:nvCxnSpPr>
        <p:spPr>
          <a:xfrm flipH="1">
            <a:off x="8317558" y="3186483"/>
            <a:ext cx="44786" cy="19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AA58485-2817-4A0B-B1F7-65F93BA3625D}"/>
              </a:ext>
            </a:extLst>
          </p:cNvPr>
          <p:cNvCxnSpPr/>
          <p:nvPr/>
        </p:nvCxnSpPr>
        <p:spPr>
          <a:xfrm flipH="1">
            <a:off x="9150637" y="3186483"/>
            <a:ext cx="44786" cy="19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A80F46-4B7F-4184-A250-FBEEEB935319}"/>
              </a:ext>
            </a:extLst>
          </p:cNvPr>
          <p:cNvSpPr txBox="1"/>
          <p:nvPr/>
        </p:nvSpPr>
        <p:spPr>
          <a:xfrm>
            <a:off x="7158130" y="1828063"/>
            <a:ext cx="209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&lt;</a:t>
            </a:r>
            <a:r>
              <a:rPr lang="ko-KR" altLang="en-US" sz="1400" dirty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동기화 미적용</a:t>
            </a:r>
            <a:r>
              <a:rPr lang="en-US" altLang="ko-KR" sz="1400" dirty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&gt;</a:t>
            </a:r>
            <a:endParaRPr lang="ko-KR" altLang="en-US" sz="1400" dirty="0">
              <a:solidFill>
                <a:schemeClr val="accent1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D5445-0D40-48DE-998B-2FEE3658E1C1}"/>
              </a:ext>
            </a:extLst>
          </p:cNvPr>
          <p:cNvSpPr txBox="1"/>
          <p:nvPr/>
        </p:nvSpPr>
        <p:spPr>
          <a:xfrm>
            <a:off x="7158130" y="3989711"/>
            <a:ext cx="209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&lt;</a:t>
            </a:r>
            <a:r>
              <a:rPr lang="ko-KR" altLang="en-US" sz="1400" dirty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동기화 적용</a:t>
            </a:r>
            <a:r>
              <a:rPr lang="en-US" altLang="ko-KR" sz="1400" dirty="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</a:rPr>
              <a:t>&gt;</a:t>
            </a:r>
            <a:endParaRPr lang="ko-KR" altLang="en-US" sz="1400" dirty="0">
              <a:solidFill>
                <a:schemeClr val="accent1">
                  <a:lumMod val="2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A2FCC2E-0BCC-4D2D-85DC-4C7D6B674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054" y="4297488"/>
            <a:ext cx="2247900" cy="16478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2A1A609-52BB-4A33-8B2A-7F6C2686DB77}"/>
              </a:ext>
            </a:extLst>
          </p:cNvPr>
          <p:cNvSpPr txBox="1"/>
          <p:nvPr/>
        </p:nvSpPr>
        <p:spPr>
          <a:xfrm>
            <a:off x="8339951" y="1306100"/>
            <a:ext cx="151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+mj-lt"/>
              </a:rPr>
              <a:t>JPanel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 err="1">
                <a:latin typeface="+mj-lt"/>
              </a:rPr>
              <a:t>jpPalette</a:t>
            </a:r>
            <a:endParaRPr lang="ko-KR" altLang="en-US" sz="1400" dirty="0">
              <a:latin typeface="+mj-lt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3715B47-6A82-45B2-99D3-438CC1777C2C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8651387" y="1613877"/>
            <a:ext cx="448210" cy="109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103D1C9-CB1B-4D4C-AAE8-BFA5165211ED}"/>
              </a:ext>
            </a:extLst>
          </p:cNvPr>
          <p:cNvSpPr txBox="1"/>
          <p:nvPr/>
        </p:nvSpPr>
        <p:spPr>
          <a:xfrm>
            <a:off x="6862619" y="4967125"/>
            <a:ext cx="1028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n-ea"/>
                <a:ea typeface="+mn-ea"/>
              </a:rPr>
              <a:t>red (</a:t>
            </a:r>
            <a:r>
              <a:rPr lang="ko-KR" altLang="en-US" sz="1200" dirty="0" err="1">
                <a:latin typeface="+mn-ea"/>
                <a:ea typeface="+mn-ea"/>
              </a:rPr>
              <a:t>실행중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F9678-2FD6-455A-BF7B-9F36912E4A56}"/>
              </a:ext>
            </a:extLst>
          </p:cNvPr>
          <p:cNvSpPr txBox="1"/>
          <p:nvPr/>
        </p:nvSpPr>
        <p:spPr>
          <a:xfrm>
            <a:off x="7767416" y="4967124"/>
            <a:ext cx="1195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n-ea"/>
                <a:ea typeface="+mn-ea"/>
              </a:rPr>
              <a:t>green (</a:t>
            </a:r>
            <a:r>
              <a:rPr lang="ko-KR" altLang="en-US" sz="1200" dirty="0" err="1">
                <a:latin typeface="+mn-ea"/>
                <a:ea typeface="+mn-ea"/>
              </a:rPr>
              <a:t>실행중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4E7900-19CE-4D20-8CE5-EA1113411A05}"/>
              </a:ext>
            </a:extLst>
          </p:cNvPr>
          <p:cNvSpPr txBox="1"/>
          <p:nvPr/>
        </p:nvSpPr>
        <p:spPr>
          <a:xfrm>
            <a:off x="8791961" y="4974781"/>
            <a:ext cx="1150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n-ea"/>
                <a:ea typeface="+mn-ea"/>
              </a:rPr>
              <a:t>blue (</a:t>
            </a:r>
            <a:r>
              <a:rPr lang="ko-KR" altLang="en-US" sz="1200" dirty="0" err="1">
                <a:latin typeface="+mn-ea"/>
                <a:ea typeface="+mn-ea"/>
              </a:rPr>
              <a:t>실행중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B4F2207-EA81-4FB6-BE4C-8D9806421734}"/>
              </a:ext>
            </a:extLst>
          </p:cNvPr>
          <p:cNvCxnSpPr/>
          <p:nvPr/>
        </p:nvCxnSpPr>
        <p:spPr>
          <a:xfrm flipH="1">
            <a:off x="7431951" y="5259438"/>
            <a:ext cx="44786" cy="19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3C5CCED-4A2B-4168-BF17-1B1786F5612E}"/>
              </a:ext>
            </a:extLst>
          </p:cNvPr>
          <p:cNvCxnSpPr/>
          <p:nvPr/>
        </p:nvCxnSpPr>
        <p:spPr>
          <a:xfrm flipH="1">
            <a:off x="8248960" y="5259438"/>
            <a:ext cx="44786" cy="19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C45BA3-C83C-4897-9389-193AF3C6BF4A}"/>
              </a:ext>
            </a:extLst>
          </p:cNvPr>
          <p:cNvCxnSpPr/>
          <p:nvPr/>
        </p:nvCxnSpPr>
        <p:spPr>
          <a:xfrm flipH="1">
            <a:off x="9082039" y="5259438"/>
            <a:ext cx="44786" cy="19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59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5069" y="2056558"/>
            <a:ext cx="4422732" cy="4180754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/>
              <a:t>class</a:t>
            </a:r>
            <a:r>
              <a:rPr lang="ko-KR" altLang="en-US" sz="1400" dirty="0"/>
              <a:t> </a:t>
            </a:r>
            <a:r>
              <a:rPr lang="en-US" altLang="ko-KR" sz="1400" dirty="0" err="1"/>
              <a:t>DonationAngelFrame</a:t>
            </a:r>
            <a:endParaRPr lang="en-US" altLang="ko-KR" sz="1200" dirty="0"/>
          </a:p>
          <a:p>
            <a:pPr marL="442913" lvl="2" indent="-184150">
              <a:buFontTx/>
              <a:buChar char="-"/>
            </a:pPr>
            <a:r>
              <a:rPr lang="ko-KR" altLang="en-US" dirty="0"/>
              <a:t>프레임 사이즈 </a:t>
            </a:r>
            <a:r>
              <a:rPr lang="en-US" altLang="ko-KR" dirty="0"/>
              <a:t>: 450, 350</a:t>
            </a:r>
          </a:p>
          <a:p>
            <a:pPr marL="442913" lvl="2" indent="-184150">
              <a:buFontTx/>
              <a:buChar char="-"/>
            </a:pPr>
            <a:r>
              <a:rPr lang="en-US" altLang="ko-KR" dirty="0" err="1"/>
              <a:t>JList</a:t>
            </a:r>
            <a:r>
              <a:rPr lang="en-US" altLang="ko-KR" dirty="0"/>
              <a:t>, </a:t>
            </a:r>
            <a:r>
              <a:rPr lang="en-US" altLang="ko-KR" dirty="0" err="1"/>
              <a:t>JScrollPane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DefaultListModel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442913" lvl="2" indent="-184150">
              <a:buFontTx/>
              <a:buChar char="-"/>
            </a:pPr>
            <a:r>
              <a:rPr lang="en-US" altLang="ko-KR" dirty="0" err="1"/>
              <a:t>DonationCenter</a:t>
            </a:r>
            <a:r>
              <a:rPr lang="en-US" altLang="ko-KR" dirty="0"/>
              <a:t> </a:t>
            </a:r>
            <a:r>
              <a:rPr lang="ko-KR" altLang="en-US" dirty="0"/>
              <a:t>객체 생성 및 후원금 목표액 초기화</a:t>
            </a:r>
            <a:endParaRPr lang="en-US" altLang="ko-KR" dirty="0"/>
          </a:p>
          <a:p>
            <a:pPr marL="442913" lvl="2" indent="-184150">
              <a:buFontTx/>
              <a:buChar char="-"/>
            </a:pPr>
            <a:r>
              <a:rPr lang="en-US" altLang="ko-KR" dirty="0"/>
              <a:t>Donator, Recipient </a:t>
            </a:r>
            <a:r>
              <a:rPr lang="ko-KR" altLang="en-US" dirty="0"/>
              <a:t>쓰레드 생성</a:t>
            </a:r>
            <a:r>
              <a:rPr lang="en-US" altLang="ko-KR" dirty="0"/>
              <a:t>, </a:t>
            </a:r>
            <a:r>
              <a:rPr lang="ko-KR" altLang="en-US" dirty="0"/>
              <a:t>후원금 입출금 기록 각각 </a:t>
            </a:r>
            <a:r>
              <a:rPr lang="en-US" altLang="ko-KR" dirty="0" err="1"/>
              <a:t>JList</a:t>
            </a:r>
            <a:r>
              <a:rPr lang="ko-KR" altLang="en-US" dirty="0"/>
              <a:t>에 추가</a:t>
            </a:r>
            <a:endParaRPr lang="en-US" altLang="ko-KR" dirty="0"/>
          </a:p>
          <a:p>
            <a:pPr marL="442913" lvl="2" indent="-184150">
              <a:buFontTx/>
              <a:buChar char="-"/>
            </a:pPr>
            <a:r>
              <a:rPr lang="en-US" altLang="ko-KR" dirty="0" err="1"/>
              <a:t>JButton</a:t>
            </a:r>
            <a:r>
              <a:rPr lang="en-US" altLang="ko-KR" dirty="0"/>
              <a:t> </a:t>
            </a:r>
            <a:r>
              <a:rPr lang="en-US" altLang="ko-KR" dirty="0" err="1"/>
              <a:t>jbStart</a:t>
            </a:r>
            <a:r>
              <a:rPr lang="en-US" altLang="ko-KR" dirty="0"/>
              <a:t> : </a:t>
            </a:r>
            <a:r>
              <a:rPr lang="ko-KR" altLang="en-US" dirty="0"/>
              <a:t>클릭 시 쓰레드 시작</a:t>
            </a:r>
            <a:r>
              <a:rPr lang="en-US" altLang="ko-KR" dirty="0"/>
              <a:t>, </a:t>
            </a:r>
            <a:r>
              <a:rPr lang="ko-KR" altLang="en-US" dirty="0"/>
              <a:t>기부금 목표액을 달성하면 쓰레드 종료</a:t>
            </a:r>
            <a:endParaRPr lang="en-US" altLang="ko-KR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DonationCenter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r>
              <a:rPr lang="en-US" altLang="ko-KR" dirty="0"/>
              <a:t>int goal : </a:t>
            </a:r>
            <a:r>
              <a:rPr lang="ko-KR" altLang="en-US" dirty="0"/>
              <a:t>후원금 목표액</a:t>
            </a:r>
            <a:endParaRPr lang="en-US" altLang="ko-KR" dirty="0"/>
          </a:p>
          <a:p>
            <a:pPr marL="442913" lvl="2" indent="-184150">
              <a:buFontTx/>
              <a:buChar char="-"/>
            </a:pPr>
            <a:r>
              <a:rPr lang="en-US" altLang="ko-KR" dirty="0"/>
              <a:t>void donate(int) : </a:t>
            </a:r>
            <a:r>
              <a:rPr lang="ko-KR" altLang="en-US" dirty="0"/>
              <a:t>후원금 입금</a:t>
            </a:r>
            <a:endParaRPr lang="en-US" altLang="ko-KR" dirty="0"/>
          </a:p>
          <a:p>
            <a:pPr marL="442913" lvl="2" indent="-184150">
              <a:buFontTx/>
              <a:buChar char="-"/>
            </a:pPr>
            <a:r>
              <a:rPr lang="en-US" altLang="ko-KR" dirty="0"/>
              <a:t>int donation : </a:t>
            </a:r>
            <a:r>
              <a:rPr lang="ko-KR" altLang="en-US" dirty="0"/>
              <a:t>현재 후원금 총액 </a:t>
            </a:r>
            <a:endParaRPr lang="en-US" altLang="ko-KR" dirty="0"/>
          </a:p>
          <a:p>
            <a:pPr marL="442913" lvl="2" indent="-184150">
              <a:buFontTx/>
              <a:buChar char="-"/>
            </a:pPr>
            <a:r>
              <a:rPr lang="en-US" altLang="ko-KR" dirty="0"/>
              <a:t>void withdraw(int) : </a:t>
            </a:r>
            <a:r>
              <a:rPr lang="ko-KR" altLang="en-US" dirty="0"/>
              <a:t>후원금 출금</a:t>
            </a:r>
            <a:endParaRPr lang="en-US" altLang="ko-KR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5069" y="1304011"/>
            <a:ext cx="5870531" cy="724839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endParaRPr lang="en-US" altLang="ko-KR" sz="16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기부천사 </a:t>
            </a:r>
            <a:r>
              <a:rPr lang="en-US" altLang="ko-KR" dirty="0"/>
              <a:t>– Thread ver.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10.</a:t>
            </a:r>
            <a:r>
              <a:rPr lang="ko-KR" altLang="en-US" dirty="0"/>
              <a:t> 다중 스레드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7F3468-7E66-4162-A9ED-4954DE4BFA9C}"/>
              </a:ext>
            </a:extLst>
          </p:cNvPr>
          <p:cNvSpPr/>
          <p:nvPr/>
        </p:nvSpPr>
        <p:spPr>
          <a:xfrm>
            <a:off x="191868" y="205655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B6A51540-D4F9-47B9-88CE-C42EE7CB9112}"/>
              </a:ext>
            </a:extLst>
          </p:cNvPr>
          <p:cNvSpPr txBox="1">
            <a:spLocks/>
          </p:cNvSpPr>
          <p:nvPr/>
        </p:nvSpPr>
        <p:spPr>
          <a:xfrm>
            <a:off x="835069" y="1303169"/>
            <a:ext cx="5489532" cy="724839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600" dirty="0"/>
              <a:t>Thread</a:t>
            </a:r>
            <a:r>
              <a:rPr lang="ko-KR" altLang="en-US" sz="1600" dirty="0"/>
              <a:t>를 이용하여 목표치를 달성할 때까지 후원계좌에 기부금을 입금하는 프로그램을 작성하세요</a:t>
            </a:r>
            <a:r>
              <a:rPr lang="en-US" altLang="ko-KR" sz="1600" dirty="0"/>
              <a:t>.</a:t>
            </a:r>
          </a:p>
        </p:txBody>
      </p:sp>
      <p:sp>
        <p:nvSpPr>
          <p:cNvPr id="39" name="내용 개체 틀 1">
            <a:extLst>
              <a:ext uri="{FF2B5EF4-FFF2-40B4-BE49-F238E27FC236}">
                <a16:creationId xmlns:a16="http://schemas.microsoft.com/office/drawing/2014/main" id="{DA51BD04-4376-42D3-AA30-000B5C178634}"/>
              </a:ext>
            </a:extLst>
          </p:cNvPr>
          <p:cNvSpPr txBox="1">
            <a:spLocks/>
          </p:cNvSpPr>
          <p:nvPr/>
        </p:nvSpPr>
        <p:spPr>
          <a:xfrm>
            <a:off x="5423780" y="2056558"/>
            <a:ext cx="4422732" cy="4180754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/>
              <a:t>class Donator extends Thread</a:t>
            </a:r>
          </a:p>
          <a:p>
            <a:pPr marL="442913" lvl="2" indent="-184150">
              <a:buFontTx/>
              <a:buChar char="-"/>
            </a:pPr>
            <a:r>
              <a:rPr lang="ko-KR" altLang="en-US" dirty="0"/>
              <a:t>생성자 </a:t>
            </a:r>
            <a:r>
              <a:rPr lang="en-US" altLang="ko-KR" dirty="0"/>
              <a:t>: Donator(</a:t>
            </a:r>
            <a:r>
              <a:rPr lang="en-US" altLang="ko-KR" dirty="0" err="1"/>
              <a:t>DonationCenter</a:t>
            </a:r>
            <a:r>
              <a:rPr lang="en-US" altLang="ko-KR" dirty="0"/>
              <a:t> dc)</a:t>
            </a:r>
          </a:p>
          <a:p>
            <a:pPr marL="442913" lvl="2" indent="-184150">
              <a:buFontTx/>
              <a:buChar char="-"/>
            </a:pPr>
            <a:r>
              <a:rPr lang="en-US" altLang="ko-KR" dirty="0"/>
              <a:t>run() : </a:t>
            </a:r>
            <a:r>
              <a:rPr lang="ko-KR" altLang="en-US" dirty="0"/>
              <a:t>임의 시간 간격</a:t>
            </a:r>
            <a:r>
              <a:rPr lang="en-US" altLang="ko-KR" dirty="0"/>
              <a:t>(0.1~1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r>
              <a:rPr lang="ko-KR" altLang="en-US" dirty="0"/>
              <a:t>마다 </a:t>
            </a:r>
            <a:r>
              <a:rPr lang="en-US" altLang="ko-KR" dirty="0" err="1"/>
              <a:t>DonationCenter</a:t>
            </a:r>
            <a:r>
              <a:rPr lang="ko-KR" altLang="en-US" dirty="0"/>
              <a:t>에 후원금 </a:t>
            </a:r>
            <a:r>
              <a:rPr lang="en-US" altLang="ko-KR" dirty="0"/>
              <a:t>1</a:t>
            </a:r>
            <a:r>
              <a:rPr lang="ko-KR" altLang="en-US" dirty="0"/>
              <a:t>회 입금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후원금은 매 회 </a:t>
            </a:r>
            <a:r>
              <a:rPr lang="en-US" altLang="ko-KR" dirty="0"/>
              <a:t>10~50</a:t>
            </a:r>
            <a:r>
              <a:rPr lang="ko-KR" altLang="en-US" dirty="0"/>
              <a:t>만원 범위 내</a:t>
            </a:r>
            <a:r>
              <a:rPr lang="en-US" altLang="ko-KR" dirty="0"/>
              <a:t>, </a:t>
            </a:r>
            <a:r>
              <a:rPr lang="ko-KR" altLang="en-US" dirty="0"/>
              <a:t>목표액 달성까지 반복</a:t>
            </a:r>
            <a:r>
              <a:rPr lang="en-US" altLang="ko-KR" dirty="0"/>
              <a:t>)</a:t>
            </a:r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/>
              <a:t>class Recipient extends Thread</a:t>
            </a:r>
          </a:p>
          <a:p>
            <a:pPr marL="442913" lvl="2" indent="-184150">
              <a:buFontTx/>
              <a:buChar char="-"/>
            </a:pPr>
            <a:r>
              <a:rPr lang="ko-KR" altLang="en-US" dirty="0"/>
              <a:t>생성자 </a:t>
            </a:r>
            <a:r>
              <a:rPr lang="en-US" altLang="ko-KR" dirty="0"/>
              <a:t>: Recipient(</a:t>
            </a:r>
            <a:r>
              <a:rPr lang="en-US" altLang="ko-KR" dirty="0" err="1"/>
              <a:t>DonationCenter</a:t>
            </a:r>
            <a:r>
              <a:rPr lang="en-US" altLang="ko-KR" dirty="0"/>
              <a:t> dc)</a:t>
            </a:r>
          </a:p>
          <a:p>
            <a:pPr marL="442913" lvl="2" indent="-184150">
              <a:buFontTx/>
              <a:buChar char="-"/>
            </a:pPr>
            <a:r>
              <a:rPr lang="en-US" altLang="ko-KR" dirty="0"/>
              <a:t>run() : </a:t>
            </a:r>
            <a:r>
              <a:rPr lang="ko-KR" altLang="en-US" dirty="0"/>
              <a:t>임의 시간 간격</a:t>
            </a:r>
            <a:r>
              <a:rPr lang="en-US" altLang="ko-KR" dirty="0"/>
              <a:t>(0.1~1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r>
              <a:rPr lang="ko-KR" altLang="en-US" dirty="0"/>
              <a:t>마다 </a:t>
            </a:r>
            <a:r>
              <a:rPr lang="en-US" altLang="ko-KR" dirty="0" err="1"/>
              <a:t>DonationCenter</a:t>
            </a:r>
            <a:r>
              <a:rPr lang="ko-KR" altLang="en-US" dirty="0"/>
              <a:t>로부터 후원금 </a:t>
            </a:r>
            <a:r>
              <a:rPr lang="en-US" altLang="ko-KR" dirty="0"/>
              <a:t>1</a:t>
            </a:r>
            <a:r>
              <a:rPr lang="ko-KR" altLang="en-US" dirty="0"/>
              <a:t>회 출금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출금 금액은 매</a:t>
            </a:r>
            <a:r>
              <a:rPr lang="en-US" altLang="ko-KR" dirty="0"/>
              <a:t> </a:t>
            </a:r>
            <a:r>
              <a:rPr lang="ko-KR" altLang="en-US" dirty="0"/>
              <a:t>회 </a:t>
            </a:r>
            <a:r>
              <a:rPr lang="en-US" altLang="ko-KR" dirty="0"/>
              <a:t>10~30</a:t>
            </a:r>
            <a:r>
              <a:rPr lang="ko-KR" altLang="en-US" dirty="0"/>
              <a:t>만원 범위 내</a:t>
            </a:r>
            <a:r>
              <a:rPr lang="en-US" altLang="ko-KR" dirty="0"/>
              <a:t>, </a:t>
            </a:r>
            <a:r>
              <a:rPr lang="ko-KR" altLang="en-US" dirty="0"/>
              <a:t>목표액 달성까지 반복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771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4304D0CF-2C15-44C3-AB5E-0DC55670B711}"/>
              </a:ext>
            </a:extLst>
          </p:cNvPr>
          <p:cNvGrpSpPr/>
          <p:nvPr/>
        </p:nvGrpSpPr>
        <p:grpSpPr>
          <a:xfrm>
            <a:off x="381000" y="2419714"/>
            <a:ext cx="4165007" cy="3276600"/>
            <a:chOff x="478944" y="2514600"/>
            <a:chExt cx="2565876" cy="201856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830CFCD-B763-492A-8049-EA6D7B8EB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944" y="2514600"/>
              <a:ext cx="2565876" cy="2018568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9669A01-DAB8-4A28-898E-5C0596B53887}"/>
                </a:ext>
              </a:extLst>
            </p:cNvPr>
            <p:cNvSpPr/>
            <p:nvPr/>
          </p:nvSpPr>
          <p:spPr>
            <a:xfrm>
              <a:off x="511202" y="2895614"/>
              <a:ext cx="1181742" cy="13667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B956001-13BB-4095-B0C2-93072A5534BF}"/>
                </a:ext>
              </a:extLst>
            </p:cNvPr>
            <p:cNvSpPr/>
            <p:nvPr/>
          </p:nvSpPr>
          <p:spPr>
            <a:xfrm>
              <a:off x="1816127" y="2895614"/>
              <a:ext cx="1181742" cy="13667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51337E-772F-4E8C-8026-DF759B9F44CB}"/>
              </a:ext>
            </a:extLst>
          </p:cNvPr>
          <p:cNvSpPr/>
          <p:nvPr/>
        </p:nvSpPr>
        <p:spPr>
          <a:xfrm>
            <a:off x="255539" y="1303169"/>
            <a:ext cx="121920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ko-KR" altLang="en-US" b="1" dirty="0">
                <a:latin typeface="+mn-lt"/>
                <a:ea typeface="+mn-ea"/>
              </a:rPr>
              <a:t>예시 화면</a:t>
            </a:r>
            <a:endParaRPr lang="en-US" altLang="ko-KR" b="1" dirty="0">
              <a:latin typeface="+mn-lt"/>
              <a:ea typeface="+mn-ea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2BBFEF6-8506-480F-B3E9-E3EC0F12FF13}"/>
              </a:ext>
            </a:extLst>
          </p:cNvPr>
          <p:cNvGrpSpPr/>
          <p:nvPr/>
        </p:nvGrpSpPr>
        <p:grpSpPr>
          <a:xfrm>
            <a:off x="1380520" y="1917202"/>
            <a:ext cx="1384506" cy="1118119"/>
            <a:chOff x="985799" y="1765382"/>
            <a:chExt cx="1384506" cy="111811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6EAF1B-BDDC-471B-ABD1-117C5270424D}"/>
                </a:ext>
              </a:extLst>
            </p:cNvPr>
            <p:cNvSpPr txBox="1"/>
            <p:nvPr/>
          </p:nvSpPr>
          <p:spPr>
            <a:xfrm>
              <a:off x="1004507" y="1765382"/>
              <a:ext cx="12759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latin typeface="+mn-ea"/>
                  <a:ea typeface="+mn-ea"/>
                </a:rPr>
                <a:t>JScrollPane</a:t>
              </a:r>
              <a:endParaRPr lang="ko-KR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09323C2-634D-4107-BF5B-78C0647209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5799" y="2141908"/>
              <a:ext cx="280967" cy="741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ED70CA7-9FD8-477A-B0E0-D918918E9229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1642502" y="2103936"/>
              <a:ext cx="727803" cy="7629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796BBE7-4921-4B4B-B5E5-35ADA0DFB6E4}"/>
              </a:ext>
            </a:extLst>
          </p:cNvPr>
          <p:cNvGrpSpPr/>
          <p:nvPr/>
        </p:nvGrpSpPr>
        <p:grpSpPr>
          <a:xfrm>
            <a:off x="1818600" y="1974126"/>
            <a:ext cx="2128275" cy="1781014"/>
            <a:chOff x="1362181" y="1768895"/>
            <a:chExt cx="2128275" cy="178101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1C3EB6-89F2-4124-9940-9ABA4020877D}"/>
                </a:ext>
              </a:extLst>
            </p:cNvPr>
            <p:cNvSpPr txBox="1"/>
            <p:nvPr/>
          </p:nvSpPr>
          <p:spPr>
            <a:xfrm>
              <a:off x="2882597" y="1768895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latin typeface="+mn-ea"/>
                  <a:ea typeface="+mn-ea"/>
                </a:rPr>
                <a:t>JList</a:t>
              </a:r>
              <a:endParaRPr lang="ko-KR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F5DAF35-0842-4BED-A5DC-FFCA2CD299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2181" y="2141908"/>
              <a:ext cx="1548872" cy="128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2975951-198C-4FAA-AA4F-F9E3825A3295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2656233" y="2107449"/>
              <a:ext cx="530294" cy="1442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32B3331B-CC51-4BDA-9A3B-BE169DF15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065" y="2419714"/>
            <a:ext cx="4152900" cy="3276600"/>
          </a:xfrm>
          <a:prstGeom prst="rect">
            <a:avLst/>
          </a:prstGeom>
        </p:spPr>
      </p:pic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A49F84A3-6975-4068-B826-C99BD65AB270}"/>
              </a:ext>
            </a:extLst>
          </p:cNvPr>
          <p:cNvSpPr/>
          <p:nvPr/>
        </p:nvSpPr>
        <p:spPr>
          <a:xfrm>
            <a:off x="4771936" y="3944782"/>
            <a:ext cx="457200" cy="226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71461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268</Words>
  <Application>Microsoft Office PowerPoint</Application>
  <PresentationFormat>A4 용지(210x297mm)</PresentationFormat>
  <Paragraphs>55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1_디자인 사용자 지정</vt:lpstr>
      <vt:lpstr>09. 다중 스레드 2</vt:lpstr>
      <vt:lpstr>10. 다중 스레드 2</vt:lpstr>
      <vt:lpstr>10. 다중 스레드 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2018-11-15T15:16:33Z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