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68" r:id="rId1"/>
  </p:sldMasterIdLst>
  <p:notesMasterIdLst>
    <p:notesMasterId r:id="rId6"/>
  </p:notesMasterIdLst>
  <p:sldIdLst>
    <p:sldId id="305" r:id="rId2"/>
    <p:sldId id="319" r:id="rId3"/>
    <p:sldId id="318" r:id="rId4"/>
    <p:sldId id="320" r:id="rId5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22340E"/>
    <a:srgbClr val="586D2D"/>
    <a:srgbClr val="FFAFAF"/>
    <a:srgbClr val="336699"/>
    <a:srgbClr val="000099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02010E-D0E9-4775-9B78-39F422DC4C0B}" v="224" dt="2018-11-17T10:40:46.232"/>
  </p1510:revLst>
</p1510:revInfo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25" autoAdjust="0"/>
  </p:normalViewPr>
  <p:slideViewPr>
    <p:cSldViewPr>
      <p:cViewPr varScale="1">
        <p:scale>
          <a:sx n="104" d="100"/>
          <a:sy n="104" d="100"/>
        </p:scale>
        <p:origin x="1512" y="102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6" d="100"/>
          <a:sy n="126" d="100"/>
        </p:scale>
        <p:origin x="-3060" y="-96"/>
      </p:cViewPr>
      <p:guideLst>
        <p:guide orient="horz" pos="313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8212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310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제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05000"/>
            <a:ext cx="8686800" cy="990600"/>
          </a:xfrm>
        </p:spPr>
        <p:txBody>
          <a:bodyPr vert="horz" lIns="91440" tIns="45720" rIns="91440" bIns="45720" rtlCol="0" anchor="t">
            <a:normAutofit fontScale="97500"/>
          </a:bodyPr>
          <a:lstStyle>
            <a:lvl1pPr>
              <a:defRPr kumimoji="0" lang="ko-KR" altLang="en-US" sz="4400" b="0" i="0" u="none" strike="noStrike" cap="none" spc="0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Arial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62000" y="4114800"/>
            <a:ext cx="3886200" cy="3693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b="1" smtClean="0">
                <a:latin typeface="+mj-ea"/>
                <a:ea typeface="+mj-ea"/>
              </a:defRPr>
            </a:lvl1pPr>
            <a:lvl2pPr>
              <a:defRPr lang="ko-KR" altLang="en-US" smtClean="0">
                <a:latin typeface="Arial" charset="0"/>
                <a:ea typeface="굴림" pitchFamily="50" charset="-127"/>
              </a:defRPr>
            </a:lvl2pPr>
            <a:lvl3pPr>
              <a:defRPr lang="ko-KR" altLang="en-US" smtClean="0">
                <a:latin typeface="Arial" charset="0"/>
                <a:ea typeface="굴림" pitchFamily="50" charset="-127"/>
              </a:defRPr>
            </a:lvl3pPr>
            <a:lvl4pPr>
              <a:defRPr lang="ko-KR" altLang="en-US" smtClean="0">
                <a:latin typeface="Arial" charset="0"/>
                <a:ea typeface="굴림" pitchFamily="50" charset="-127"/>
              </a:defRPr>
            </a:lvl4pPr>
            <a:lvl5pPr>
              <a:defRPr lang="ko-KR" altLang="en-US">
                <a:latin typeface="Arial" charset="0"/>
                <a:ea typeface="굴림" pitchFamily="50" charset="-127"/>
              </a:defRPr>
            </a:lvl5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6929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96752"/>
            <a:ext cx="9220200" cy="5280248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288704" y="620688"/>
            <a:ext cx="7052400" cy="504056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1268760"/>
            <a:ext cx="9180512" cy="520824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96752"/>
            <a:ext cx="9220200" cy="5280248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  <a:effectLst/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  <a:effectLst/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  <a:effectLst/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  <a:effectLst/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  <a:effectLst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None/>
              <a:defRPr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60712" y="332656"/>
            <a:ext cx="6126136" cy="304800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360712" y="274638"/>
            <a:ext cx="7049988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268760"/>
            <a:ext cx="89154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5482F-3EC1-4E1D-9CCE-1AC6A3808CAB}" type="datetimeFigureOut">
              <a:rPr lang="ko-KR" altLang="en-US" smtClean="0"/>
              <a:pPr/>
              <a:t>2018-11-17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B2BF0604-FE16-4B66-9629-C3E20BBBDA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952276" y="830424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8</a:t>
            </a:r>
            <a:r>
              <a:rPr lang="en-US" altLang="ko-KR" sz="1200" b="1" baseline="30000" dirty="0">
                <a:solidFill>
                  <a:schemeClr val="bg1"/>
                </a:solidFill>
                <a:latin typeface="+mn-ea"/>
                <a:ea typeface="+mn-ea"/>
              </a:rPr>
              <a:t>th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 Edition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1" name="Picture 4" descr="java png에 대한 이미지 검색결과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494" y="268078"/>
            <a:ext cx="700845" cy="70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69" r:id="rId2"/>
    <p:sldLayoutId id="2147484070" r:id="rId3"/>
    <p:sldLayoutId id="2147484071" r:id="rId4"/>
    <p:sldLayoutId id="2147484072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20013" y="1862336"/>
            <a:ext cx="8686800" cy="9906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11.</a:t>
            </a:r>
            <a:r>
              <a:rPr lang="ko-KR" altLang="en-US" sz="4000" dirty="0"/>
              <a:t> 다중 스레드</a:t>
            </a:r>
            <a:r>
              <a:rPr lang="en-US" altLang="ko-KR" sz="4000" dirty="0"/>
              <a:t> 3</a:t>
            </a:r>
            <a:endParaRPr lang="ko-KR" altLang="en-US" sz="4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99300" y="6356350"/>
            <a:ext cx="2311400" cy="365125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32520" y="1988840"/>
            <a:ext cx="871296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ea"/>
              <a:ea typeface="+mn-ea"/>
              <a:cs typeface="Arial" charset="0"/>
            </a:endParaRPr>
          </a:p>
        </p:txBody>
      </p:sp>
      <p:sp>
        <p:nvSpPr>
          <p:cNvPr id="11" name="슬라이드 번호 개체 틀 2"/>
          <p:cNvSpPr txBox="1">
            <a:spLocks/>
          </p:cNvSpPr>
          <p:nvPr/>
        </p:nvSpPr>
        <p:spPr>
          <a:xfrm>
            <a:off x="7327900" y="6629400"/>
            <a:ext cx="2578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D22018-F3CF-4E57-8E2F-22E5860DED70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91838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EE58FE1F-5ABE-4EB0-966A-8B68407C21F1}"/>
              </a:ext>
            </a:extLst>
          </p:cNvPr>
          <p:cNvSpPr txBox="1">
            <a:spLocks/>
          </p:cNvSpPr>
          <p:nvPr/>
        </p:nvSpPr>
        <p:spPr>
          <a:xfrm>
            <a:off x="835069" y="1843659"/>
            <a:ext cx="6289146" cy="4785741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dirty="0" err="1"/>
              <a:t>WaterTank</a:t>
            </a:r>
            <a:r>
              <a:rPr lang="en-US" altLang="ko-KR" sz="1400" dirty="0"/>
              <a:t> class</a:t>
            </a:r>
          </a:p>
          <a:p>
            <a:pPr marL="360363" lvl="2" indent="-184150">
              <a:buFontTx/>
              <a:buChar char="-"/>
            </a:pPr>
            <a:endParaRPr lang="en-US" altLang="ko-KR" dirty="0"/>
          </a:p>
          <a:p>
            <a:pPr marL="360363" lvl="2" indent="-184150">
              <a:buFontTx/>
              <a:buChar char="-"/>
            </a:pPr>
            <a:endParaRPr lang="en-US" altLang="ko-KR" dirty="0"/>
          </a:p>
          <a:p>
            <a:pPr marL="176213" lvl="2" indent="0">
              <a:buNone/>
            </a:pPr>
            <a:endParaRPr lang="en-US" altLang="ko-KR" dirty="0"/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dirty="0" err="1"/>
              <a:t>WaterHoleThread</a:t>
            </a:r>
            <a:r>
              <a:rPr lang="en-US" altLang="ko-KR" sz="1400" dirty="0"/>
              <a:t> class</a:t>
            </a:r>
          </a:p>
          <a:p>
            <a:pPr marL="360363" lvl="2" indent="-184150">
              <a:buFontTx/>
              <a:buChar char="-"/>
            </a:pPr>
            <a:endParaRPr lang="en-US" altLang="ko-KR" sz="1400" dirty="0"/>
          </a:p>
          <a:p>
            <a:pPr marL="176213" lvl="2" indent="0">
              <a:buNone/>
            </a:pPr>
            <a:endParaRPr lang="en-US" altLang="ko-KR" sz="1400" dirty="0"/>
          </a:p>
          <a:p>
            <a:pPr marL="360363" lvl="2" indent="-184150">
              <a:buFontTx/>
              <a:buChar char="-"/>
            </a:pPr>
            <a:r>
              <a:rPr lang="en-US" altLang="ko-KR" dirty="0"/>
              <a:t>run() : 1</a:t>
            </a:r>
            <a:r>
              <a:rPr lang="ko-KR" altLang="en-US" dirty="0"/>
              <a:t>초에 한번씩 </a:t>
            </a:r>
            <a:r>
              <a:rPr lang="en-US" altLang="ko-KR" dirty="0"/>
              <a:t>tank</a:t>
            </a:r>
            <a:r>
              <a:rPr lang="ko-KR" altLang="en-US" dirty="0"/>
              <a:t>로부터 물을 뺌</a:t>
            </a:r>
            <a:r>
              <a:rPr lang="en-US" altLang="ko-KR" dirty="0"/>
              <a:t>(drain()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pPr marL="360363" lvl="2" indent="-184150">
              <a:buFontTx/>
              <a:buChar char="-"/>
            </a:pPr>
            <a:r>
              <a:rPr lang="ko-KR" altLang="en-US" dirty="0"/>
              <a:t>물이 없으면 쓰레드 대기 상태 </a:t>
            </a:r>
            <a:r>
              <a:rPr lang="en-US" altLang="ko-KR" dirty="0"/>
              <a:t>(wait() </a:t>
            </a:r>
            <a:r>
              <a:rPr lang="ko-KR" altLang="en-US" dirty="0"/>
              <a:t>사용</a:t>
            </a:r>
            <a:r>
              <a:rPr lang="en-US" altLang="ko-KR" dirty="0"/>
              <a:t>), </a:t>
            </a:r>
            <a:r>
              <a:rPr lang="ko-KR" altLang="en-US" dirty="0"/>
              <a:t>물이 보충되면 </a:t>
            </a:r>
            <a:r>
              <a:rPr lang="en-US" altLang="ko-KR" dirty="0"/>
              <a:t>notify()</a:t>
            </a:r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dirty="0" err="1"/>
              <a:t>PourWaterMain</a:t>
            </a:r>
            <a:r>
              <a:rPr lang="en-US" altLang="ko-KR" sz="1400" dirty="0"/>
              <a:t> class</a:t>
            </a:r>
          </a:p>
          <a:p>
            <a:pPr marL="404813" lvl="2">
              <a:buAutoNum type="arabicPeriod"/>
            </a:pPr>
            <a:r>
              <a:rPr lang="en-US" altLang="ko-KR" dirty="0" err="1"/>
              <a:t>WaterTank</a:t>
            </a:r>
            <a:r>
              <a:rPr lang="en-US" altLang="ko-KR" dirty="0"/>
              <a:t>, </a:t>
            </a:r>
            <a:r>
              <a:rPr lang="en-US" altLang="ko-KR" dirty="0" err="1"/>
              <a:t>WaterHoleThread</a:t>
            </a:r>
            <a:r>
              <a:rPr lang="en-US" altLang="ko-KR" dirty="0"/>
              <a:t> </a:t>
            </a:r>
            <a:r>
              <a:rPr lang="ko-KR" altLang="en-US" dirty="0"/>
              <a:t>객체 생성</a:t>
            </a:r>
            <a:endParaRPr lang="en-US" altLang="ko-KR" dirty="0"/>
          </a:p>
          <a:p>
            <a:pPr marL="404813" lvl="2">
              <a:buAutoNum type="arabicPeriod"/>
            </a:pPr>
            <a:r>
              <a:rPr lang="en-US" altLang="ko-KR" dirty="0"/>
              <a:t>Scanner </a:t>
            </a:r>
            <a:r>
              <a:rPr lang="ko-KR" altLang="en-US" dirty="0"/>
              <a:t>이용한 사용자 입력</a:t>
            </a:r>
            <a:r>
              <a:rPr lang="en-US" altLang="ko-KR" dirty="0"/>
              <a:t>, </a:t>
            </a:r>
            <a:r>
              <a:rPr lang="ko-KR" altLang="en-US" dirty="0"/>
              <a:t>무한 루프 구현</a:t>
            </a:r>
            <a:endParaRPr lang="en-US" altLang="ko-KR" dirty="0"/>
          </a:p>
          <a:p>
            <a:pPr marL="534988" lvl="3" indent="-184150">
              <a:buFontTx/>
              <a:buChar char="-"/>
            </a:pPr>
            <a:r>
              <a:rPr lang="ko-KR" altLang="en-US" sz="1200" dirty="0"/>
              <a:t>숫자 </a:t>
            </a:r>
            <a:r>
              <a:rPr lang="en-US" altLang="ko-KR" sz="1200" dirty="0"/>
              <a:t>1</a:t>
            </a:r>
            <a:r>
              <a:rPr lang="ko-KR" altLang="en-US" sz="1200" dirty="0"/>
              <a:t>이 입력되면 </a:t>
            </a:r>
            <a:r>
              <a:rPr lang="en-US" altLang="ko-KR" sz="1200" dirty="0" err="1"/>
              <a:t>WaterHoleThread</a:t>
            </a:r>
            <a:r>
              <a:rPr lang="en-US" altLang="ko-KR" sz="1200" dirty="0"/>
              <a:t> </a:t>
            </a:r>
            <a:r>
              <a:rPr lang="ko-KR" altLang="en-US" sz="1200" dirty="0"/>
              <a:t>객체 생성</a:t>
            </a:r>
            <a:r>
              <a:rPr lang="en-US" altLang="ko-KR" sz="1200" dirty="0"/>
              <a:t> </a:t>
            </a:r>
            <a:r>
              <a:rPr lang="ko-KR" altLang="en-US" sz="1200" dirty="0"/>
              <a:t>및 시작</a:t>
            </a:r>
            <a:r>
              <a:rPr lang="en-US" altLang="ko-KR" sz="1200" dirty="0"/>
              <a:t>(start() </a:t>
            </a:r>
            <a:r>
              <a:rPr lang="ko-KR" altLang="en-US" sz="1200" dirty="0"/>
              <a:t>사용</a:t>
            </a:r>
            <a:r>
              <a:rPr lang="en-US" altLang="ko-KR" sz="1200" dirty="0"/>
              <a:t>)</a:t>
            </a:r>
          </a:p>
          <a:p>
            <a:pPr marL="534988" lvl="3" indent="-184150">
              <a:buFontTx/>
              <a:buChar char="-"/>
            </a:pPr>
            <a:r>
              <a:rPr lang="ko-KR" altLang="en-US" sz="1200" dirty="0"/>
              <a:t>숫자 </a:t>
            </a:r>
            <a:r>
              <a:rPr lang="en-US" altLang="ko-KR" sz="1200" dirty="0"/>
              <a:t>2</a:t>
            </a:r>
            <a:r>
              <a:rPr lang="ko-KR" altLang="en-US" sz="1200" dirty="0"/>
              <a:t>가 입력되면 물탱크에 </a:t>
            </a:r>
            <a:r>
              <a:rPr lang="en-US" altLang="ko-KR" sz="1200" dirty="0"/>
              <a:t>500ml </a:t>
            </a:r>
            <a:r>
              <a:rPr lang="ko-KR" altLang="en-US" sz="1200" dirty="0"/>
              <a:t>추가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tank.pour</a:t>
            </a:r>
            <a:r>
              <a:rPr lang="en-US" altLang="ko-KR" sz="1200" dirty="0"/>
              <a:t>() </a:t>
            </a:r>
            <a:r>
              <a:rPr lang="ko-KR" altLang="en-US" sz="1200" dirty="0"/>
              <a:t>사용</a:t>
            </a:r>
            <a:r>
              <a:rPr lang="en-US" altLang="ko-KR" sz="1200" dirty="0"/>
              <a:t>)</a:t>
            </a:r>
            <a:endParaRPr lang="en-US" altLang="ko-KR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81379B76-B29C-4647-A4DF-293ADADFFE00}"/>
              </a:ext>
            </a:extLst>
          </p:cNvPr>
          <p:cNvSpPr txBox="1">
            <a:spLocks/>
          </p:cNvSpPr>
          <p:nvPr/>
        </p:nvSpPr>
        <p:spPr>
          <a:xfrm>
            <a:off x="835069" y="1304011"/>
            <a:ext cx="6126136" cy="424749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ko-KR" altLang="en-US" sz="1600" dirty="0"/>
              <a:t>밑 빠진 독에 물을 붓는 상황을 재현하는 프로그램을 작성하세요</a:t>
            </a:r>
            <a:r>
              <a:rPr lang="en-US" altLang="ko-KR" sz="1600" dirty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C5A0C-A02A-4665-92AD-5E5C66AB18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밑 빠진 독에 물 붓기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E26551E-2F3B-43C4-83A8-88D3CEC0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712" y="332656"/>
            <a:ext cx="6126136" cy="304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11.</a:t>
            </a:r>
            <a:r>
              <a:rPr lang="ko-KR" altLang="en-US" dirty="0"/>
              <a:t> 다중 스레드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B94DBC-E400-4981-A1EC-60499516EA6A}"/>
              </a:ext>
            </a:extLst>
          </p:cNvPr>
          <p:cNvSpPr/>
          <p:nvPr/>
        </p:nvSpPr>
        <p:spPr>
          <a:xfrm>
            <a:off x="6926569" y="1303169"/>
            <a:ext cx="1219200" cy="41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30000"/>
              </a:lnSpc>
              <a:spcBef>
                <a:spcPct val="20000"/>
              </a:spcBef>
            </a:pPr>
            <a:r>
              <a:rPr lang="ko-KR" altLang="en-US" b="1" dirty="0">
                <a:latin typeface="+mn-lt"/>
                <a:ea typeface="+mn-ea"/>
              </a:rPr>
              <a:t>예시 화면</a:t>
            </a:r>
            <a:endParaRPr lang="en-US" altLang="ko-KR" b="1" dirty="0">
              <a:latin typeface="+mn-lt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D3FB1E-596C-4618-8124-36371D803A44}"/>
              </a:ext>
            </a:extLst>
          </p:cNvPr>
          <p:cNvSpPr/>
          <p:nvPr/>
        </p:nvSpPr>
        <p:spPr>
          <a:xfrm>
            <a:off x="193219" y="1331720"/>
            <a:ext cx="680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b="1" dirty="0">
                <a:latin typeface="+mn-ea"/>
                <a:ea typeface="+mn-ea"/>
              </a:rPr>
              <a:t>설명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7F3468-7E66-4162-A9ED-4954DE4BFA9C}"/>
              </a:ext>
            </a:extLst>
          </p:cNvPr>
          <p:cNvSpPr/>
          <p:nvPr/>
        </p:nvSpPr>
        <p:spPr>
          <a:xfrm>
            <a:off x="191868" y="18288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조건</a:t>
            </a:r>
            <a:endParaRPr lang="en-US" altLang="ko-KR" b="1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216E6D-8862-4DBC-B54F-A4F8A1465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56" y="2181226"/>
            <a:ext cx="4195744" cy="89518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3866695-36B7-4297-B92B-2FAA324A8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873" y="3276600"/>
            <a:ext cx="3429127" cy="74661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FE56233-4845-4D41-9CF8-072D2B0568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4419" y="1805709"/>
            <a:ext cx="2020767" cy="442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49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EE58FE1F-5ABE-4EB0-966A-8B68407C21F1}"/>
              </a:ext>
            </a:extLst>
          </p:cNvPr>
          <p:cNvSpPr txBox="1">
            <a:spLocks/>
          </p:cNvSpPr>
          <p:nvPr/>
        </p:nvSpPr>
        <p:spPr>
          <a:xfrm>
            <a:off x="835068" y="1843659"/>
            <a:ext cx="8766132" cy="4393653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dirty="0" err="1"/>
              <a:t>JProgressBar</a:t>
            </a:r>
            <a:r>
              <a:rPr lang="en-US" altLang="ko-KR" sz="1400" dirty="0"/>
              <a:t> </a:t>
            </a:r>
            <a:r>
              <a:rPr lang="ko-KR" altLang="en-US" sz="1400" dirty="0"/>
              <a:t>사용법</a:t>
            </a:r>
            <a:endParaRPr lang="en-US" altLang="ko-KR" sz="1400" dirty="0"/>
          </a:p>
          <a:p>
            <a:pPr marL="360363" lvl="2" indent="-184150">
              <a:buFontTx/>
              <a:buChar char="-"/>
            </a:pPr>
            <a:r>
              <a:rPr lang="ko-KR" altLang="en-US" dirty="0"/>
              <a:t>초기설정 </a:t>
            </a:r>
            <a:r>
              <a:rPr lang="en-US" altLang="ko-KR" dirty="0"/>
              <a:t>: </a:t>
            </a:r>
          </a:p>
          <a:p>
            <a:pPr marL="360363" lvl="2" indent="-184150">
              <a:buFontTx/>
              <a:buChar char="-"/>
            </a:pPr>
            <a:endParaRPr lang="en-US" altLang="ko-KR" dirty="0"/>
          </a:p>
          <a:p>
            <a:pPr marL="360363" lvl="2" indent="-184150">
              <a:buFontTx/>
              <a:buChar char="-"/>
            </a:pPr>
            <a:r>
              <a:rPr lang="en-US" altLang="ko-KR" dirty="0" err="1"/>
              <a:t>prgbar.setValue</a:t>
            </a:r>
            <a:r>
              <a:rPr lang="en-US" altLang="ko-KR" dirty="0"/>
              <a:t>(int)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ko-KR" altLang="en-US" dirty="0">
                <a:solidFill>
                  <a:schemeClr val="tx1"/>
                </a:solidFill>
              </a:rPr>
              <a:t>진행 바의 현재 값 설정</a:t>
            </a:r>
            <a:endParaRPr lang="en-US" altLang="ko-KR" dirty="0">
              <a:solidFill>
                <a:schemeClr val="accent1">
                  <a:lumMod val="25000"/>
                </a:schemeClr>
              </a:solidFill>
            </a:endParaRPr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dirty="0" err="1"/>
              <a:t>WaterTankEx</a:t>
            </a:r>
            <a:r>
              <a:rPr lang="en-US" altLang="ko-KR" sz="1400" dirty="0"/>
              <a:t> class extends </a:t>
            </a:r>
            <a:r>
              <a:rPr lang="en-US" altLang="ko-KR" sz="1400" dirty="0" err="1"/>
              <a:t>WaterTank</a:t>
            </a:r>
            <a:endParaRPr lang="en-US" altLang="ko-KR" sz="1400" dirty="0"/>
          </a:p>
          <a:p>
            <a:pPr marL="360363" lvl="2" indent="-1841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번 문제의 </a:t>
            </a:r>
            <a:r>
              <a:rPr lang="en-US" altLang="ko-KR" dirty="0" err="1"/>
              <a:t>WaterTank</a:t>
            </a:r>
            <a:r>
              <a:rPr lang="en-US" altLang="ko-KR" dirty="0"/>
              <a:t> </a:t>
            </a:r>
            <a:r>
              <a:rPr lang="ko-KR" altLang="en-US" dirty="0"/>
              <a:t>클래스 상속</a:t>
            </a:r>
            <a:r>
              <a:rPr lang="en-US" altLang="ko-KR" dirty="0"/>
              <a:t> </a:t>
            </a:r>
            <a:r>
              <a:rPr lang="ko-KR" altLang="en-US" dirty="0"/>
              <a:t>및 변형</a:t>
            </a:r>
            <a:endParaRPr lang="en-US" altLang="ko-KR" dirty="0"/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dirty="0" err="1"/>
              <a:t>WaterHoleThreadEx</a:t>
            </a:r>
            <a:r>
              <a:rPr lang="en-US" altLang="ko-KR" sz="1400" dirty="0"/>
              <a:t> class extends </a:t>
            </a:r>
            <a:r>
              <a:rPr lang="en-US" altLang="ko-KR" sz="1400" dirty="0" err="1"/>
              <a:t>WaterHoleThread</a:t>
            </a:r>
            <a:endParaRPr lang="en-US" altLang="ko-KR" sz="1400" dirty="0"/>
          </a:p>
          <a:p>
            <a:pPr marL="360363" lvl="2" indent="-1841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번 문제의 </a:t>
            </a:r>
            <a:r>
              <a:rPr lang="en-US" altLang="ko-KR" dirty="0" err="1"/>
              <a:t>WaterHoleThread</a:t>
            </a:r>
            <a:r>
              <a:rPr lang="en-US" altLang="ko-KR" dirty="0"/>
              <a:t> </a:t>
            </a:r>
            <a:r>
              <a:rPr lang="ko-KR" altLang="en-US" dirty="0"/>
              <a:t>클래스 상속</a:t>
            </a:r>
            <a:r>
              <a:rPr lang="en-US" altLang="ko-KR" dirty="0"/>
              <a:t> </a:t>
            </a:r>
            <a:r>
              <a:rPr lang="ko-KR" altLang="en-US" dirty="0"/>
              <a:t>및 변형</a:t>
            </a:r>
            <a:endParaRPr lang="en-US" altLang="ko-KR" dirty="0"/>
          </a:p>
          <a:p>
            <a:pPr marL="360363" lvl="2" indent="-184150">
              <a:buFontTx/>
              <a:buChar char="-"/>
            </a:pPr>
            <a:r>
              <a:rPr lang="en-US" altLang="ko-KR" dirty="0"/>
              <a:t>run() : 1</a:t>
            </a:r>
            <a:r>
              <a:rPr lang="ko-KR" altLang="en-US" dirty="0"/>
              <a:t>초에 한번씩 </a:t>
            </a:r>
            <a:r>
              <a:rPr lang="en-US" altLang="ko-KR" dirty="0"/>
              <a:t>tank</a:t>
            </a:r>
            <a:r>
              <a:rPr lang="ko-KR" altLang="en-US" dirty="0"/>
              <a:t>로부터 물을 뺌 </a:t>
            </a:r>
            <a:r>
              <a:rPr lang="en-US" altLang="ko-KR" dirty="0"/>
              <a:t>(</a:t>
            </a:r>
            <a:r>
              <a:rPr lang="en-US" altLang="ko-KR" dirty="0" err="1"/>
              <a:t>tank.drain</a:t>
            </a:r>
            <a:r>
              <a:rPr lang="en-US" altLang="ko-KR" dirty="0"/>
              <a:t>() </a:t>
            </a:r>
            <a:r>
              <a:rPr lang="ko-KR" altLang="en-US" dirty="0"/>
              <a:t>사용</a:t>
            </a:r>
            <a:r>
              <a:rPr lang="en-US" altLang="ko-KR" dirty="0"/>
              <a:t>) -&gt; </a:t>
            </a:r>
            <a:r>
              <a:rPr lang="en-US" altLang="ko-KR" dirty="0" err="1"/>
              <a:t>JTextArea</a:t>
            </a:r>
            <a:r>
              <a:rPr lang="ko-KR" altLang="en-US" dirty="0"/>
              <a:t>에 내역 기록</a:t>
            </a:r>
            <a:r>
              <a:rPr lang="en-US" altLang="ko-KR" dirty="0"/>
              <a:t>, </a:t>
            </a:r>
            <a:r>
              <a:rPr lang="en-US" altLang="ko-KR" dirty="0" err="1"/>
              <a:t>JProgressBar</a:t>
            </a:r>
            <a:r>
              <a:rPr lang="ko-KR" altLang="en-US" dirty="0"/>
              <a:t> 값 감소 </a:t>
            </a:r>
            <a:endParaRPr lang="en-US" altLang="ko-KR" dirty="0"/>
          </a:p>
          <a:p>
            <a:pPr marL="360363" lvl="2" indent="-184150">
              <a:buFontTx/>
              <a:buChar char="-"/>
            </a:pPr>
            <a:r>
              <a:rPr lang="ko-KR" altLang="en-US" dirty="0"/>
              <a:t>물이 없으면 쓰레드 대기상태 </a:t>
            </a:r>
            <a:r>
              <a:rPr lang="en-US" altLang="ko-KR" dirty="0"/>
              <a:t>(wait() </a:t>
            </a:r>
            <a:r>
              <a:rPr lang="ko-KR" altLang="en-US" dirty="0"/>
              <a:t>사용</a:t>
            </a:r>
            <a:r>
              <a:rPr lang="en-US" altLang="ko-KR" dirty="0"/>
              <a:t>) , </a:t>
            </a:r>
            <a:r>
              <a:rPr lang="ko-KR" altLang="en-US" dirty="0"/>
              <a:t>물이 보충되면 </a:t>
            </a:r>
            <a:r>
              <a:rPr lang="en-US" altLang="ko-KR" dirty="0"/>
              <a:t>notify()</a:t>
            </a:r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dirty="0" err="1"/>
              <a:t>PourWaterFrame</a:t>
            </a:r>
            <a:r>
              <a:rPr lang="en-US" altLang="ko-KR" sz="1400" dirty="0"/>
              <a:t> class</a:t>
            </a:r>
          </a:p>
          <a:p>
            <a:pPr marL="360363" lvl="2" indent="-184150">
              <a:buFontTx/>
              <a:buChar char="-"/>
            </a:pPr>
            <a:r>
              <a:rPr lang="en-US" altLang="ko-KR" dirty="0" err="1"/>
              <a:t>WaterTankEx</a:t>
            </a:r>
            <a:r>
              <a:rPr lang="en-US" altLang="ko-KR" dirty="0"/>
              <a:t> </a:t>
            </a:r>
            <a:r>
              <a:rPr lang="ko-KR" altLang="en-US" dirty="0"/>
              <a:t>객체 생성</a:t>
            </a:r>
            <a:endParaRPr lang="en-US" altLang="ko-KR" dirty="0"/>
          </a:p>
          <a:p>
            <a:pPr marL="360363" lvl="2" indent="-184150">
              <a:buFontTx/>
              <a:buChar char="-"/>
            </a:pPr>
            <a:r>
              <a:rPr lang="en-US" altLang="ko-KR" dirty="0" err="1"/>
              <a:t>JButton</a:t>
            </a:r>
            <a:r>
              <a:rPr lang="ko-KR" altLang="en-US" dirty="0"/>
              <a:t> </a:t>
            </a:r>
            <a:r>
              <a:rPr lang="en-US" altLang="ko-KR" dirty="0" err="1"/>
              <a:t>jbAddHole</a:t>
            </a:r>
            <a:r>
              <a:rPr lang="en-US" altLang="ko-KR" dirty="0"/>
              <a:t> : </a:t>
            </a:r>
            <a:r>
              <a:rPr lang="ko-KR" altLang="en-US" dirty="0"/>
              <a:t>클릭 시 </a:t>
            </a:r>
            <a:r>
              <a:rPr lang="en-US" altLang="ko-KR" dirty="0" err="1"/>
              <a:t>WaterHoleThread</a:t>
            </a:r>
            <a:r>
              <a:rPr lang="en-US" altLang="ko-KR" dirty="0"/>
              <a:t> </a:t>
            </a:r>
            <a:r>
              <a:rPr lang="ko-KR" altLang="en-US" dirty="0"/>
              <a:t>객체 생성 및 시작 </a:t>
            </a:r>
            <a:r>
              <a:rPr lang="en-US" altLang="ko-KR" dirty="0"/>
              <a:t>(start() </a:t>
            </a:r>
            <a:r>
              <a:rPr lang="ko-KR" altLang="en-US" dirty="0"/>
              <a:t>사용</a:t>
            </a:r>
            <a:r>
              <a:rPr lang="en-US" altLang="ko-KR" dirty="0"/>
              <a:t>), </a:t>
            </a:r>
            <a:r>
              <a:rPr lang="ko-KR" altLang="en-US" dirty="0"/>
              <a:t>구멍 </a:t>
            </a:r>
            <a:r>
              <a:rPr lang="ko-KR" altLang="en-US"/>
              <a:t>개수 표시 </a:t>
            </a:r>
            <a:r>
              <a:rPr lang="en-US" altLang="ko-KR"/>
              <a:t>(</a:t>
            </a:r>
            <a:r>
              <a:rPr lang="en-US" altLang="ko-KR" dirty="0" err="1"/>
              <a:t>jbAddHole.setText</a:t>
            </a:r>
            <a:r>
              <a:rPr lang="en-US" altLang="ko-KR" dirty="0"/>
              <a:t>())</a:t>
            </a:r>
          </a:p>
          <a:p>
            <a:pPr marL="360363" lvl="2" indent="-184150">
              <a:buFontTx/>
              <a:buChar char="-"/>
            </a:pPr>
            <a:r>
              <a:rPr lang="en-US" altLang="ko-KR" dirty="0" err="1"/>
              <a:t>JButton</a:t>
            </a:r>
            <a:r>
              <a:rPr lang="en-US" altLang="ko-KR" dirty="0"/>
              <a:t> </a:t>
            </a:r>
            <a:r>
              <a:rPr lang="en-US" altLang="ko-KR" dirty="0" err="1"/>
              <a:t>jbPour</a:t>
            </a:r>
            <a:r>
              <a:rPr lang="en-US" altLang="ko-KR" dirty="0"/>
              <a:t> : </a:t>
            </a:r>
            <a:r>
              <a:rPr lang="ko-KR" altLang="en-US" dirty="0"/>
              <a:t>클릭 시 </a:t>
            </a:r>
            <a:r>
              <a:rPr lang="en-US" altLang="ko-KR" dirty="0" err="1"/>
              <a:t>JTextField</a:t>
            </a:r>
            <a:r>
              <a:rPr lang="ko-KR" altLang="en-US" dirty="0"/>
              <a:t>의 정수 값만큼 물탱크에 물 보충 </a:t>
            </a:r>
            <a:r>
              <a:rPr lang="en-US" altLang="ko-KR" dirty="0"/>
              <a:t>-&gt; </a:t>
            </a:r>
            <a:r>
              <a:rPr lang="en-US" altLang="ko-KR" dirty="0" err="1"/>
              <a:t>JTextArea</a:t>
            </a:r>
            <a:r>
              <a:rPr lang="ko-KR" altLang="en-US" dirty="0"/>
              <a:t>에 내역 기록</a:t>
            </a:r>
            <a:r>
              <a:rPr lang="en-US" altLang="ko-KR" dirty="0"/>
              <a:t>, </a:t>
            </a:r>
            <a:r>
              <a:rPr lang="en-US" altLang="ko-KR" dirty="0" err="1"/>
              <a:t>JProgressBar</a:t>
            </a:r>
            <a:r>
              <a:rPr lang="ko-KR" altLang="en-US" dirty="0"/>
              <a:t>값 증가</a:t>
            </a:r>
            <a:endParaRPr lang="en-US" altLang="ko-KR" dirty="0"/>
          </a:p>
          <a:p>
            <a:pPr marL="360363" lvl="2" indent="-184150">
              <a:buFontTx/>
              <a:buChar char="-"/>
            </a:pPr>
            <a:endParaRPr lang="en-US" altLang="ko-KR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81379B76-B29C-4647-A4DF-293ADADFFE00}"/>
              </a:ext>
            </a:extLst>
          </p:cNvPr>
          <p:cNvSpPr txBox="1">
            <a:spLocks/>
          </p:cNvSpPr>
          <p:nvPr/>
        </p:nvSpPr>
        <p:spPr>
          <a:xfrm>
            <a:off x="835069" y="1304011"/>
            <a:ext cx="6126136" cy="424749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ko-KR" altLang="en-US" sz="1600" dirty="0"/>
              <a:t>밑 빠진 독에 물을 붓는 상황을 재현하는 프로그램을 작성하세요</a:t>
            </a:r>
            <a:r>
              <a:rPr lang="en-US" altLang="ko-KR" sz="1600" dirty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C5A0C-A02A-4665-92AD-5E5C66AB18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밑 빠진 독에 물 붓기 </a:t>
            </a:r>
            <a:r>
              <a:rPr lang="en-US" altLang="ko-KR" dirty="0"/>
              <a:t>– swing ver.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E26551E-2F3B-43C4-83A8-88D3CEC0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712" y="332656"/>
            <a:ext cx="6126136" cy="304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11.</a:t>
            </a:r>
            <a:r>
              <a:rPr lang="ko-KR" altLang="en-US" dirty="0"/>
              <a:t> 다중 스레드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D3FB1E-596C-4618-8124-36371D803A44}"/>
              </a:ext>
            </a:extLst>
          </p:cNvPr>
          <p:cNvSpPr/>
          <p:nvPr/>
        </p:nvSpPr>
        <p:spPr>
          <a:xfrm>
            <a:off x="193219" y="1331720"/>
            <a:ext cx="680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b="1" dirty="0">
                <a:latin typeface="+mn-ea"/>
                <a:ea typeface="+mn-ea"/>
              </a:rPr>
              <a:t>설명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7F3468-7E66-4162-A9ED-4954DE4BFA9C}"/>
              </a:ext>
            </a:extLst>
          </p:cNvPr>
          <p:cNvSpPr/>
          <p:nvPr/>
        </p:nvSpPr>
        <p:spPr>
          <a:xfrm>
            <a:off x="191868" y="18288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조건</a:t>
            </a:r>
            <a:endParaRPr lang="en-US" altLang="ko-KR" b="1" dirty="0">
              <a:latin typeface="+mn-ea"/>
              <a:ea typeface="+mn-ea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02525EA-6803-4D49-B13D-444FE8B85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198132"/>
            <a:ext cx="5468845" cy="54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92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C5A0C-A02A-4665-92AD-5E5C66AB18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밑 빠진 독에 물 붓기 </a:t>
            </a:r>
            <a:r>
              <a:rPr lang="en-US" altLang="ko-KR" dirty="0"/>
              <a:t>– swing ver.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E26551E-2F3B-43C4-83A8-88D3CEC0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712" y="332656"/>
            <a:ext cx="6126136" cy="304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11.</a:t>
            </a:r>
            <a:r>
              <a:rPr lang="ko-KR" altLang="en-US" dirty="0"/>
              <a:t> 다중 스레드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AC35EA-898E-486E-A642-190BA0AC608D}"/>
              </a:ext>
            </a:extLst>
          </p:cNvPr>
          <p:cNvSpPr/>
          <p:nvPr/>
        </p:nvSpPr>
        <p:spPr>
          <a:xfrm>
            <a:off x="193219" y="1331720"/>
            <a:ext cx="17879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b="1" dirty="0">
                <a:latin typeface="+mn-ea"/>
                <a:ea typeface="+mn-ea"/>
              </a:rPr>
              <a:t>예시 화면</a:t>
            </a:r>
            <a:endParaRPr lang="en-US" altLang="ko-KR" b="1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15E6C5-CBFD-420C-9804-8E181C2A2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32" y="2667000"/>
            <a:ext cx="2999423" cy="22767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D656FF-F59F-4C97-95C4-9DADEF7F8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288" y="2667000"/>
            <a:ext cx="2999423" cy="22767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23F846-8AC4-4B63-8E58-98C060AE4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444" y="2667000"/>
            <a:ext cx="2999423" cy="227676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9E8E47-48EF-4978-A0AE-85A91F783F53}"/>
              </a:ext>
            </a:extLst>
          </p:cNvPr>
          <p:cNvSpPr/>
          <p:nvPr/>
        </p:nvSpPr>
        <p:spPr>
          <a:xfrm>
            <a:off x="913853" y="1973960"/>
            <a:ext cx="14468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altLang="ko-KR" sz="1600" b="1" dirty="0" err="1">
                <a:latin typeface="+mn-ea"/>
                <a:ea typeface="+mn-ea"/>
              </a:rPr>
              <a:t>JTextArea</a:t>
            </a:r>
            <a:endParaRPr lang="en-US" altLang="ko-KR" sz="1600" b="1" dirty="0">
              <a:latin typeface="+mn-ea"/>
              <a:ea typeface="+mn-ea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ABEAE20-AE9A-4B52-9874-D25CD3EFF026}"/>
              </a:ext>
            </a:extLst>
          </p:cNvPr>
          <p:cNvCxnSpPr>
            <a:cxnSpLocks/>
          </p:cNvCxnSpPr>
          <p:nvPr/>
        </p:nvCxnSpPr>
        <p:spPr>
          <a:xfrm flipH="1" flipV="1">
            <a:off x="1087209" y="4943764"/>
            <a:ext cx="55791" cy="32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BCC7FEB-A21C-4270-91B4-0A17E248EB03}"/>
              </a:ext>
            </a:extLst>
          </p:cNvPr>
          <p:cNvCxnSpPr>
            <a:cxnSpLocks/>
          </p:cNvCxnSpPr>
          <p:nvPr/>
        </p:nvCxnSpPr>
        <p:spPr>
          <a:xfrm>
            <a:off x="1828800" y="2343292"/>
            <a:ext cx="1143000" cy="1085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C4E4CE1-41D9-40DE-B0DD-AADE2820BB64}"/>
              </a:ext>
            </a:extLst>
          </p:cNvPr>
          <p:cNvSpPr/>
          <p:nvPr/>
        </p:nvSpPr>
        <p:spPr>
          <a:xfrm>
            <a:off x="348672" y="3132811"/>
            <a:ext cx="1073728" cy="1513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3EEDE9-A0E6-454C-9138-6BBB47376ADA}"/>
              </a:ext>
            </a:extLst>
          </p:cNvPr>
          <p:cNvSpPr/>
          <p:nvPr/>
        </p:nvSpPr>
        <p:spPr>
          <a:xfrm>
            <a:off x="2743200" y="3132811"/>
            <a:ext cx="508000" cy="1513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BFE371-36F2-4EEF-BEB3-0C15002295C0}"/>
              </a:ext>
            </a:extLst>
          </p:cNvPr>
          <p:cNvSpPr/>
          <p:nvPr/>
        </p:nvSpPr>
        <p:spPr>
          <a:xfrm>
            <a:off x="2404918" y="1989349"/>
            <a:ext cx="14468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altLang="ko-KR" sz="1600" b="1" dirty="0" err="1">
                <a:latin typeface="+mn-ea"/>
                <a:ea typeface="+mn-ea"/>
              </a:rPr>
              <a:t>JScrollPane</a:t>
            </a:r>
            <a:endParaRPr lang="en-US" altLang="ko-KR" sz="1600" b="1" dirty="0">
              <a:latin typeface="+mn-ea"/>
              <a:ea typeface="+mn-ea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749E3A2-54A5-4FB7-A156-F95214D137EB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078334" y="2327903"/>
            <a:ext cx="50014" cy="804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784F26B-E265-410E-A313-2D83EAA46783}"/>
              </a:ext>
            </a:extLst>
          </p:cNvPr>
          <p:cNvCxnSpPr>
            <a:cxnSpLocks/>
          </p:cNvCxnSpPr>
          <p:nvPr/>
        </p:nvCxnSpPr>
        <p:spPr>
          <a:xfrm flipH="1">
            <a:off x="1339605" y="2312514"/>
            <a:ext cx="1413789" cy="779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0A76634-9578-409D-B81E-F893C78AA379}"/>
              </a:ext>
            </a:extLst>
          </p:cNvPr>
          <p:cNvSpPr/>
          <p:nvPr/>
        </p:nvSpPr>
        <p:spPr>
          <a:xfrm>
            <a:off x="1466883" y="3680855"/>
            <a:ext cx="12459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altLang="ko-KR" sz="1200" b="1" dirty="0" err="1">
                <a:latin typeface="+mn-ea"/>
                <a:ea typeface="+mn-ea"/>
              </a:rPr>
              <a:t>JProgressBar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22A126C-D7D2-48F3-B64F-636806D3164B}"/>
              </a:ext>
            </a:extLst>
          </p:cNvPr>
          <p:cNvSpPr/>
          <p:nvPr/>
        </p:nvSpPr>
        <p:spPr>
          <a:xfrm>
            <a:off x="672450" y="5321382"/>
            <a:ext cx="1245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altLang="ko-KR" sz="1600" b="1" dirty="0" err="1">
                <a:latin typeface="+mn-ea"/>
                <a:ea typeface="+mn-ea"/>
              </a:rPr>
              <a:t>JButton</a:t>
            </a:r>
            <a:endParaRPr lang="en-US" altLang="ko-KR" sz="1600" b="1" dirty="0">
              <a:latin typeface="+mn-ea"/>
              <a:ea typeface="+mn-ea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A2E7486-3BC5-44FE-ADCE-0FCC902DBBAF}"/>
              </a:ext>
            </a:extLst>
          </p:cNvPr>
          <p:cNvCxnSpPr>
            <a:cxnSpLocks/>
          </p:cNvCxnSpPr>
          <p:nvPr/>
        </p:nvCxnSpPr>
        <p:spPr>
          <a:xfrm flipV="1">
            <a:off x="1637283" y="4930848"/>
            <a:ext cx="1116111" cy="47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2D6D7A-1C05-454F-A8E5-E01268CDA147}"/>
              </a:ext>
            </a:extLst>
          </p:cNvPr>
          <p:cNvSpPr/>
          <p:nvPr/>
        </p:nvSpPr>
        <p:spPr>
          <a:xfrm>
            <a:off x="2207388" y="5321382"/>
            <a:ext cx="1245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altLang="ko-KR" sz="1600" b="1" dirty="0" err="1">
                <a:latin typeface="+mn-ea"/>
                <a:ea typeface="+mn-ea"/>
              </a:rPr>
              <a:t>JTextField</a:t>
            </a:r>
            <a:endParaRPr lang="en-US" altLang="ko-KR" sz="1600" b="1" dirty="0">
              <a:latin typeface="+mn-ea"/>
              <a:ea typeface="+mn-ea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6B14E23-69CC-4FC4-8676-5861F564E031}"/>
              </a:ext>
            </a:extLst>
          </p:cNvPr>
          <p:cNvCxnSpPr>
            <a:cxnSpLocks/>
          </p:cNvCxnSpPr>
          <p:nvPr/>
        </p:nvCxnSpPr>
        <p:spPr>
          <a:xfrm flipH="1" flipV="1">
            <a:off x="2207388" y="4866256"/>
            <a:ext cx="341231" cy="45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A59FFF1-B835-48FE-A269-516401F133EF}"/>
              </a:ext>
            </a:extLst>
          </p:cNvPr>
          <p:cNvCxnSpPr>
            <a:cxnSpLocks/>
          </p:cNvCxnSpPr>
          <p:nvPr/>
        </p:nvCxnSpPr>
        <p:spPr>
          <a:xfrm flipH="1">
            <a:off x="652497" y="2366424"/>
            <a:ext cx="687108" cy="112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076539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290</Words>
  <Application>Microsoft Office PowerPoint</Application>
  <PresentationFormat>A4 용지(210x297mm)</PresentationFormat>
  <Paragraphs>51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Arial Black</vt:lpstr>
      <vt:lpstr>Wingdings</vt:lpstr>
      <vt:lpstr>1_디자인 사용자 지정</vt:lpstr>
      <vt:lpstr>11. 다중 스레드 3</vt:lpstr>
      <vt:lpstr>11. 다중 스레드 3</vt:lpstr>
      <vt:lpstr>11. 다중 스레드 3</vt:lpstr>
      <vt:lpstr>11. 다중 스레드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2018-11-17T10:40:58Z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