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68" r:id="rId1"/>
  </p:sldMasterIdLst>
  <p:notesMasterIdLst>
    <p:notesMasterId r:id="rId7"/>
  </p:notesMasterIdLst>
  <p:sldIdLst>
    <p:sldId id="305" r:id="rId2"/>
    <p:sldId id="319" r:id="rId3"/>
    <p:sldId id="321" r:id="rId4"/>
    <p:sldId id="322" r:id="rId5"/>
    <p:sldId id="323" r:id="rId6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6C1F7-C546-4AAC-916C-06C21E5A06EE}" v="324" dt="2018-11-24T19:00:05.629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551" autoAdjust="0"/>
  </p:normalViewPr>
  <p:slideViewPr>
    <p:cSldViewPr>
      <p:cViewPr varScale="1">
        <p:scale>
          <a:sx n="96" d="100"/>
          <a:sy n="96" d="100"/>
        </p:scale>
        <p:origin x="108" y="96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6" d="100"/>
          <a:sy n="126" d="100"/>
        </p:scale>
        <p:origin x="-3060" y="-96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212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10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제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8686800" cy="990600"/>
          </a:xfrm>
        </p:spPr>
        <p:txBody>
          <a:bodyPr vert="horz" lIns="91440" tIns="45720" rIns="91440" bIns="45720" rtlCol="0" anchor="t">
            <a:normAutofit fontScale="97500"/>
          </a:bodyPr>
          <a:lstStyle>
            <a:lvl1pPr>
              <a:defRPr kumimoji="0" lang="ko-KR" altLang="en-US" sz="4400" b="0" i="0" u="none" strike="noStrike" cap="none" spc="0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62000" y="4114800"/>
            <a:ext cx="3886200" cy="3693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b="1" smtClean="0">
                <a:latin typeface="+mj-ea"/>
                <a:ea typeface="+mj-ea"/>
              </a:defRPr>
            </a:lvl1pPr>
            <a:lvl2pPr>
              <a:defRPr lang="ko-KR" altLang="en-US" smtClean="0">
                <a:latin typeface="Arial" charset="0"/>
                <a:ea typeface="굴림" pitchFamily="50" charset="-127"/>
              </a:defRPr>
            </a:lvl2pPr>
            <a:lvl3pPr>
              <a:defRPr lang="ko-KR" altLang="en-US" smtClean="0">
                <a:latin typeface="Arial" charset="0"/>
                <a:ea typeface="굴림" pitchFamily="50" charset="-127"/>
              </a:defRPr>
            </a:lvl3pPr>
            <a:lvl4pPr>
              <a:defRPr lang="ko-KR" altLang="en-US" smtClean="0">
                <a:latin typeface="Arial" charset="0"/>
                <a:ea typeface="굴림" pitchFamily="50" charset="-127"/>
              </a:defRPr>
            </a:lvl4pPr>
            <a:lvl5pPr>
              <a:defRPr lang="ko-KR" altLang="en-US">
                <a:latin typeface="Arial" charset="0"/>
                <a:ea typeface="굴림" pitchFamily="50" charset="-127"/>
              </a:defRPr>
            </a:lvl5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92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288704" y="620688"/>
            <a:ext cx="7052400" cy="504056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1268760"/>
            <a:ext cx="9180512" cy="520824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60712" y="274638"/>
            <a:ext cx="7049988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268760"/>
            <a:ext cx="89154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482F-3EC1-4E1D-9CCE-1AC6A3808CAB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B2BF0604-FE16-4B66-9629-C3E20BBBD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952276" y="830424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8</a:t>
            </a:r>
            <a:r>
              <a:rPr lang="en-US" altLang="ko-KR" sz="1200" b="1" baseline="30000" dirty="0">
                <a:solidFill>
                  <a:schemeClr val="bg1"/>
                </a:solidFill>
                <a:latin typeface="+mn-ea"/>
                <a:ea typeface="+mn-ea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 Edition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Picture 4" descr="java png에 대한 이미지 검색결과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494" y="268078"/>
            <a:ext cx="700845" cy="70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69" r:id="rId2"/>
    <p:sldLayoutId id="2147484070" r:id="rId3"/>
    <p:sldLayoutId id="2147484071" r:id="rId4"/>
    <p:sldLayoutId id="2147484072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20013" y="1862336"/>
            <a:ext cx="8686800" cy="990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12.</a:t>
            </a:r>
            <a:r>
              <a:rPr lang="ko-KR" altLang="en-US" sz="4000" dirty="0"/>
              <a:t> 다중 스레드</a:t>
            </a:r>
            <a:r>
              <a:rPr lang="en-US" altLang="ko-KR" sz="4000" dirty="0"/>
              <a:t> 4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520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9183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5068" y="1756469"/>
            <a:ext cx="8879064" cy="4681685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/>
              <a:t>짱구 이미지 </a:t>
            </a:r>
            <a:r>
              <a:rPr lang="en-US" altLang="ko-KR" sz="1400" dirty="0"/>
              <a:t>: </a:t>
            </a:r>
            <a:r>
              <a:rPr lang="ko-KR" altLang="en-US" sz="1400" dirty="0"/>
              <a:t>홈페이지 </a:t>
            </a:r>
            <a:r>
              <a:rPr lang="en-US" altLang="ko-KR" sz="1400" dirty="0"/>
              <a:t>PPT reference -&gt; 12</a:t>
            </a:r>
            <a:r>
              <a:rPr lang="ko-KR" altLang="en-US" sz="1400" dirty="0"/>
              <a:t>주차 실습용 파일</a:t>
            </a:r>
            <a:endParaRPr lang="en-US" altLang="ko-KR" sz="14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 err="1"/>
              <a:t>ImageIcon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 사용방법</a:t>
            </a:r>
            <a:endParaRPr lang="en-US" altLang="ko-KR" sz="1400" dirty="0"/>
          </a:p>
          <a:p>
            <a:pPr marL="363538" lvl="1" indent="-187325" fontAlgn="auto">
              <a:spcAft>
                <a:spcPts val="0"/>
              </a:spcAft>
              <a:buFontTx/>
              <a:buChar char="-"/>
            </a:pPr>
            <a:r>
              <a:rPr lang="ko-KR" altLang="en-US" sz="1200" dirty="0">
                <a:solidFill>
                  <a:schemeClr val="accent1">
                    <a:lumMod val="25000"/>
                  </a:schemeClr>
                </a:solidFill>
              </a:rPr>
              <a:t>생성자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: </a:t>
            </a:r>
            <a:r>
              <a:rPr lang="en-US" altLang="ko-KR" sz="1200" dirty="0" err="1">
                <a:solidFill>
                  <a:schemeClr val="accent1">
                    <a:lumMod val="25000"/>
                  </a:schemeClr>
                </a:solidFill>
              </a:rPr>
              <a:t>ImageIcon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(String)// </a:t>
            </a:r>
            <a:r>
              <a:rPr lang="ko-KR" altLang="en-US" sz="1200" dirty="0">
                <a:solidFill>
                  <a:schemeClr val="accent1">
                    <a:lumMod val="25000"/>
                  </a:schemeClr>
                </a:solidFill>
              </a:rPr>
              <a:t>이미지 파일 경로      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-  </a:t>
            </a:r>
            <a:r>
              <a:rPr lang="en-US" altLang="ko-KR" sz="1200" dirty="0" err="1">
                <a:solidFill>
                  <a:schemeClr val="accent1">
                    <a:lumMod val="25000"/>
                  </a:schemeClr>
                </a:solidFill>
              </a:rPr>
              <a:t>ii.getIconWidth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(), </a:t>
            </a:r>
            <a:r>
              <a:rPr lang="en-US" altLang="ko-KR" sz="1200" dirty="0" err="1">
                <a:solidFill>
                  <a:schemeClr val="accent1">
                    <a:lumMod val="25000"/>
                  </a:schemeClr>
                </a:solidFill>
              </a:rPr>
              <a:t>ii.getIconHeight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() : </a:t>
            </a:r>
            <a:r>
              <a:rPr lang="ko-KR" altLang="en-US" sz="1200" dirty="0">
                <a:solidFill>
                  <a:schemeClr val="accent1">
                    <a:lumMod val="25000"/>
                  </a:schemeClr>
                </a:solidFill>
              </a:rPr>
              <a:t>아이콘 가로</a:t>
            </a:r>
            <a:r>
              <a:rPr lang="en-US" altLang="ko-KR" sz="1200" dirty="0">
                <a:solidFill>
                  <a:schemeClr val="accent1">
                    <a:lumMod val="25000"/>
                  </a:schemeClr>
                </a:solidFill>
              </a:rPr>
              <a:t>,</a:t>
            </a:r>
            <a:r>
              <a:rPr lang="ko-KR" altLang="en-US" sz="1200" dirty="0">
                <a:solidFill>
                  <a:schemeClr val="accent1">
                    <a:lumMod val="25000"/>
                  </a:schemeClr>
                </a:solidFill>
              </a:rPr>
              <a:t> 세로 크기 반환</a:t>
            </a:r>
            <a:endParaRPr lang="en-US" altLang="ko-KR" sz="1200" dirty="0">
              <a:solidFill>
                <a:schemeClr val="accent1">
                  <a:lumMod val="25000"/>
                </a:schemeClr>
              </a:solidFill>
            </a:endParaRPr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 err="1"/>
              <a:t>AnnoyingJjanguFrame</a:t>
            </a:r>
            <a:r>
              <a:rPr lang="en-US" altLang="ko-KR" sz="1400" dirty="0"/>
              <a:t> class extends </a:t>
            </a:r>
            <a:r>
              <a:rPr lang="en-US" altLang="ko-KR" sz="1400" dirty="0" err="1"/>
              <a:t>JFrame</a:t>
            </a:r>
            <a:endParaRPr lang="en-US" altLang="ko-KR" sz="1400" dirty="0"/>
          </a:p>
          <a:p>
            <a:pPr marL="360363" lvl="2" indent="-184150">
              <a:buFontTx/>
              <a:buChar char="-"/>
            </a:pPr>
            <a:r>
              <a:rPr lang="en-US" altLang="ko-KR" dirty="0" err="1"/>
              <a:t>JPanel</a:t>
            </a:r>
            <a:r>
              <a:rPr lang="en-US" altLang="ko-KR" dirty="0"/>
              <a:t> </a:t>
            </a:r>
            <a:r>
              <a:rPr lang="en-US" altLang="ko-KR" dirty="0" err="1"/>
              <a:t>jp</a:t>
            </a:r>
            <a:r>
              <a:rPr lang="en-US" altLang="ko-KR" dirty="0"/>
              <a:t> : </a:t>
            </a:r>
            <a:r>
              <a:rPr lang="ko-KR" altLang="en-US" dirty="0"/>
              <a:t>짱구가 돌아다닐 패널</a:t>
            </a:r>
            <a:r>
              <a:rPr lang="en-US" altLang="ko-KR" dirty="0"/>
              <a:t>, </a:t>
            </a:r>
            <a:r>
              <a:rPr lang="en-US" altLang="ko-KR" dirty="0" err="1"/>
              <a:t>jp.setLayout</a:t>
            </a:r>
            <a:r>
              <a:rPr lang="en-US" altLang="ko-KR" dirty="0"/>
              <a:t>(null); </a:t>
            </a:r>
            <a:r>
              <a:rPr lang="ko-KR" altLang="en-US" dirty="0"/>
              <a:t>필수</a:t>
            </a:r>
            <a:endParaRPr lang="en-US" altLang="ko-KR" dirty="0"/>
          </a:p>
          <a:p>
            <a:pPr marL="360363" lvl="2" indent="-184150">
              <a:buFontTx/>
              <a:buChar char="-"/>
            </a:pPr>
            <a:r>
              <a:rPr lang="en-US" altLang="ko-KR" dirty="0"/>
              <a:t>‘</a:t>
            </a:r>
            <a:r>
              <a:rPr lang="ko-KR" altLang="en-US" dirty="0"/>
              <a:t>짱구추가</a:t>
            </a:r>
            <a:r>
              <a:rPr lang="en-US" altLang="ko-KR" dirty="0"/>
              <a:t>’</a:t>
            </a:r>
            <a:r>
              <a:rPr lang="ko-KR" altLang="en-US" dirty="0"/>
              <a:t> 버튼 </a:t>
            </a:r>
            <a:r>
              <a:rPr lang="en-US" altLang="ko-KR" dirty="0"/>
              <a:t>: </a:t>
            </a:r>
            <a:r>
              <a:rPr lang="en-US" altLang="ko-KR" dirty="0" err="1"/>
              <a:t>JjanguLabel</a:t>
            </a:r>
            <a:r>
              <a:rPr lang="en-US" altLang="ko-KR" dirty="0"/>
              <a:t> </a:t>
            </a:r>
            <a:r>
              <a:rPr lang="en-US" altLang="ko-KR" dirty="0" err="1"/>
              <a:t>jj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jp</a:t>
            </a:r>
            <a:r>
              <a:rPr lang="ko-KR" altLang="en-US" dirty="0"/>
              <a:t>에 </a:t>
            </a:r>
            <a:r>
              <a:rPr lang="en-US" altLang="ko-KR" dirty="0"/>
              <a:t>add, Thread</a:t>
            </a:r>
            <a:r>
              <a:rPr lang="ko-KR" altLang="en-US" dirty="0"/>
              <a:t> </a:t>
            </a:r>
            <a:r>
              <a:rPr lang="en-US" altLang="ko-KR" dirty="0"/>
              <a:t>start</a:t>
            </a:r>
            <a:endParaRPr lang="en-US" altLang="ko-KR" sz="1200" dirty="0">
              <a:solidFill>
                <a:schemeClr val="accent1">
                  <a:lumMod val="25000"/>
                </a:schemeClr>
              </a:solidFill>
            </a:endParaRPr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 err="1"/>
              <a:t>JjanguLabel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JLabel</a:t>
            </a:r>
            <a:r>
              <a:rPr lang="en-US" altLang="ko-KR" sz="1400" dirty="0"/>
              <a:t> implements Runnable</a:t>
            </a:r>
          </a:p>
          <a:p>
            <a:pPr marL="360363" lvl="2" indent="-184150">
              <a:buFontTx/>
              <a:buChar char="-"/>
            </a:pPr>
            <a:r>
              <a:rPr lang="ko-KR" altLang="en-US" dirty="0"/>
              <a:t>짱구 레이블 초기화 순서</a:t>
            </a:r>
            <a:endParaRPr lang="en-US" altLang="ko-KR" dirty="0"/>
          </a:p>
          <a:p>
            <a:pPr marL="633413" lvl="3" indent="-269875">
              <a:buAutoNum type="arabicPeriod"/>
            </a:pPr>
            <a:r>
              <a:rPr lang="en-US" altLang="ko-KR" sz="1200" dirty="0" err="1"/>
              <a:t>ImageIcon</a:t>
            </a:r>
            <a:r>
              <a:rPr lang="en-US" altLang="ko-KR" sz="1200" dirty="0"/>
              <a:t> </a:t>
            </a:r>
            <a:r>
              <a:rPr lang="ko-KR" altLang="en-US" sz="1200" dirty="0"/>
              <a:t>생성</a:t>
            </a:r>
            <a:r>
              <a:rPr lang="en-US" altLang="ko-KR" sz="1200" dirty="0"/>
              <a:t> </a:t>
            </a:r>
            <a:r>
              <a:rPr lang="ko-KR" altLang="en-US" sz="1200" dirty="0"/>
              <a:t>및 아이콘 설정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</a:t>
            </a:r>
            <a:r>
              <a:rPr lang="ko-KR" altLang="en-US" sz="1200" dirty="0"/>
              <a:t>메소드 </a:t>
            </a:r>
            <a:r>
              <a:rPr lang="en-US" altLang="ko-KR" sz="1200" dirty="0" err="1"/>
              <a:t>setIcon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ImageIcon</a:t>
            </a:r>
            <a:r>
              <a:rPr lang="en-US" altLang="ko-KR" sz="1200" dirty="0"/>
              <a:t>) </a:t>
            </a:r>
            <a:r>
              <a:rPr lang="ko-KR" altLang="en-US" sz="1200" dirty="0"/>
              <a:t>사용</a:t>
            </a:r>
            <a:endParaRPr lang="en-US" altLang="ko-KR" sz="1200" dirty="0"/>
          </a:p>
          <a:p>
            <a:pPr marL="633413" lvl="3" indent="-269875">
              <a:buAutoNum type="arabicPeriod"/>
            </a:pPr>
            <a:r>
              <a:rPr lang="ko-KR" altLang="en-US" sz="1200" dirty="0"/>
              <a:t>레이블 사이즈 설정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ImageIcon</a:t>
            </a:r>
            <a:r>
              <a:rPr lang="ko-KR" altLang="en-US" sz="1200" dirty="0"/>
              <a:t> 사이즈 </a:t>
            </a:r>
            <a:r>
              <a:rPr lang="en-US" altLang="ko-KR" sz="1200" dirty="0"/>
              <a:t>-&gt; 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(int,</a:t>
            </a:r>
            <a:r>
              <a:rPr lang="ko-KR" altLang="en-US" sz="1200" dirty="0"/>
              <a:t> </a:t>
            </a:r>
            <a:r>
              <a:rPr lang="en-US" altLang="ko-KR" sz="1200" dirty="0"/>
              <a:t>int)</a:t>
            </a:r>
          </a:p>
          <a:p>
            <a:pPr marL="633413" lvl="3" indent="-269875">
              <a:buAutoNum type="arabicPeriod"/>
            </a:pPr>
            <a:r>
              <a:rPr lang="ko-KR" altLang="en-US" sz="1200" dirty="0"/>
              <a:t>위치 설정</a:t>
            </a:r>
            <a:r>
              <a:rPr lang="en-US" altLang="ko-KR" sz="1200" dirty="0"/>
              <a:t>: 0 ~ (</a:t>
            </a:r>
            <a:r>
              <a:rPr lang="ko-KR" altLang="en-US" sz="1200" dirty="0"/>
              <a:t>패널의 최대 크기</a:t>
            </a:r>
            <a:r>
              <a:rPr lang="en-US" altLang="ko-KR" sz="1200" dirty="0"/>
              <a:t>) - (</a:t>
            </a:r>
            <a:r>
              <a:rPr lang="ko-KR" altLang="en-US" sz="1200" dirty="0"/>
              <a:t>이미지 크기</a:t>
            </a:r>
            <a:r>
              <a:rPr lang="en-US" altLang="ko-KR" sz="1200" dirty="0"/>
              <a:t>) </a:t>
            </a:r>
            <a:r>
              <a:rPr lang="ko-KR" altLang="en-US" sz="1200" dirty="0"/>
              <a:t>사이 </a:t>
            </a:r>
            <a:r>
              <a:rPr lang="en-US" altLang="ko-KR" sz="1200" dirty="0"/>
              <a:t>(Random</a:t>
            </a:r>
            <a:r>
              <a:rPr lang="ko-KR" altLang="en-US" sz="1200" dirty="0"/>
              <a:t>활용</a:t>
            </a:r>
            <a:r>
              <a:rPr lang="en-US" altLang="ko-KR" sz="1200" dirty="0"/>
              <a:t>)</a:t>
            </a:r>
          </a:p>
          <a:p>
            <a:pPr marL="633413" lvl="3" indent="-269875">
              <a:buAutoNum type="arabicPeriod"/>
            </a:pPr>
            <a:r>
              <a:rPr lang="ko-KR" altLang="en-US" sz="1200" dirty="0"/>
              <a:t>속도 설정</a:t>
            </a:r>
            <a:r>
              <a:rPr lang="en-US" altLang="ko-KR" sz="1200" dirty="0"/>
              <a:t>: 1~5 </a:t>
            </a:r>
            <a:r>
              <a:rPr lang="ko-KR" altLang="en-US" sz="1200" dirty="0"/>
              <a:t>사이로 임의 설정 </a:t>
            </a:r>
            <a:r>
              <a:rPr lang="en-US" altLang="ko-KR" sz="1200" dirty="0"/>
              <a:t>(Random</a:t>
            </a:r>
            <a:r>
              <a:rPr lang="ko-KR" altLang="en-US" sz="1200" dirty="0"/>
              <a:t> 활용</a:t>
            </a:r>
            <a:r>
              <a:rPr lang="en-US" altLang="ko-KR" sz="1200" dirty="0"/>
              <a:t>)</a:t>
            </a:r>
            <a:endParaRPr lang="en-US" altLang="ko-KR" sz="1100" dirty="0"/>
          </a:p>
          <a:p>
            <a:pPr marL="360363" lvl="2" indent="-184150">
              <a:buFontTx/>
              <a:buChar char="-"/>
            </a:pPr>
            <a:r>
              <a:rPr lang="ko-KR" altLang="en-US" dirty="0"/>
              <a:t>짱구 애니메이션 구현 </a:t>
            </a:r>
            <a:r>
              <a:rPr lang="en-US" altLang="ko-KR" dirty="0"/>
              <a:t>( public void run() )</a:t>
            </a:r>
          </a:p>
          <a:p>
            <a:pPr marL="633413" lvl="3" indent="-269875">
              <a:buFont typeface="Arial" pitchFamily="34" charset="0"/>
              <a:buAutoNum type="arabicPeriod"/>
            </a:pPr>
            <a:r>
              <a:rPr lang="en-US" altLang="ko-KR" sz="1200" dirty="0"/>
              <a:t>Thread </a:t>
            </a:r>
            <a:r>
              <a:rPr lang="ko-KR" altLang="en-US" sz="1200" dirty="0" err="1"/>
              <a:t>시작시</a:t>
            </a:r>
            <a:r>
              <a:rPr lang="ko-KR" altLang="en-US" sz="1200" dirty="0"/>
              <a:t> 상하 또는 좌우 임의 방향 설정</a:t>
            </a:r>
            <a:r>
              <a:rPr lang="en-US" altLang="ko-KR" sz="1200" dirty="0"/>
              <a:t>,</a:t>
            </a:r>
            <a:r>
              <a:rPr lang="ko-KR" altLang="en-US" sz="1200" dirty="0"/>
              <a:t> 레이블 이동시 </a:t>
            </a:r>
            <a:r>
              <a:rPr lang="en-US" altLang="ko-KR" sz="1200" dirty="0" err="1"/>
              <a:t>setLocation</a:t>
            </a:r>
            <a:r>
              <a:rPr lang="en-US" altLang="ko-KR" sz="1200" dirty="0"/>
              <a:t>() </a:t>
            </a:r>
            <a:r>
              <a:rPr lang="ko-KR" altLang="en-US" sz="1200" dirty="0"/>
              <a:t>사용</a:t>
            </a:r>
            <a:endParaRPr lang="en-US" altLang="ko-KR" sz="1200" dirty="0"/>
          </a:p>
          <a:p>
            <a:pPr marL="633413" lvl="3" indent="-269875">
              <a:buFont typeface="Arial" pitchFamily="34" charset="0"/>
              <a:buAutoNum type="arabicPeriod"/>
            </a:pPr>
            <a:r>
              <a:rPr lang="ko-KR" altLang="en-US" sz="1200" dirty="0"/>
              <a:t>짱구가 상하좌우 벽을 만나면 방향을 반대로 바꿈</a:t>
            </a:r>
            <a:endParaRPr lang="en-US" altLang="ko-KR" sz="1200" dirty="0"/>
          </a:p>
          <a:p>
            <a:pPr marL="633413" lvl="3" indent="-269875">
              <a:buFont typeface="Arial" pitchFamily="34" charset="0"/>
              <a:buAutoNum type="arabicPeriod"/>
            </a:pPr>
            <a:r>
              <a:rPr lang="ko-KR" altLang="en-US" sz="1200" dirty="0"/>
              <a:t>짱구 레이블</a:t>
            </a:r>
            <a:r>
              <a:rPr lang="en-US" altLang="ko-KR" sz="1200" dirty="0"/>
              <a:t> </a:t>
            </a:r>
            <a:r>
              <a:rPr lang="en-US" altLang="ko-KR" sz="1200" dirty="0" err="1"/>
              <a:t>jj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setLocation</a:t>
            </a:r>
            <a:r>
              <a:rPr lang="en-US" altLang="ko-KR" sz="1200" dirty="0"/>
              <a:t>() </a:t>
            </a:r>
            <a:r>
              <a:rPr lang="ko-KR" altLang="en-US" sz="1200" dirty="0"/>
              <a:t>호출 후에는 반드시 </a:t>
            </a:r>
            <a:r>
              <a:rPr lang="en-US" altLang="ko-KR" sz="1200" dirty="0" err="1"/>
              <a:t>jp.updateUI</a:t>
            </a:r>
            <a:r>
              <a:rPr lang="en-US" altLang="ko-KR" sz="1200" dirty="0"/>
              <a:t>() </a:t>
            </a:r>
            <a:r>
              <a:rPr lang="ko-KR" altLang="en-US" sz="1200" dirty="0"/>
              <a:t>호출하여야 적용됨</a:t>
            </a:r>
            <a:endParaRPr lang="en-US" altLang="ko-KR" sz="12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5069" y="1304011"/>
            <a:ext cx="6126136" cy="424749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/>
              <a:t>이리저리 돌아다니는 정신 사나운 짱구를 만들어보자</a:t>
            </a:r>
            <a:r>
              <a:rPr lang="en-US" altLang="ko-KR" sz="160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정신 사나운 짱구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12.</a:t>
            </a:r>
            <a:r>
              <a:rPr lang="ko-KR" altLang="en-US" dirty="0"/>
              <a:t> 다중 스레드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7F3468-7E66-4162-A9ED-4954DE4BFA9C}"/>
              </a:ext>
            </a:extLst>
          </p:cNvPr>
          <p:cNvSpPr/>
          <p:nvPr/>
        </p:nvSpPr>
        <p:spPr>
          <a:xfrm>
            <a:off x="191868" y="174161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AFCE70-6E61-466A-8204-781C61471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742" y="5516028"/>
            <a:ext cx="1657350" cy="4667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10928AA-5B20-43DB-8F33-3528EAD30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165857"/>
            <a:ext cx="3774312" cy="41475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FD0F97B-30CD-44A4-90FF-054101226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082" y="3810000"/>
            <a:ext cx="2584506" cy="1503850"/>
          </a:xfrm>
          <a:prstGeom prst="rect">
            <a:avLst/>
          </a:prstGeom>
        </p:spPr>
      </p:pic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AE2A5E30-B846-4D07-A18D-4B127DF0AC49}"/>
              </a:ext>
            </a:extLst>
          </p:cNvPr>
          <p:cNvSpPr/>
          <p:nvPr/>
        </p:nvSpPr>
        <p:spPr>
          <a:xfrm>
            <a:off x="7086601" y="5550865"/>
            <a:ext cx="368141" cy="397474"/>
          </a:xfrm>
          <a:prstGeom prst="leftBrace">
            <a:avLst>
              <a:gd name="adj1" fmla="val 7930"/>
              <a:gd name="adj2" fmla="val 3086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28A7F8E6-0FBB-4D9C-8290-2887A2EF5193}"/>
              </a:ext>
            </a:extLst>
          </p:cNvPr>
          <p:cNvSpPr/>
          <p:nvPr/>
        </p:nvSpPr>
        <p:spPr>
          <a:xfrm>
            <a:off x="5441693" y="3209373"/>
            <a:ext cx="197107" cy="295827"/>
          </a:xfrm>
          <a:prstGeom prst="leftBrace">
            <a:avLst>
              <a:gd name="adj1" fmla="val 19365"/>
              <a:gd name="adj2" fmla="val 7205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64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정신 사나운 짱구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12.</a:t>
            </a:r>
            <a:r>
              <a:rPr lang="ko-KR" altLang="en-US" dirty="0"/>
              <a:t> 다중 스레드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93219" y="1331720"/>
            <a:ext cx="1787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>
                <a:latin typeface="+mn-ea"/>
                <a:ea typeface="+mn-ea"/>
              </a:rPr>
              <a:t>예시 화면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5AEFEE-2F2B-4D82-BAC4-868EC2F64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48" y="2285999"/>
            <a:ext cx="4090370" cy="2743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42521C-0489-4A45-8667-748537D6A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286000"/>
            <a:ext cx="4090370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373200-19A1-4BE2-967C-784E8F956F58}"/>
              </a:ext>
            </a:extLst>
          </p:cNvPr>
          <p:cNvSpPr txBox="1"/>
          <p:nvPr/>
        </p:nvSpPr>
        <p:spPr>
          <a:xfrm>
            <a:off x="1827312" y="180885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  <a:ea typeface="+mn-ea"/>
              </a:rPr>
              <a:t>JPanel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C6D86A9-D2A8-4CB9-B0A3-066E098B556F}"/>
              </a:ext>
            </a:extLst>
          </p:cNvPr>
          <p:cNvCxnSpPr>
            <a:stCxn id="6" idx="2"/>
          </p:cNvCxnSpPr>
          <p:nvPr/>
        </p:nvCxnSpPr>
        <p:spPr>
          <a:xfrm>
            <a:off x="2360712" y="2178191"/>
            <a:ext cx="153888" cy="109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7E476C-4096-4CF4-BBE3-6C76A8E79940}"/>
              </a:ext>
            </a:extLst>
          </p:cNvPr>
          <p:cNvSpPr/>
          <p:nvPr/>
        </p:nvSpPr>
        <p:spPr>
          <a:xfrm>
            <a:off x="6324600" y="2584174"/>
            <a:ext cx="914400" cy="990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0F9267-D3E6-4885-9993-73288B37EDB5}"/>
              </a:ext>
            </a:extLst>
          </p:cNvPr>
          <p:cNvSpPr txBox="1"/>
          <p:nvPr/>
        </p:nvSpPr>
        <p:spPr>
          <a:xfrm>
            <a:off x="4800601" y="1624193"/>
            <a:ext cx="275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latin typeface="+mn-ea"/>
                <a:ea typeface="+mn-ea"/>
              </a:rPr>
              <a:t>JjanguLabel</a:t>
            </a:r>
            <a:r>
              <a:rPr lang="en-US" altLang="ko-KR" b="1" dirty="0">
                <a:latin typeface="+mn-ea"/>
                <a:ea typeface="+mn-ea"/>
              </a:rPr>
              <a:t> (</a:t>
            </a:r>
            <a:r>
              <a:rPr lang="en-US" altLang="ko-KR" b="1" dirty="0" err="1">
                <a:latin typeface="+mn-ea"/>
                <a:ea typeface="+mn-ea"/>
              </a:rPr>
              <a:t>JLabel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0CBC43-2D61-4943-89BE-5CFCA215700A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179369" y="1993525"/>
            <a:ext cx="271713" cy="58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2B3D1C-9036-4F13-98C8-8139B1A3ACCC}"/>
              </a:ext>
            </a:extLst>
          </p:cNvPr>
          <p:cNvSpPr txBox="1"/>
          <p:nvPr/>
        </p:nvSpPr>
        <p:spPr>
          <a:xfrm>
            <a:off x="760512" y="542948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JButton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435B7BA-DCC4-414E-A06C-3D97C6663AA6}"/>
              </a:ext>
            </a:extLst>
          </p:cNvPr>
          <p:cNvCxnSpPr>
            <a:cxnSpLocks/>
          </p:cNvCxnSpPr>
          <p:nvPr/>
        </p:nvCxnSpPr>
        <p:spPr>
          <a:xfrm flipV="1">
            <a:off x="1524000" y="4876800"/>
            <a:ext cx="609600" cy="552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C8CC38-561B-40D9-86D5-83E85A60614E}"/>
              </a:ext>
            </a:extLst>
          </p:cNvPr>
          <p:cNvCxnSpPr/>
          <p:nvPr/>
        </p:nvCxnSpPr>
        <p:spPr>
          <a:xfrm>
            <a:off x="7239000" y="3574774"/>
            <a:ext cx="685800" cy="122582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23FE579-4607-44A4-B9CA-CDD5EA8A21BB}"/>
              </a:ext>
            </a:extLst>
          </p:cNvPr>
          <p:cNvCxnSpPr>
            <a:cxnSpLocks/>
          </p:cNvCxnSpPr>
          <p:nvPr/>
        </p:nvCxnSpPr>
        <p:spPr>
          <a:xfrm flipV="1">
            <a:off x="7924800" y="2819400"/>
            <a:ext cx="1232870" cy="198120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EEEF7AE-ADE0-4C7D-AD08-41763827FD4B}"/>
              </a:ext>
            </a:extLst>
          </p:cNvPr>
          <p:cNvCxnSpPr>
            <a:cxnSpLocks/>
          </p:cNvCxnSpPr>
          <p:nvPr/>
        </p:nvCxnSpPr>
        <p:spPr>
          <a:xfrm flipH="1">
            <a:off x="7486650" y="2514600"/>
            <a:ext cx="1504950" cy="22860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F9DBF42-0F9B-4AA4-973E-3302C4871796}"/>
              </a:ext>
            </a:extLst>
          </p:cNvPr>
          <p:cNvCxnSpPr>
            <a:cxnSpLocks/>
          </p:cNvCxnSpPr>
          <p:nvPr/>
        </p:nvCxnSpPr>
        <p:spPr>
          <a:xfrm flipH="1" flipV="1">
            <a:off x="8991600" y="2514600"/>
            <a:ext cx="166070" cy="3048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98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5068" y="1987867"/>
            <a:ext cx="8461332" cy="4108133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드래곤볼</a:t>
            </a:r>
            <a:r>
              <a:rPr lang="ko-KR" altLang="en-US" sz="1600" dirty="0"/>
              <a:t> 이미지 </a:t>
            </a:r>
            <a:r>
              <a:rPr lang="en-US" altLang="ko-KR" sz="1600" dirty="0"/>
              <a:t>: </a:t>
            </a:r>
            <a:r>
              <a:rPr lang="ko-KR" altLang="en-US" sz="1600" dirty="0"/>
              <a:t>홈페이지 </a:t>
            </a:r>
            <a:r>
              <a:rPr lang="en-US" altLang="ko-KR" sz="1600" dirty="0"/>
              <a:t>PPT reference -&gt; 12</a:t>
            </a:r>
            <a:r>
              <a:rPr lang="ko-KR" altLang="en-US" sz="1600" dirty="0"/>
              <a:t>주차 실습용 파일</a:t>
            </a:r>
            <a:endParaRPr lang="en-US" altLang="ko-KR" sz="16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DragonballAnimationFrame</a:t>
            </a:r>
            <a:r>
              <a:rPr lang="en-US" altLang="ko-KR" sz="1600" dirty="0"/>
              <a:t> class extends </a:t>
            </a:r>
            <a:r>
              <a:rPr lang="en-US" altLang="ko-KR" sz="1600" dirty="0" err="1"/>
              <a:t>JFrame</a:t>
            </a:r>
            <a:endParaRPr lang="en-US" altLang="ko-KR" sz="1600" dirty="0"/>
          </a:p>
          <a:p>
            <a:pPr marL="360363" lvl="2" indent="-184150">
              <a:buFontTx/>
              <a:buChar char="-"/>
            </a:pPr>
            <a:r>
              <a:rPr lang="en-US" altLang="ko-KR" sz="1400" dirty="0" err="1"/>
              <a:t>JPanel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jp</a:t>
            </a:r>
            <a:r>
              <a:rPr lang="en-US" altLang="ko-KR" sz="1400" dirty="0"/>
              <a:t> : </a:t>
            </a:r>
            <a:r>
              <a:rPr lang="ko-KR" altLang="en-US" sz="1400" dirty="0"/>
              <a:t>손오공과 파가 나오는 패널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jp.setLayout</a:t>
            </a:r>
            <a:r>
              <a:rPr lang="en-US" altLang="ko-KR" sz="1400" dirty="0"/>
              <a:t>(null);</a:t>
            </a:r>
            <a:r>
              <a:rPr lang="ko-KR" altLang="en-US" sz="1400" dirty="0"/>
              <a:t> 필수</a:t>
            </a:r>
            <a:endParaRPr lang="en-US" altLang="ko-KR" sz="1400" dirty="0"/>
          </a:p>
          <a:p>
            <a:pPr marL="360363" lvl="2" indent="-184150">
              <a:buFontTx/>
              <a:buChar char="-"/>
            </a:pPr>
            <a:r>
              <a:rPr lang="ko-KR" altLang="en-US" sz="1400" dirty="0"/>
              <a:t>이미지 </a:t>
            </a:r>
            <a:r>
              <a:rPr lang="en-US" altLang="ko-KR" sz="1400" dirty="0"/>
              <a:t>5</a:t>
            </a:r>
            <a:r>
              <a:rPr lang="ko-KR" altLang="en-US" sz="1400" dirty="0"/>
              <a:t>개 </a:t>
            </a:r>
            <a:r>
              <a:rPr lang="en-US" altLang="ko-KR" sz="1400" dirty="0"/>
              <a:t>(</a:t>
            </a:r>
            <a:r>
              <a:rPr lang="ko-KR" altLang="en-US" sz="1400" dirty="0"/>
              <a:t>가만히 있는 </a:t>
            </a:r>
            <a:r>
              <a:rPr lang="ko-KR" altLang="en-US" sz="1400" dirty="0" err="1"/>
              <a:t>오공</a:t>
            </a:r>
            <a:r>
              <a:rPr lang="en-US" altLang="ko-KR" sz="1400" dirty="0"/>
              <a:t>, </a:t>
            </a:r>
            <a:r>
              <a:rPr lang="ko-KR" altLang="en-US" sz="1400" dirty="0"/>
              <a:t>기 모으는 </a:t>
            </a:r>
            <a:r>
              <a:rPr lang="ko-KR" altLang="en-US" sz="1400" dirty="0" err="1"/>
              <a:t>오공</a:t>
            </a:r>
            <a:r>
              <a:rPr lang="en-US" altLang="ko-KR" sz="1400" dirty="0"/>
              <a:t>, </a:t>
            </a:r>
            <a:r>
              <a:rPr lang="ko-KR" altLang="en-US" sz="1400" dirty="0"/>
              <a:t>파 쏘는 </a:t>
            </a:r>
            <a:r>
              <a:rPr lang="ko-KR" altLang="en-US" sz="1400" dirty="0" err="1"/>
              <a:t>오공</a:t>
            </a:r>
            <a:r>
              <a:rPr lang="en-US" altLang="ko-KR" sz="1400" dirty="0"/>
              <a:t>, </a:t>
            </a:r>
            <a:r>
              <a:rPr lang="ko-KR" altLang="en-US" sz="1400" dirty="0"/>
              <a:t>막는 </a:t>
            </a:r>
            <a:r>
              <a:rPr lang="ko-KR" altLang="en-US" sz="1400" dirty="0" err="1"/>
              <a:t>오공</a:t>
            </a:r>
            <a:r>
              <a:rPr lang="en-US" altLang="ko-KR" sz="1400" dirty="0"/>
              <a:t>, </a:t>
            </a:r>
            <a:r>
              <a:rPr lang="ko-KR" altLang="en-US" sz="1400" dirty="0"/>
              <a:t>에너지파</a:t>
            </a:r>
            <a:r>
              <a:rPr lang="en-US" altLang="ko-KR" sz="1400" dirty="0"/>
              <a:t>)</a:t>
            </a:r>
            <a:r>
              <a:rPr lang="ko-KR" altLang="en-US" sz="1400" dirty="0"/>
              <a:t> 각각 </a:t>
            </a:r>
            <a:r>
              <a:rPr lang="en-US" altLang="ko-KR" sz="1400" dirty="0" err="1"/>
              <a:t>JLabel</a:t>
            </a:r>
            <a:r>
              <a:rPr lang="en-US" altLang="ko-KR" sz="1400" dirty="0"/>
              <a:t> </a:t>
            </a:r>
            <a:r>
              <a:rPr lang="ko-KR" altLang="en-US" sz="1400" dirty="0"/>
              <a:t>객체 생성</a:t>
            </a:r>
            <a:r>
              <a:rPr lang="en-US" altLang="ko-KR" sz="1400" dirty="0"/>
              <a:t> (ex.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360363" lvl="2" indent="-184150">
              <a:buFontTx/>
              <a:buChar char="-"/>
            </a:pPr>
            <a:r>
              <a:rPr lang="ko-KR" altLang="en-US" sz="1400" dirty="0"/>
              <a:t>사이즈 맞춤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jl.setSize</a:t>
            </a:r>
            <a:r>
              <a:rPr lang="en-US" altLang="ko-KR" sz="1400" dirty="0"/>
              <a:t>(int, int) </a:t>
            </a:r>
            <a:r>
              <a:rPr lang="ko-KR" altLang="en-US" sz="1400" dirty="0"/>
              <a:t>사용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 err="1"/>
              <a:t>오공</a:t>
            </a:r>
            <a:r>
              <a:rPr lang="ko-KR" altLang="en-US" sz="1400" dirty="0"/>
              <a:t> 레이블 </a:t>
            </a:r>
            <a:r>
              <a:rPr lang="en-US" altLang="ko-KR" sz="1400" dirty="0"/>
              <a:t>4</a:t>
            </a:r>
            <a:r>
              <a:rPr lang="ko-KR" altLang="en-US" sz="1400" dirty="0"/>
              <a:t>개 </a:t>
            </a:r>
            <a:r>
              <a:rPr lang="en-US" altLang="ko-KR" sz="1400" dirty="0"/>
              <a:t>: (100, 200) , </a:t>
            </a:r>
            <a:r>
              <a:rPr lang="ko-KR" altLang="en-US" sz="1400" dirty="0"/>
              <a:t>에너지파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(80, 106)</a:t>
            </a:r>
          </a:p>
          <a:p>
            <a:pPr marL="360363" lvl="2" indent="-184150">
              <a:buFontTx/>
              <a:buChar char="-"/>
            </a:pPr>
            <a:r>
              <a:rPr lang="ko-KR" altLang="en-US" sz="1400" dirty="0"/>
              <a:t>프로그램 시작 시 가만히 있는 </a:t>
            </a:r>
            <a:r>
              <a:rPr lang="ko-KR" altLang="en-US" sz="1400" dirty="0" err="1"/>
              <a:t>오공</a:t>
            </a:r>
            <a:r>
              <a:rPr lang="ko-KR" altLang="en-US" sz="1400" dirty="0"/>
              <a:t> 이미지 출력</a:t>
            </a:r>
            <a:endParaRPr lang="en-US" altLang="ko-KR" sz="1400" dirty="0"/>
          </a:p>
          <a:p>
            <a:pPr marL="360363" lvl="2" indent="-184150">
              <a:buFontTx/>
              <a:buChar char="-"/>
            </a:pPr>
            <a:r>
              <a:rPr lang="ko-KR" altLang="en-US" sz="1400" dirty="0"/>
              <a:t>버튼 클릭 이벤트 </a:t>
            </a:r>
            <a:r>
              <a:rPr lang="en-US" altLang="ko-KR" sz="1400" dirty="0"/>
              <a:t>(Thread </a:t>
            </a:r>
            <a:r>
              <a:rPr lang="ko-KR" altLang="en-US" sz="1400" dirty="0"/>
              <a:t>사용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‘</a:t>
            </a:r>
            <a:r>
              <a:rPr lang="ko-KR" altLang="en-US" sz="1400" dirty="0" err="1"/>
              <a:t>기모으기</a:t>
            </a:r>
            <a:r>
              <a:rPr lang="en-US" altLang="ko-KR" sz="1400" dirty="0"/>
              <a:t>’ : </a:t>
            </a:r>
            <a:r>
              <a:rPr lang="ko-KR" altLang="en-US" sz="1400" dirty="0" err="1"/>
              <a:t>기모으는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오공</a:t>
            </a:r>
            <a:r>
              <a:rPr lang="ko-KR" altLang="en-US" sz="1400" dirty="0"/>
              <a:t> 이미지로 </a:t>
            </a:r>
            <a:r>
              <a:rPr lang="en-US" altLang="ko-KR" sz="1400" dirty="0"/>
              <a:t>1</a:t>
            </a:r>
            <a:r>
              <a:rPr lang="ko-KR" altLang="en-US" sz="1400" dirty="0"/>
              <a:t>초간 변경</a:t>
            </a:r>
            <a:br>
              <a:rPr lang="en-US" altLang="ko-KR" sz="1400" dirty="0"/>
            </a:br>
            <a:r>
              <a:rPr lang="en-US" altLang="ko-KR" sz="1400" dirty="0"/>
              <a:t>‘</a:t>
            </a:r>
            <a:r>
              <a:rPr lang="ko-KR" altLang="en-US" sz="1400" dirty="0"/>
              <a:t>막기</a:t>
            </a:r>
            <a:r>
              <a:rPr lang="en-US" altLang="ko-KR" sz="1400" dirty="0"/>
              <a:t>’ : </a:t>
            </a:r>
            <a:r>
              <a:rPr lang="ko-KR" altLang="en-US" sz="1400" dirty="0"/>
              <a:t>막는 </a:t>
            </a:r>
            <a:r>
              <a:rPr lang="ko-KR" altLang="en-US" sz="1400" dirty="0" err="1"/>
              <a:t>오공</a:t>
            </a:r>
            <a:r>
              <a:rPr lang="ko-KR" altLang="en-US" sz="1400" dirty="0"/>
              <a:t> 이미지로 </a:t>
            </a:r>
            <a:r>
              <a:rPr lang="en-US" altLang="ko-KR" sz="1400" dirty="0"/>
              <a:t>1</a:t>
            </a:r>
            <a:r>
              <a:rPr lang="ko-KR" altLang="en-US" sz="1400" dirty="0"/>
              <a:t>초간 변경</a:t>
            </a:r>
            <a:br>
              <a:rPr lang="en-US" altLang="ko-KR" sz="1400" dirty="0"/>
            </a:br>
            <a:r>
              <a:rPr lang="en-US" altLang="ko-KR" sz="1400" dirty="0"/>
              <a:t>‘</a:t>
            </a:r>
            <a:r>
              <a:rPr lang="ko-KR" altLang="en-US" sz="1400" dirty="0"/>
              <a:t>파 쏘기</a:t>
            </a:r>
            <a:r>
              <a:rPr lang="en-US" altLang="ko-KR" sz="1400" dirty="0"/>
              <a:t>’ : </a:t>
            </a:r>
            <a:r>
              <a:rPr lang="ko-KR" altLang="en-US" sz="1400" dirty="0"/>
              <a:t>파 쏘는 </a:t>
            </a:r>
            <a:r>
              <a:rPr lang="ko-KR" altLang="en-US" sz="1400" dirty="0" err="1"/>
              <a:t>오공</a:t>
            </a:r>
            <a:r>
              <a:rPr lang="ko-KR" altLang="en-US" sz="1400" dirty="0"/>
              <a:t> 이미지로 </a:t>
            </a:r>
            <a:r>
              <a:rPr lang="en-US" altLang="ko-KR" sz="1400" dirty="0"/>
              <a:t>1</a:t>
            </a:r>
            <a:r>
              <a:rPr lang="ko-KR" altLang="en-US" sz="1400" dirty="0"/>
              <a:t>초간 변경</a:t>
            </a:r>
            <a:r>
              <a:rPr lang="en-US" altLang="ko-KR" sz="1400" dirty="0"/>
              <a:t>, </a:t>
            </a:r>
            <a:r>
              <a:rPr lang="ko-KR" altLang="en-US" sz="1400" dirty="0"/>
              <a:t>에너지파 이미지 </a:t>
            </a:r>
            <a:r>
              <a:rPr lang="ko-KR" altLang="en-US" sz="1400" dirty="0" err="1"/>
              <a:t>오공</a:t>
            </a:r>
            <a:r>
              <a:rPr lang="ko-KR" altLang="en-US" sz="1400" dirty="0"/>
              <a:t> 오른쪽에서부터 화면 끝까지 날아가도록 구현</a:t>
            </a:r>
            <a:endParaRPr lang="en-US" altLang="ko-KR" sz="14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5069" y="1304011"/>
            <a:ext cx="6126136" cy="424749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/>
              <a:t>파를 쏘는 손오공을 애니메이션으로 구현해보자</a:t>
            </a:r>
            <a:r>
              <a:rPr lang="en-US" altLang="ko-KR" sz="160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드래곤볼</a:t>
            </a:r>
            <a:r>
              <a:rPr lang="ko-KR" altLang="en-US" dirty="0"/>
              <a:t> 파 쏘기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12.</a:t>
            </a:r>
            <a:r>
              <a:rPr lang="ko-KR" altLang="en-US" dirty="0"/>
              <a:t> 다중 스레드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7F3468-7E66-4162-A9ED-4954DE4BFA9C}"/>
              </a:ext>
            </a:extLst>
          </p:cNvPr>
          <p:cNvSpPr/>
          <p:nvPr/>
        </p:nvSpPr>
        <p:spPr>
          <a:xfrm>
            <a:off x="191868" y="197300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DFF1D0-3DF5-442F-8D59-C5A16994C5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21" b="13890"/>
          <a:stretch/>
        </p:blipFill>
        <p:spPr>
          <a:xfrm>
            <a:off x="2057400" y="3429000"/>
            <a:ext cx="4680284" cy="17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5DA3DB9-CEFB-467F-96D9-EE2D17C6D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12" y="2583102"/>
            <a:ext cx="4218939" cy="236989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C0AB673-ABBB-491F-8EC3-8B686D9F815A}"/>
              </a:ext>
            </a:extLst>
          </p:cNvPr>
          <p:cNvSpPr/>
          <p:nvPr/>
        </p:nvSpPr>
        <p:spPr>
          <a:xfrm>
            <a:off x="228600" y="1282662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예시 화면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3E17BA-39C9-452A-8418-5458CBBB3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06" y="2583102"/>
            <a:ext cx="4218939" cy="2369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624587-8231-4C42-8EFF-E8A701E39B3A}"/>
              </a:ext>
            </a:extLst>
          </p:cNvPr>
          <p:cNvSpPr txBox="1"/>
          <p:nvPr/>
        </p:nvSpPr>
        <p:spPr>
          <a:xfrm>
            <a:off x="2088639" y="2025215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+mn-ea"/>
                <a:ea typeface="+mn-ea"/>
              </a:rPr>
              <a:t>JPanel</a:t>
            </a:r>
            <a:endParaRPr lang="ko-KR" altLang="en-US" sz="1600" b="1" dirty="0">
              <a:latin typeface="+mn-ea"/>
              <a:ea typeface="+mn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FA17457-BAC6-4E64-B892-B630004369F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438400" y="2363769"/>
            <a:ext cx="183639" cy="106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21B3BE-BF02-4AA1-9865-C3CA6D05A677}"/>
              </a:ext>
            </a:extLst>
          </p:cNvPr>
          <p:cNvSpPr txBox="1"/>
          <p:nvPr/>
        </p:nvSpPr>
        <p:spPr>
          <a:xfrm>
            <a:off x="1171108" y="5470906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+mn-ea"/>
                <a:ea typeface="+mn-ea"/>
              </a:rPr>
              <a:t>JLabel</a:t>
            </a:r>
            <a:endParaRPr lang="ko-KR" altLang="en-US" sz="1600" b="1" dirty="0">
              <a:latin typeface="+mn-ea"/>
              <a:ea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9C4C40C-D091-4817-890E-7626C53B87A1}"/>
              </a:ext>
            </a:extLst>
          </p:cNvPr>
          <p:cNvCxnSpPr>
            <a:cxnSpLocks/>
          </p:cNvCxnSpPr>
          <p:nvPr/>
        </p:nvCxnSpPr>
        <p:spPr>
          <a:xfrm flipH="1" flipV="1">
            <a:off x="1143000" y="3810000"/>
            <a:ext cx="562308" cy="169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9995B8-6F0B-42D7-B627-2DCD44D933F2}"/>
              </a:ext>
            </a:extLst>
          </p:cNvPr>
          <p:cNvSpPr txBox="1"/>
          <p:nvPr/>
        </p:nvSpPr>
        <p:spPr>
          <a:xfrm>
            <a:off x="6037727" y="5512501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+mn-ea"/>
                <a:ea typeface="+mn-ea"/>
              </a:rPr>
              <a:t>JLabel</a:t>
            </a:r>
            <a:endParaRPr lang="ko-KR" altLang="en-US" sz="1600" b="1" dirty="0">
              <a:latin typeface="+mn-ea"/>
              <a:ea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B95481A-BFB5-4808-9235-EF24E9AC19A4}"/>
              </a:ext>
            </a:extLst>
          </p:cNvPr>
          <p:cNvCxnSpPr>
            <a:cxnSpLocks/>
          </p:cNvCxnSpPr>
          <p:nvPr/>
        </p:nvCxnSpPr>
        <p:spPr>
          <a:xfrm flipH="1" flipV="1">
            <a:off x="5839292" y="3845387"/>
            <a:ext cx="562308" cy="169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D034B07-07D7-4F78-BC69-A1F561E85BA7}"/>
              </a:ext>
            </a:extLst>
          </p:cNvPr>
          <p:cNvCxnSpPr>
            <a:cxnSpLocks/>
          </p:cNvCxnSpPr>
          <p:nvPr/>
        </p:nvCxnSpPr>
        <p:spPr>
          <a:xfrm flipV="1">
            <a:off x="6744100" y="3810001"/>
            <a:ext cx="720855" cy="173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02956E69-0D54-4DEE-A041-EDF1C391790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360712" y="620688"/>
            <a:ext cx="7052400" cy="41644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드래곤볼</a:t>
            </a:r>
            <a:r>
              <a:rPr lang="ko-KR" altLang="en-US" dirty="0"/>
              <a:t> 파 쏘기</a:t>
            </a:r>
          </a:p>
        </p:txBody>
      </p:sp>
      <p:sp>
        <p:nvSpPr>
          <p:cNvPr id="20" name="제목 3">
            <a:extLst>
              <a:ext uri="{FF2B5EF4-FFF2-40B4-BE49-F238E27FC236}">
                <a16:creationId xmlns:a16="http://schemas.microsoft.com/office/drawing/2014/main" id="{4B5890CF-9F6A-450C-92E4-C088F1C9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12.</a:t>
            </a:r>
            <a:r>
              <a:rPr lang="ko-KR" altLang="en-US" dirty="0"/>
              <a:t> 다중 스레드 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04867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332</Words>
  <Application>Microsoft Office PowerPoint</Application>
  <PresentationFormat>A4 용지(210x297mm)</PresentationFormat>
  <Paragraphs>49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맑은 고딕</vt:lpstr>
      <vt:lpstr>Arial</vt:lpstr>
      <vt:lpstr>Arial Black</vt:lpstr>
      <vt:lpstr>Wingdings</vt:lpstr>
      <vt:lpstr>1_디자인 사용자 지정</vt:lpstr>
      <vt:lpstr>12. 다중 스레드 4</vt:lpstr>
      <vt:lpstr>12. 다중 스레드 4</vt:lpstr>
      <vt:lpstr>12. 다중 스레드 4</vt:lpstr>
      <vt:lpstr>12. 다중 스레드 4</vt:lpstr>
      <vt:lpstr>12. 다중 스레드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2018-11-24T19:00:39Z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