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Quicksand"/>
      <p:regular r:id="rId16"/>
      <p:bold r:id="rId17"/>
    </p:embeddedFont>
    <p:embeddedFont>
      <p:font typeface="Quicksand SemiBold"/>
      <p:regular r:id="rId18"/>
      <p:bold r:id="rId19"/>
    </p:embeddedFont>
    <p:embeddedFont>
      <p:font typeface="Quicksand Medium"/>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icksandMedium-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QuicksandMedium-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icksand-bold.fntdata"/><Relationship Id="rId16" Type="http://schemas.openxmlformats.org/officeDocument/2006/relationships/font" Target="fonts/Quicksand-regular.fntdata"/><Relationship Id="rId5" Type="http://schemas.openxmlformats.org/officeDocument/2006/relationships/notesMaster" Target="notesMasters/notesMaster1.xml"/><Relationship Id="rId19" Type="http://schemas.openxmlformats.org/officeDocument/2006/relationships/font" Target="fonts/QuicksandSemiBold-bold.fntdata"/><Relationship Id="rId6" Type="http://schemas.openxmlformats.org/officeDocument/2006/relationships/slide" Target="slides/slide1.xml"/><Relationship Id="rId18" Type="http://schemas.openxmlformats.org/officeDocument/2006/relationships/font" Target="fonts/QuicksandSemiBo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f148bfac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f148bfac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24ad435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24ad435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f148bfac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f148bfac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1f964ec1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1f964ec1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f148bfac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f148bfac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148bfac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148bfac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f75362a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f75362a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f75362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f75362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f75362a05_1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f75362a05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24ad435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24ad435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Quicksand SemiBold"/>
              <a:buNone/>
              <a:defRPr b="0" sz="5200">
                <a:latin typeface="Quicksand SemiBold"/>
                <a:ea typeface="Quicksand SemiBold"/>
                <a:cs typeface="Quicksand SemiBold"/>
                <a:sym typeface="Quicksan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Quicksand Medium"/>
              <a:buNone/>
              <a:defRPr sz="2800">
                <a:latin typeface="Quicksand Medium"/>
                <a:ea typeface="Quicksand Medium"/>
                <a:cs typeface="Quicksand Medium"/>
                <a:sym typeface="Quicksand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720000" y="337902"/>
            <a:ext cx="7704000" cy="537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720000" y="1152475"/>
            <a:ext cx="7704000" cy="34164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rm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285750" lvl="1" marL="914400" rtl="0">
              <a:lnSpc>
                <a:spcPct val="100000"/>
              </a:lnSpc>
              <a:spcBef>
                <a:spcPts val="1600"/>
              </a:spcBef>
              <a:spcAft>
                <a:spcPts val="0"/>
              </a:spcAft>
              <a:buClr>
                <a:schemeClr val="lt1"/>
              </a:buClr>
              <a:buSzPts val="900"/>
              <a:buChar char="○"/>
              <a:defRPr>
                <a:solidFill>
                  <a:schemeClr val="lt1"/>
                </a:solidFill>
              </a:defRPr>
            </a:lvl2pPr>
            <a:lvl3pPr indent="-285750" lvl="2" marL="1371600" rtl="0">
              <a:lnSpc>
                <a:spcPct val="100000"/>
              </a:lnSpc>
              <a:spcBef>
                <a:spcPts val="1600"/>
              </a:spcBef>
              <a:spcAft>
                <a:spcPts val="0"/>
              </a:spcAft>
              <a:buClr>
                <a:schemeClr val="lt1"/>
              </a:buClr>
              <a:buSzPts val="900"/>
              <a:buChar char="■"/>
              <a:defRPr>
                <a:solidFill>
                  <a:schemeClr val="lt1"/>
                </a:solidFill>
              </a:defRPr>
            </a:lvl3pPr>
            <a:lvl4pPr indent="-285750" lvl="3" marL="1828800" rtl="0">
              <a:lnSpc>
                <a:spcPct val="100000"/>
              </a:lnSpc>
              <a:spcBef>
                <a:spcPts val="1600"/>
              </a:spcBef>
              <a:spcAft>
                <a:spcPts val="0"/>
              </a:spcAft>
              <a:buClr>
                <a:schemeClr val="lt1"/>
              </a:buClr>
              <a:buSzPts val="900"/>
              <a:buChar char="●"/>
              <a:defRPr>
                <a:solidFill>
                  <a:schemeClr val="lt1"/>
                </a:solidFill>
              </a:defRPr>
            </a:lvl4pPr>
            <a:lvl5pPr indent="-285750" lvl="4" marL="2286000" rtl="0">
              <a:lnSpc>
                <a:spcPct val="100000"/>
              </a:lnSpc>
              <a:spcBef>
                <a:spcPts val="1600"/>
              </a:spcBef>
              <a:spcAft>
                <a:spcPts val="0"/>
              </a:spcAft>
              <a:buClr>
                <a:schemeClr val="lt1"/>
              </a:buClr>
              <a:buSzPts val="900"/>
              <a:buChar char="○"/>
              <a:defRPr>
                <a:solidFill>
                  <a:schemeClr val="lt1"/>
                </a:solidFill>
              </a:defRPr>
            </a:lvl5pPr>
            <a:lvl6pPr indent="-285750" lvl="5" marL="2743200" rtl="0">
              <a:lnSpc>
                <a:spcPct val="100000"/>
              </a:lnSpc>
              <a:spcBef>
                <a:spcPts val="1600"/>
              </a:spcBef>
              <a:spcAft>
                <a:spcPts val="0"/>
              </a:spcAft>
              <a:buClr>
                <a:schemeClr val="lt1"/>
              </a:buClr>
              <a:buSzPts val="900"/>
              <a:buChar char="■"/>
              <a:defRPr>
                <a:solidFill>
                  <a:schemeClr val="lt1"/>
                </a:solidFill>
              </a:defRPr>
            </a:lvl6pPr>
            <a:lvl7pPr indent="-285750" lvl="6" marL="3200400" rtl="0">
              <a:lnSpc>
                <a:spcPct val="100000"/>
              </a:lnSpc>
              <a:spcBef>
                <a:spcPts val="1600"/>
              </a:spcBef>
              <a:spcAft>
                <a:spcPts val="0"/>
              </a:spcAft>
              <a:buClr>
                <a:schemeClr val="lt1"/>
              </a:buClr>
              <a:buSzPts val="900"/>
              <a:buChar char="●"/>
              <a:defRPr>
                <a:solidFill>
                  <a:schemeClr val="lt1"/>
                </a:solidFill>
              </a:defRPr>
            </a:lvl7pPr>
            <a:lvl8pPr indent="-285750" lvl="7" marL="3657600" rtl="0">
              <a:lnSpc>
                <a:spcPct val="100000"/>
              </a:lnSpc>
              <a:spcBef>
                <a:spcPts val="1600"/>
              </a:spcBef>
              <a:spcAft>
                <a:spcPts val="0"/>
              </a:spcAft>
              <a:buClr>
                <a:schemeClr val="lt1"/>
              </a:buClr>
              <a:buSzPts val="900"/>
              <a:buChar char="○"/>
              <a:defRPr>
                <a:solidFill>
                  <a:schemeClr val="lt1"/>
                </a:solidFill>
              </a:defRPr>
            </a:lvl8pPr>
            <a:lvl9pPr indent="-285750" lvl="8" marL="4114800" rtl="0">
              <a:lnSpc>
                <a:spcPct val="100000"/>
              </a:lnSpc>
              <a:spcBef>
                <a:spcPts val="1600"/>
              </a:spcBef>
              <a:spcAft>
                <a:spcPts val="1600"/>
              </a:spcAft>
              <a:buClr>
                <a:schemeClr val="lt1"/>
              </a:buClr>
              <a:buSzPts val="900"/>
              <a:buChar char="■"/>
              <a:defRPr>
                <a:solidFill>
                  <a:schemeClr val="lt1"/>
                </a:solidFill>
              </a:defRPr>
            </a:lvl9pPr>
          </a:lstStyle>
          <a:p/>
        </p:txBody>
      </p:sp>
      <p:sp>
        <p:nvSpPr>
          <p:cNvPr id="53" name="Google Shape;53;p13"/>
          <p:cNvSpPr/>
          <p:nvPr/>
        </p:nvSpPr>
        <p:spPr>
          <a:xfrm rot="10800000">
            <a:off x="440626" y="301813"/>
            <a:ext cx="690075" cy="56753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10800000">
            <a:off x="8522781" y="928981"/>
            <a:ext cx="118317" cy="39621"/>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 name="Google Shape;55;p13"/>
          <p:cNvSpPr/>
          <p:nvPr/>
        </p:nvSpPr>
        <p:spPr>
          <a:xfrm rot="10800000">
            <a:off x="8318878" y="862716"/>
            <a:ext cx="110552" cy="53015"/>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 name="Google Shape;56;p13"/>
          <p:cNvSpPr/>
          <p:nvPr/>
        </p:nvSpPr>
        <p:spPr>
          <a:xfrm rot="10800000">
            <a:off x="8009142" y="658532"/>
            <a:ext cx="108873" cy="81932"/>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 name="Google Shape;57;p13"/>
          <p:cNvSpPr/>
          <p:nvPr/>
        </p:nvSpPr>
        <p:spPr>
          <a:xfrm rot="10800000">
            <a:off x="7839182" y="504739"/>
            <a:ext cx="92782" cy="92415"/>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 name="Google Shape;58;p13"/>
          <p:cNvSpPr/>
          <p:nvPr/>
        </p:nvSpPr>
        <p:spPr>
          <a:xfrm rot="10800000">
            <a:off x="8429437" y="360437"/>
            <a:ext cx="178518" cy="14685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 name="Google Shape;59;p13"/>
          <p:cNvSpPr/>
          <p:nvPr/>
        </p:nvSpPr>
        <p:spPr>
          <a:xfrm rot="10800000">
            <a:off x="306452" y="4020753"/>
            <a:ext cx="422770" cy="389395"/>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Quicksand SemiBold"/>
              <a:buNone/>
              <a:defRPr b="0" sz="3600">
                <a:latin typeface="Quicksand SemiBold"/>
                <a:ea typeface="Quicksand SemiBold"/>
                <a:cs typeface="Quicksand SemiBold"/>
                <a:sym typeface="Quicksand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3" name="Google Shape;23;p5"/>
          <p:cNvSpPr txBox="1"/>
          <p:nvPr>
            <p:ph idx="2" type="body"/>
          </p:nvPr>
        </p:nvSpPr>
        <p:spPr>
          <a:xfrm>
            <a:off x="4832400" y="1152475"/>
            <a:ext cx="3999900" cy="34164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1pPr>
            <a:lvl2pPr lvl="1"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2pPr>
            <a:lvl3pPr lvl="2"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3pPr>
            <a:lvl4pPr lvl="3"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4pPr>
            <a:lvl5pPr lvl="4"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5pPr>
            <a:lvl6pPr lvl="5"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6pPr>
            <a:lvl7pPr lvl="6"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7pPr>
            <a:lvl8pPr lvl="7"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8pPr>
            <a:lvl9pPr lvl="8" algn="ctr">
              <a:lnSpc>
                <a:spcPct val="100000"/>
              </a:lnSpc>
              <a:spcBef>
                <a:spcPts val="0"/>
              </a:spcBef>
              <a:spcAft>
                <a:spcPts val="0"/>
              </a:spcAft>
              <a:buSzPts val="2100"/>
              <a:buFont typeface="Quicksand Medium"/>
              <a:buNone/>
              <a:defRPr sz="2100">
                <a:latin typeface="Quicksand Medium"/>
                <a:ea typeface="Quicksand Medium"/>
                <a:cs typeface="Quicksand Medium"/>
                <a:sym typeface="Quicksand Medium"/>
              </a:defRPr>
            </a:lvl9pPr>
          </a:lstStyle>
          <a:p/>
        </p:txBody>
      </p:sp>
      <p:sp>
        <p:nvSpPr>
          <p:cNvPr id="39" name="Google Shape;39;p9"/>
          <p:cNvSpPr txBox="1"/>
          <p:nvPr>
            <p:ph idx="2" type="body"/>
          </p:nvPr>
        </p:nvSpPr>
        <p:spPr>
          <a:xfrm>
            <a:off x="4939500" y="724200"/>
            <a:ext cx="3837000" cy="36951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spAutoFit/>
          </a:bodyPr>
          <a:lstStyle>
            <a:lvl1pPr indent="-298450" lvl="0" marL="457200">
              <a:spcBef>
                <a:spcPts val="0"/>
              </a:spcBef>
              <a:spcAft>
                <a:spcPts val="0"/>
              </a:spcAft>
              <a:buClr>
                <a:schemeClr val="dk1"/>
              </a:buClr>
              <a:buSzPts val="1100"/>
              <a:buChar char="●"/>
              <a:defRPr>
                <a:solidFill>
                  <a:schemeClr val="dk1"/>
                </a:solidFill>
              </a:defRPr>
            </a:lvl1pPr>
            <a:lvl2pPr indent="-285750" lvl="1" marL="914400">
              <a:spcBef>
                <a:spcPts val="0"/>
              </a:spcBef>
              <a:spcAft>
                <a:spcPts val="0"/>
              </a:spcAft>
              <a:buClr>
                <a:schemeClr val="dk1"/>
              </a:buClr>
              <a:buSzPts val="900"/>
              <a:buChar char="○"/>
              <a:defRPr>
                <a:solidFill>
                  <a:schemeClr val="dk1"/>
                </a:solidFill>
              </a:defRPr>
            </a:lvl2pPr>
            <a:lvl3pPr indent="-285750" lvl="2" marL="1371600">
              <a:spcBef>
                <a:spcPts val="0"/>
              </a:spcBef>
              <a:spcAft>
                <a:spcPts val="0"/>
              </a:spcAft>
              <a:buClr>
                <a:schemeClr val="dk1"/>
              </a:buClr>
              <a:buSzPts val="900"/>
              <a:buChar char="■"/>
              <a:defRPr>
                <a:solidFill>
                  <a:schemeClr val="dk1"/>
                </a:solidFill>
              </a:defRPr>
            </a:lvl3pPr>
            <a:lvl4pPr indent="-285750" lvl="3" marL="1828800">
              <a:spcBef>
                <a:spcPts val="0"/>
              </a:spcBef>
              <a:spcAft>
                <a:spcPts val="0"/>
              </a:spcAft>
              <a:buClr>
                <a:schemeClr val="dk1"/>
              </a:buClr>
              <a:buSzPts val="900"/>
              <a:buChar char="●"/>
              <a:defRPr>
                <a:solidFill>
                  <a:schemeClr val="dk1"/>
                </a:solidFill>
              </a:defRPr>
            </a:lvl4pPr>
            <a:lvl5pPr indent="-285750" lvl="4" marL="2286000">
              <a:spcBef>
                <a:spcPts val="0"/>
              </a:spcBef>
              <a:spcAft>
                <a:spcPts val="0"/>
              </a:spcAft>
              <a:buClr>
                <a:schemeClr val="dk1"/>
              </a:buClr>
              <a:buSzPts val="900"/>
              <a:buChar char="○"/>
              <a:defRPr>
                <a:solidFill>
                  <a:schemeClr val="dk1"/>
                </a:solidFill>
              </a:defRPr>
            </a:lvl5pPr>
            <a:lvl6pPr indent="-285750" lvl="5" marL="2743200">
              <a:spcBef>
                <a:spcPts val="0"/>
              </a:spcBef>
              <a:spcAft>
                <a:spcPts val="0"/>
              </a:spcAft>
              <a:buClr>
                <a:schemeClr val="dk1"/>
              </a:buClr>
              <a:buSzPts val="900"/>
              <a:buChar char="■"/>
              <a:defRPr>
                <a:solidFill>
                  <a:schemeClr val="dk1"/>
                </a:solidFill>
              </a:defRPr>
            </a:lvl6pPr>
            <a:lvl7pPr indent="-285750" lvl="6" marL="3200400">
              <a:spcBef>
                <a:spcPts val="0"/>
              </a:spcBef>
              <a:spcAft>
                <a:spcPts val="0"/>
              </a:spcAft>
              <a:buClr>
                <a:schemeClr val="dk1"/>
              </a:buClr>
              <a:buSzPts val="900"/>
              <a:buChar char="●"/>
              <a:defRPr>
                <a:solidFill>
                  <a:schemeClr val="dk1"/>
                </a:solidFill>
              </a:defRPr>
            </a:lvl7pPr>
            <a:lvl8pPr indent="-285750" lvl="7" marL="3657600">
              <a:spcBef>
                <a:spcPts val="0"/>
              </a:spcBef>
              <a:spcAft>
                <a:spcPts val="0"/>
              </a:spcAft>
              <a:buClr>
                <a:schemeClr val="dk1"/>
              </a:buClr>
              <a:buSzPts val="900"/>
              <a:buChar char="○"/>
              <a:defRPr>
                <a:solidFill>
                  <a:schemeClr val="dk1"/>
                </a:solidFill>
              </a:defRPr>
            </a:lvl8pPr>
            <a:lvl9pPr indent="-285750" lvl="8" marL="4114800">
              <a:spcBef>
                <a:spcPts val="0"/>
              </a:spcBef>
              <a:spcAft>
                <a:spcPts val="0"/>
              </a:spcAft>
              <a:buClr>
                <a:schemeClr val="dk1"/>
              </a:buClr>
              <a:buSzPts val="9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1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Quicksand SemiBold"/>
              <a:buNone/>
              <a:defRPr sz="2800">
                <a:solidFill>
                  <a:schemeClr val="dk1"/>
                </a:solidFill>
                <a:latin typeface="Quicksand SemiBold"/>
                <a:ea typeface="Quicksand SemiBold"/>
                <a:cs typeface="Quicksand SemiBold"/>
                <a:sym typeface="Quicksan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lt2"/>
              </a:buClr>
              <a:buSzPts val="1100"/>
              <a:buFont typeface="Quicksand"/>
              <a:buChar char="●"/>
              <a:defRPr sz="1100">
                <a:solidFill>
                  <a:schemeClr val="lt2"/>
                </a:solidFill>
                <a:latin typeface="Quicksand"/>
                <a:ea typeface="Quicksand"/>
                <a:cs typeface="Quicksand"/>
                <a:sym typeface="Quicksand"/>
              </a:defRPr>
            </a:lvl1pPr>
            <a:lvl2pPr indent="-285750" lvl="1" marL="9144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2pPr>
            <a:lvl3pPr indent="-285750" lvl="2" marL="13716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3pPr>
            <a:lvl4pPr indent="-285750" lvl="3" marL="18288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4pPr>
            <a:lvl5pPr indent="-285750" lvl="4" marL="22860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5pPr>
            <a:lvl6pPr indent="-285750" lvl="5" marL="27432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6pPr>
            <a:lvl7pPr indent="-285750" lvl="6" marL="32004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7pPr>
            <a:lvl8pPr indent="-285750" lvl="7" marL="36576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8pPr>
            <a:lvl9pPr indent="-285750" lvl="8" marL="4114800">
              <a:lnSpc>
                <a:spcPct val="115000"/>
              </a:lnSpc>
              <a:spcBef>
                <a:spcPts val="0"/>
              </a:spcBef>
              <a:spcAft>
                <a:spcPts val="0"/>
              </a:spcAft>
              <a:buClr>
                <a:schemeClr val="lt2"/>
              </a:buClr>
              <a:buSzPts val="900"/>
              <a:buFont typeface="Quicksand"/>
              <a:buChar char="■"/>
              <a:defRPr sz="900">
                <a:solidFill>
                  <a:schemeClr val="lt2"/>
                </a:solidFill>
                <a:latin typeface="Quicksand"/>
                <a:ea typeface="Quicksand"/>
                <a:cs typeface="Quicksand"/>
                <a:sym typeface="Quicksa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en.wikipedia.org/wiki/Intercourse,_Alabama" TargetMode="External"/><Relationship Id="rId4" Type="http://schemas.openxmlformats.org/officeDocument/2006/relationships/hyperlink" Target="https://en.wikipedia.org/wiki/Intercourse,_Alabama"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1708" y="744575"/>
            <a:ext cx="8520600" cy="20526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Quicksand"/>
                <a:ea typeface="Quicksand"/>
                <a:cs typeface="Quicksand"/>
                <a:sym typeface="Quicksand"/>
              </a:rPr>
              <a:t>Slave Escape Route</a:t>
            </a:r>
            <a:endParaRPr>
              <a:latin typeface="Quicksand"/>
              <a:ea typeface="Quicksand"/>
              <a:cs typeface="Quicksand"/>
              <a:sym typeface="Quicksand"/>
            </a:endParaRPr>
          </a:p>
        </p:txBody>
      </p:sp>
      <p:sp>
        <p:nvSpPr>
          <p:cNvPr id="65" name="Google Shape;65;p14"/>
          <p:cNvSpPr txBox="1"/>
          <p:nvPr>
            <p:ph idx="1" type="subTitle"/>
          </p:nvPr>
        </p:nvSpPr>
        <p:spPr>
          <a:xfrm>
            <a:off x="311700" y="2834125"/>
            <a:ext cx="8520600" cy="7926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Quicksand"/>
                <a:ea typeface="Quicksand"/>
                <a:cs typeface="Quicksand"/>
                <a:sym typeface="Quicksand"/>
              </a:rPr>
              <a:t>Circa 1850</a:t>
            </a:r>
            <a:endParaRPr>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Knockemstiff</a:t>
            </a:r>
            <a:r>
              <a:rPr lang="en">
                <a:latin typeface="Quicksand"/>
                <a:ea typeface="Quicksand"/>
                <a:cs typeface="Quicksand"/>
                <a:sym typeface="Quicksand"/>
              </a:rPr>
              <a:t> -&gt; Celeryville</a:t>
            </a:r>
            <a:endParaRPr>
              <a:latin typeface="Quicksand"/>
              <a:ea typeface="Quicksand"/>
              <a:cs typeface="Quicksand"/>
              <a:sym typeface="Quicksand"/>
            </a:endParaRPr>
          </a:p>
        </p:txBody>
      </p:sp>
      <p:sp>
        <p:nvSpPr>
          <p:cNvPr id="135" name="Google Shape;135;p23"/>
          <p:cNvSpPr txBox="1"/>
          <p:nvPr>
            <p:ph idx="1" type="body"/>
          </p:nvPr>
        </p:nvSpPr>
        <p:spPr>
          <a:xfrm>
            <a:off x="311700" y="1152475"/>
            <a:ext cx="8520600" cy="681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500"/>
              <a:t>While the group should be safe, bounty hunters are still roaming around southern Ohio. To be careful they go to Celeryville, which is further north, and safer.</a:t>
            </a:r>
            <a:endParaRPr sz="1500"/>
          </a:p>
        </p:txBody>
      </p:sp>
      <p:pic>
        <p:nvPicPr>
          <p:cNvPr id="136" name="Google Shape;136;p23"/>
          <p:cNvPicPr preferRelativeResize="0"/>
          <p:nvPr/>
        </p:nvPicPr>
        <p:blipFill>
          <a:blip r:embed="rId3">
            <a:alphaModFix/>
          </a:blip>
          <a:stretch>
            <a:fillRect/>
          </a:stretch>
        </p:blipFill>
        <p:spPr>
          <a:xfrm>
            <a:off x="5409275" y="1968225"/>
            <a:ext cx="2532659" cy="300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Quicksand"/>
                <a:ea typeface="Quicksand"/>
                <a:cs typeface="Quicksand"/>
                <a:sym typeface="Quicksand"/>
              </a:rPr>
              <a:t>Route</a:t>
            </a:r>
            <a:endParaRPr>
              <a:latin typeface="Quicksand"/>
              <a:ea typeface="Quicksand"/>
              <a:cs typeface="Quicksand"/>
              <a:sym typeface="Quicksand"/>
            </a:endParaRPr>
          </a:p>
        </p:txBody>
      </p:sp>
      <p:sp>
        <p:nvSpPr>
          <p:cNvPr id="71" name="Google Shape;71;p15"/>
          <p:cNvSpPr txBox="1"/>
          <p:nvPr>
            <p:ph idx="1" type="body"/>
          </p:nvPr>
        </p:nvSpPr>
        <p:spPr>
          <a:xfrm>
            <a:off x="311700" y="1389600"/>
            <a:ext cx="2808000" cy="14775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1500"/>
              <a:t>Our group of slaves starts in </a:t>
            </a:r>
            <a:r>
              <a:rPr lang="en" sz="1500" u="sng">
                <a:solidFill>
                  <a:schemeClr val="hlink"/>
                </a:solidFill>
                <a:hlinkClick r:id="rId3"/>
              </a:rPr>
              <a:t>Intercourse,</a:t>
            </a:r>
            <a:r>
              <a:rPr lang="en" sz="1500" u="sng">
                <a:solidFill>
                  <a:schemeClr val="hlink"/>
                </a:solidFill>
                <a:hlinkClick r:id="rId4"/>
              </a:rPr>
              <a:t> Alabama</a:t>
            </a:r>
            <a:r>
              <a:rPr lang="en" sz="1500"/>
              <a:t> </a:t>
            </a:r>
            <a:r>
              <a:rPr lang="en" sz="1500"/>
              <a:t>(all real towns, we swear)</a:t>
            </a:r>
            <a:r>
              <a:rPr lang="en" sz="1500"/>
              <a:t>. They travel from station to station, ending in </a:t>
            </a:r>
            <a:r>
              <a:rPr lang="en" sz="1500"/>
              <a:t>Celeryville</a:t>
            </a:r>
            <a:r>
              <a:rPr lang="en" sz="1500"/>
              <a:t>, Ohio.</a:t>
            </a:r>
            <a:endParaRPr sz="1500"/>
          </a:p>
        </p:txBody>
      </p:sp>
      <p:pic>
        <p:nvPicPr>
          <p:cNvPr id="72" name="Google Shape;72;p15"/>
          <p:cNvPicPr preferRelativeResize="0"/>
          <p:nvPr/>
        </p:nvPicPr>
        <p:blipFill rotWithShape="1">
          <a:blip r:embed="rId5">
            <a:alphaModFix/>
          </a:blip>
          <a:srcRect b="0" l="0" r="0" t="0"/>
          <a:stretch/>
        </p:blipFill>
        <p:spPr>
          <a:xfrm>
            <a:off x="3632625" y="238125"/>
            <a:ext cx="4905375" cy="4667250"/>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Escape</a:t>
            </a:r>
            <a:endParaRPr>
              <a:latin typeface="Quicksand"/>
              <a:ea typeface="Quicksand"/>
              <a:cs typeface="Quicksand"/>
              <a:sym typeface="Quicksand"/>
            </a:endParaRPr>
          </a:p>
        </p:txBody>
      </p:sp>
      <p:sp>
        <p:nvSpPr>
          <p:cNvPr id="78" name="Google Shape;78;p16"/>
          <p:cNvSpPr txBox="1"/>
          <p:nvPr>
            <p:ph idx="1" type="body"/>
          </p:nvPr>
        </p:nvSpPr>
        <p:spPr>
          <a:xfrm>
            <a:off x="311700" y="1152475"/>
            <a:ext cx="8520600" cy="681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1500"/>
              <a:t>Escaping the plantation is the most difficult part, and the most dangerous. Our group makes a distraction and escapes at night.</a:t>
            </a:r>
            <a:endParaRPr sz="1500"/>
          </a:p>
        </p:txBody>
      </p:sp>
      <p:pic>
        <p:nvPicPr>
          <p:cNvPr id="79" name="Google Shape;79;p16"/>
          <p:cNvPicPr preferRelativeResize="0"/>
          <p:nvPr/>
        </p:nvPicPr>
        <p:blipFill rotWithShape="1">
          <a:blip r:embed="rId3">
            <a:alphaModFix/>
          </a:blip>
          <a:srcRect b="0" l="2940" r="636" t="0"/>
          <a:stretch/>
        </p:blipFill>
        <p:spPr>
          <a:xfrm>
            <a:off x="5722825" y="1870275"/>
            <a:ext cx="2865500" cy="2971799"/>
          </a:xfrm>
          <a:prstGeom prst="rect">
            <a:avLst/>
          </a:prstGeom>
          <a:noFill/>
          <a:ln>
            <a:noFill/>
          </a:ln>
          <a:effectLst>
            <a:outerShdw blurRad="57150" rotWithShape="0" algn="bl" dir="5400000" dist="19050">
              <a:srgbClr val="000000">
                <a:alpha val="50000"/>
              </a:srgbClr>
            </a:outerShdw>
          </a:effectLst>
        </p:spPr>
      </p:pic>
      <p:sp>
        <p:nvSpPr>
          <p:cNvPr id="80" name="Google Shape;80;p16"/>
          <p:cNvSpPr txBox="1"/>
          <p:nvPr/>
        </p:nvSpPr>
        <p:spPr>
          <a:xfrm>
            <a:off x="3256125" y="2346025"/>
            <a:ext cx="1927500" cy="2262600"/>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Quicksand"/>
                <a:ea typeface="Quicksand"/>
                <a:cs typeface="Quicksand"/>
                <a:sym typeface="Quicksand"/>
              </a:rPr>
              <a:t>This quilt would signal that the slaves should pack their belongings as they were about to embark on their escape on the underground railroad.</a:t>
            </a:r>
            <a:endParaRPr sz="1500">
              <a:solidFill>
                <a:schemeClr val="lt2"/>
              </a:solidFill>
              <a:latin typeface="Quicksand"/>
              <a:ea typeface="Quicksand"/>
              <a:cs typeface="Quicksand"/>
              <a:sym typeface="Quicksand"/>
            </a:endParaRPr>
          </a:p>
        </p:txBody>
      </p:sp>
      <p:cxnSp>
        <p:nvCxnSpPr>
          <p:cNvPr id="81" name="Google Shape;81;p16"/>
          <p:cNvCxnSpPr>
            <a:stCxn id="80" idx="3"/>
            <a:endCxn id="79" idx="1"/>
          </p:cNvCxnSpPr>
          <p:nvPr/>
        </p:nvCxnSpPr>
        <p:spPr>
          <a:xfrm flipH="1" rot="10800000">
            <a:off x="5183625" y="3356125"/>
            <a:ext cx="539100" cy="121200"/>
          </a:xfrm>
          <a:prstGeom prst="straightConnector1">
            <a:avLst/>
          </a:prstGeom>
          <a:noFill/>
          <a:ln cap="flat" cmpd="sng" w="381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82" name="Google Shape;82;p16"/>
          <p:cNvSpPr txBox="1"/>
          <p:nvPr/>
        </p:nvSpPr>
        <p:spPr>
          <a:xfrm>
            <a:off x="370000" y="2284175"/>
            <a:ext cx="2504700" cy="1569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Quicksand"/>
                <a:ea typeface="Quicksand"/>
                <a:cs typeface="Quicksand"/>
                <a:sym typeface="Quicksand"/>
              </a:rPr>
              <a:t>The slave song Sweet Chariot would be sung to signal that a slave was soon to be escaping. This was Harriet Tubman's favorite song.</a:t>
            </a:r>
            <a:endParaRPr sz="1500">
              <a:solidFill>
                <a:schemeClr val="lt2"/>
              </a:solidFill>
              <a:latin typeface="Quicksand"/>
              <a:ea typeface="Quicksand"/>
              <a:cs typeface="Quicksand"/>
              <a:sym typeface="Quicksand"/>
            </a:endParaRPr>
          </a:p>
        </p:txBody>
      </p:sp>
      <p:cxnSp>
        <p:nvCxnSpPr>
          <p:cNvPr id="83" name="Google Shape;83;p16"/>
          <p:cNvCxnSpPr>
            <a:stCxn id="82" idx="3"/>
            <a:endCxn id="80" idx="1"/>
          </p:cNvCxnSpPr>
          <p:nvPr/>
        </p:nvCxnSpPr>
        <p:spPr>
          <a:xfrm>
            <a:off x="2874700" y="3069125"/>
            <a:ext cx="381300" cy="408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Intercourse -&gt; Chunky</a:t>
            </a:r>
            <a:endParaRPr>
              <a:latin typeface="Quicksand"/>
              <a:ea typeface="Quicksand"/>
              <a:cs typeface="Quicksand"/>
              <a:sym typeface="Quicksand"/>
            </a:endParaRPr>
          </a:p>
        </p:txBody>
      </p:sp>
      <p:sp>
        <p:nvSpPr>
          <p:cNvPr id="89" name="Google Shape;89;p17"/>
          <p:cNvSpPr txBox="1"/>
          <p:nvPr>
            <p:ph idx="1" type="body"/>
          </p:nvPr>
        </p:nvSpPr>
        <p:spPr>
          <a:xfrm>
            <a:off x="311700" y="1152475"/>
            <a:ext cx="8520600" cy="1212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1500"/>
              <a:t>When the slaves first escaped, there were in the most danger of being caught. Because of this, our group of escapees will be hiding at a station in Chunky, Alabama until the danger passes. The group travels along Alamuchee creek to mask their scents from the dogs that will be inevitably chasing them.</a:t>
            </a:r>
            <a:endParaRPr sz="1500"/>
          </a:p>
        </p:txBody>
      </p:sp>
      <p:pic>
        <p:nvPicPr>
          <p:cNvPr id="90" name="Google Shape;90;p17"/>
          <p:cNvPicPr preferRelativeResize="0"/>
          <p:nvPr/>
        </p:nvPicPr>
        <p:blipFill rotWithShape="1">
          <a:blip r:embed="rId3">
            <a:alphaModFix/>
          </a:blip>
          <a:srcRect b="0" l="2630" r="648" t="0"/>
          <a:stretch/>
        </p:blipFill>
        <p:spPr>
          <a:xfrm>
            <a:off x="6346575" y="2837000"/>
            <a:ext cx="2013149" cy="2081274"/>
          </a:xfrm>
          <a:prstGeom prst="rect">
            <a:avLst/>
          </a:prstGeom>
          <a:noFill/>
          <a:ln>
            <a:noFill/>
          </a:ln>
          <a:effectLst>
            <a:outerShdw blurRad="57150" rotWithShape="0" algn="bl" dir="5400000" dist="19050">
              <a:srgbClr val="000000">
                <a:alpha val="50000"/>
              </a:srgbClr>
            </a:outerShdw>
          </a:effectLst>
        </p:spPr>
      </p:pic>
      <p:sp>
        <p:nvSpPr>
          <p:cNvPr id="91" name="Google Shape;91;p17"/>
          <p:cNvSpPr txBox="1"/>
          <p:nvPr/>
        </p:nvSpPr>
        <p:spPr>
          <a:xfrm>
            <a:off x="3070575" y="3222175"/>
            <a:ext cx="1927500" cy="1108200"/>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omic Sans MS"/>
                <a:ea typeface="Comic Sans MS"/>
                <a:cs typeface="Comic Sans MS"/>
                <a:sym typeface="Comic Sans MS"/>
              </a:rPr>
              <a:t>The log cabin quilt would signal that a station was safe to stay at</a:t>
            </a:r>
            <a:endParaRPr sz="1500">
              <a:solidFill>
                <a:schemeClr val="lt2"/>
              </a:solidFill>
              <a:latin typeface="Comic Sans MS"/>
              <a:ea typeface="Comic Sans MS"/>
              <a:cs typeface="Comic Sans MS"/>
              <a:sym typeface="Comic Sans MS"/>
            </a:endParaRPr>
          </a:p>
        </p:txBody>
      </p:sp>
      <p:cxnSp>
        <p:nvCxnSpPr>
          <p:cNvPr id="92" name="Google Shape;92;p17"/>
          <p:cNvCxnSpPr>
            <a:stCxn id="91" idx="3"/>
            <a:endCxn id="90" idx="1"/>
          </p:cNvCxnSpPr>
          <p:nvPr/>
        </p:nvCxnSpPr>
        <p:spPr>
          <a:xfrm>
            <a:off x="4998075" y="3776275"/>
            <a:ext cx="1348500" cy="1014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Chunky -&gt; Money -&gt; Yum Yum -&gt; Finger</a:t>
            </a:r>
            <a:endParaRPr>
              <a:latin typeface="Quicksand"/>
              <a:ea typeface="Quicksand"/>
              <a:cs typeface="Quicksand"/>
              <a:sym typeface="Quicksand"/>
            </a:endParaRPr>
          </a:p>
        </p:txBody>
      </p:sp>
      <p:sp>
        <p:nvSpPr>
          <p:cNvPr id="98" name="Google Shape;98;p18"/>
          <p:cNvSpPr txBox="1"/>
          <p:nvPr>
            <p:ph idx="1" type="body"/>
          </p:nvPr>
        </p:nvSpPr>
        <p:spPr>
          <a:xfrm>
            <a:off x="311700" y="1152475"/>
            <a:ext cx="8520600" cy="14775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1500"/>
              <a:t>The group travels between stations to get to Finger, the next big step of their journey. These stations are very important, as they can resupply and rest. The most dangerous part of the escape is now over, as they are now far enough away from the plantation that they have lost their pursuers. Unfortunately, they are visually distinct, and would be instantly recognised as runaway slaves. Travelling at night was usually the safest option.</a:t>
            </a:r>
            <a:endParaRPr sz="1500"/>
          </a:p>
        </p:txBody>
      </p:sp>
      <p:pic>
        <p:nvPicPr>
          <p:cNvPr id="99" name="Google Shape;99;p18"/>
          <p:cNvPicPr preferRelativeResize="0"/>
          <p:nvPr/>
        </p:nvPicPr>
        <p:blipFill rotWithShape="1">
          <a:blip r:embed="rId3">
            <a:alphaModFix/>
          </a:blip>
          <a:srcRect b="0" l="2630" r="648" t="0"/>
          <a:stretch/>
        </p:blipFill>
        <p:spPr>
          <a:xfrm>
            <a:off x="6222900" y="2740125"/>
            <a:ext cx="2136900" cy="2209226"/>
          </a:xfrm>
          <a:prstGeom prst="rect">
            <a:avLst/>
          </a:prstGeom>
          <a:noFill/>
          <a:ln>
            <a:noFill/>
          </a:ln>
          <a:effectLst>
            <a:outerShdw blurRad="57150" rotWithShape="0" algn="bl" dir="5400000" dist="19050">
              <a:srgbClr val="000000">
                <a:alpha val="50000"/>
              </a:srgbClr>
            </a:outerShdw>
          </a:effectLst>
        </p:spPr>
      </p:pic>
      <p:sp>
        <p:nvSpPr>
          <p:cNvPr id="100" name="Google Shape;100;p18"/>
          <p:cNvSpPr txBox="1"/>
          <p:nvPr/>
        </p:nvSpPr>
        <p:spPr>
          <a:xfrm>
            <a:off x="2765775" y="3069775"/>
            <a:ext cx="1927500" cy="717900"/>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Comic Sans MS"/>
                <a:ea typeface="Comic Sans MS"/>
                <a:cs typeface="Comic Sans MS"/>
                <a:sym typeface="Comic Sans MS"/>
              </a:rPr>
              <a:t>The shoofly quilt would tell the slaves who the railroad workers were.</a:t>
            </a:r>
            <a:endParaRPr sz="1100">
              <a:solidFill>
                <a:schemeClr val="lt2"/>
              </a:solidFill>
              <a:latin typeface="Comic Sans MS"/>
              <a:ea typeface="Comic Sans MS"/>
              <a:cs typeface="Comic Sans MS"/>
              <a:sym typeface="Comic Sans MS"/>
            </a:endParaRPr>
          </a:p>
        </p:txBody>
      </p:sp>
      <p:cxnSp>
        <p:nvCxnSpPr>
          <p:cNvPr id="101" name="Google Shape;101;p18"/>
          <p:cNvCxnSpPr>
            <a:stCxn id="100" idx="3"/>
            <a:endCxn id="99" idx="1"/>
          </p:cNvCxnSpPr>
          <p:nvPr/>
        </p:nvCxnSpPr>
        <p:spPr>
          <a:xfrm>
            <a:off x="4693275" y="3428725"/>
            <a:ext cx="1529700" cy="416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Finger -&gt; Flippin</a:t>
            </a:r>
            <a:endParaRPr>
              <a:latin typeface="Quicksand"/>
              <a:ea typeface="Quicksand"/>
              <a:cs typeface="Quicksand"/>
              <a:sym typeface="Quicksand"/>
            </a:endParaRPr>
          </a:p>
        </p:txBody>
      </p:sp>
      <p:sp>
        <p:nvSpPr>
          <p:cNvPr id="107" name="Google Shape;107;p19"/>
          <p:cNvSpPr txBox="1"/>
          <p:nvPr>
            <p:ph idx="1" type="body"/>
          </p:nvPr>
        </p:nvSpPr>
        <p:spPr>
          <a:xfrm>
            <a:off x="311700" y="1152475"/>
            <a:ext cx="8520600" cy="681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1500">
                <a:latin typeface="Comic Sans MS"/>
                <a:ea typeface="Comic Sans MS"/>
                <a:cs typeface="Comic Sans MS"/>
                <a:sym typeface="Comic Sans MS"/>
              </a:rPr>
              <a:t>Our group </a:t>
            </a:r>
            <a:r>
              <a:rPr lang="en" sz="1500">
                <a:latin typeface="Comic Sans MS"/>
                <a:ea typeface="Comic Sans MS"/>
                <a:cs typeface="Comic Sans MS"/>
                <a:sym typeface="Comic Sans MS"/>
              </a:rPr>
              <a:t>gets</a:t>
            </a:r>
            <a:r>
              <a:rPr lang="en" sz="1500">
                <a:latin typeface="Comic Sans MS"/>
                <a:ea typeface="Comic Sans MS"/>
                <a:cs typeface="Comic Sans MS"/>
                <a:sym typeface="Comic Sans MS"/>
              </a:rPr>
              <a:t> a signal to take the bears path, this leads them on a long stretch </a:t>
            </a:r>
            <a:r>
              <a:rPr lang="en" sz="1500">
                <a:latin typeface="Comic Sans MS"/>
                <a:ea typeface="Comic Sans MS"/>
                <a:cs typeface="Comic Sans MS"/>
                <a:sym typeface="Comic Sans MS"/>
              </a:rPr>
              <a:t>without</a:t>
            </a:r>
            <a:r>
              <a:rPr lang="en" sz="1500">
                <a:latin typeface="Comic Sans MS"/>
                <a:ea typeface="Comic Sans MS"/>
                <a:cs typeface="Comic Sans MS"/>
                <a:sym typeface="Comic Sans MS"/>
              </a:rPr>
              <a:t> a station. This is the hardest part of their journey yet.</a:t>
            </a:r>
            <a:endParaRPr sz="1500">
              <a:latin typeface="Comic Sans MS"/>
              <a:ea typeface="Comic Sans MS"/>
              <a:cs typeface="Comic Sans MS"/>
              <a:sym typeface="Comic Sans MS"/>
            </a:endParaRPr>
          </a:p>
        </p:txBody>
      </p:sp>
      <p:pic>
        <p:nvPicPr>
          <p:cNvPr id="108" name="Google Shape;108;p19"/>
          <p:cNvPicPr preferRelativeResize="0"/>
          <p:nvPr/>
        </p:nvPicPr>
        <p:blipFill rotWithShape="1">
          <a:blip r:embed="rId3">
            <a:alphaModFix/>
          </a:blip>
          <a:srcRect b="0" l="2630" r="648" t="0"/>
          <a:stretch/>
        </p:blipFill>
        <p:spPr>
          <a:xfrm>
            <a:off x="5713800" y="1870275"/>
            <a:ext cx="2874524" cy="2971799"/>
          </a:xfrm>
          <a:prstGeom prst="rect">
            <a:avLst/>
          </a:prstGeom>
          <a:noFill/>
          <a:ln>
            <a:noFill/>
          </a:ln>
          <a:effectLst>
            <a:outerShdw blurRad="57150" rotWithShape="0" algn="bl" dir="5400000" dist="19050">
              <a:srgbClr val="000000">
                <a:alpha val="50000"/>
              </a:srgbClr>
            </a:outerShdw>
          </a:effectLst>
        </p:spPr>
      </p:pic>
      <p:sp>
        <p:nvSpPr>
          <p:cNvPr id="109" name="Google Shape;109;p19"/>
          <p:cNvSpPr txBox="1"/>
          <p:nvPr/>
        </p:nvSpPr>
        <p:spPr>
          <a:xfrm>
            <a:off x="3070575" y="3222175"/>
            <a:ext cx="1927500" cy="717900"/>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Comic Sans MS"/>
                <a:ea typeface="Comic Sans MS"/>
                <a:cs typeface="Comic Sans MS"/>
                <a:sym typeface="Comic Sans MS"/>
              </a:rPr>
              <a:t>The bears claw quilt told the escapees to take a mountain trail</a:t>
            </a:r>
            <a:endParaRPr sz="1100">
              <a:solidFill>
                <a:schemeClr val="lt2"/>
              </a:solidFill>
              <a:latin typeface="Comic Sans MS"/>
              <a:ea typeface="Comic Sans MS"/>
              <a:cs typeface="Comic Sans MS"/>
              <a:sym typeface="Comic Sans MS"/>
            </a:endParaRPr>
          </a:p>
        </p:txBody>
      </p:sp>
      <p:cxnSp>
        <p:nvCxnSpPr>
          <p:cNvPr id="110" name="Google Shape;110;p19"/>
          <p:cNvCxnSpPr>
            <a:stCxn id="109" idx="3"/>
            <a:endCxn id="108" idx="1"/>
          </p:cNvCxnSpPr>
          <p:nvPr/>
        </p:nvCxnSpPr>
        <p:spPr>
          <a:xfrm flipH="1" rot="10800000">
            <a:off x="4998075" y="3356125"/>
            <a:ext cx="715800" cy="225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Flippin -&gt; Parrot</a:t>
            </a:r>
            <a:endParaRPr>
              <a:latin typeface="Quicksand"/>
              <a:ea typeface="Quicksand"/>
              <a:cs typeface="Quicksand"/>
              <a:sym typeface="Quicksand"/>
            </a:endParaRPr>
          </a:p>
        </p:txBody>
      </p:sp>
      <p:sp>
        <p:nvSpPr>
          <p:cNvPr id="116" name="Google Shape;116;p20"/>
          <p:cNvSpPr txBox="1"/>
          <p:nvPr>
            <p:ph idx="1" type="body"/>
          </p:nvPr>
        </p:nvSpPr>
        <p:spPr>
          <a:xfrm>
            <a:off x="311700" y="1152475"/>
            <a:ext cx="8520600" cy="14775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 sz="1500"/>
              <a:t>Our escapees now go from Flippin to Parrot. They run into a small settlement; unfortunately, they are </a:t>
            </a:r>
            <a:r>
              <a:rPr lang="en" sz="1500"/>
              <a:t>immediately</a:t>
            </a:r>
            <a:r>
              <a:rPr lang="en" sz="1500"/>
              <a:t> identified as runaway slaves. Thankfully, they had </a:t>
            </a:r>
            <a:r>
              <a:rPr lang="en" sz="1500"/>
              <a:t>acquired</a:t>
            </a:r>
            <a:r>
              <a:rPr lang="en" sz="1500"/>
              <a:t> a gun at Yum Yum. They shoot their attacker, but the danger is not over yet, as others must have heard the gunshot. While running </a:t>
            </a:r>
            <a:r>
              <a:rPr lang="en" sz="1500"/>
              <a:t>away,</a:t>
            </a:r>
            <a:r>
              <a:rPr lang="en" sz="1500"/>
              <a:t> they get lost; </a:t>
            </a:r>
            <a:r>
              <a:rPr lang="en" sz="1500"/>
              <a:t>unfortunately,</a:t>
            </a:r>
            <a:r>
              <a:rPr lang="en" sz="1500"/>
              <a:t> they didn't pack enough </a:t>
            </a:r>
            <a:r>
              <a:rPr lang="en" sz="1500"/>
              <a:t>supplies for the extended trip and go hungry. They barely make it to the station in Parrot.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Parrot -&gt; Dingus</a:t>
            </a:r>
            <a:endParaRPr>
              <a:latin typeface="Quicksand"/>
              <a:ea typeface="Quicksand"/>
              <a:cs typeface="Quicksand"/>
              <a:sym typeface="Quicksand"/>
            </a:endParaRPr>
          </a:p>
        </p:txBody>
      </p:sp>
      <p:sp>
        <p:nvSpPr>
          <p:cNvPr id="122" name="Google Shape;122;p21"/>
          <p:cNvSpPr txBox="1"/>
          <p:nvPr>
            <p:ph idx="1" type="body"/>
          </p:nvPr>
        </p:nvSpPr>
        <p:spPr>
          <a:xfrm>
            <a:off x="311700" y="1152475"/>
            <a:ext cx="3999900" cy="35787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t>The route from Parrot to Dingus  is 106 km long and the terrain is very hilly and steep. The escapees also travel in </a:t>
            </a:r>
            <a:r>
              <a:rPr lang="en" sz="1500"/>
              <a:t>gullies,</a:t>
            </a:r>
            <a:r>
              <a:rPr lang="en" sz="1500"/>
              <a:t> </a:t>
            </a:r>
            <a:r>
              <a:rPr lang="en" sz="1500"/>
              <a:t>where</a:t>
            </a:r>
            <a:r>
              <a:rPr lang="en" sz="1500"/>
              <a:t> they are very prone to being ambushed and caught.</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5443550" y="592100"/>
            <a:ext cx="2697375" cy="4042524"/>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Quicksand"/>
                <a:ea typeface="Quicksand"/>
                <a:cs typeface="Quicksand"/>
                <a:sym typeface="Quicksand"/>
              </a:rPr>
              <a:t>Dingus -&gt; </a:t>
            </a:r>
            <a:r>
              <a:rPr lang="en">
                <a:latin typeface="Quicksand"/>
                <a:ea typeface="Quicksand"/>
                <a:cs typeface="Quicksand"/>
                <a:sym typeface="Quicksand"/>
              </a:rPr>
              <a:t>Knockemstiff</a:t>
            </a:r>
            <a:endParaRPr>
              <a:latin typeface="Quicksand"/>
              <a:ea typeface="Quicksand"/>
              <a:cs typeface="Quicksand"/>
              <a:sym typeface="Quicksand"/>
            </a:endParaRPr>
          </a:p>
        </p:txBody>
      </p:sp>
      <p:sp>
        <p:nvSpPr>
          <p:cNvPr id="129" name="Google Shape;129;p22"/>
          <p:cNvSpPr txBox="1"/>
          <p:nvPr>
            <p:ph idx="1" type="body"/>
          </p:nvPr>
        </p:nvSpPr>
        <p:spPr>
          <a:xfrm>
            <a:off x="311700" y="1152475"/>
            <a:ext cx="8520600" cy="946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500"/>
              <a:t>The journey from Dingus to </a:t>
            </a:r>
            <a:r>
              <a:rPr lang="en" sz="1500"/>
              <a:t>Knockemstiff</a:t>
            </a:r>
            <a:r>
              <a:rPr lang="en" sz="1500"/>
              <a:t> is perilous, but once they got into Ohio they were safe from the slave catchers/hunters. Unfortunately, they run into a drunk racist, who mildly wounds one of the party members. They manage to </a:t>
            </a:r>
            <a:r>
              <a:rPr lang="en" sz="1500"/>
              <a:t>Knockemstiff</a:t>
            </a:r>
            <a:r>
              <a:rPr lang="en" sz="1500"/>
              <a:t> </a:t>
            </a:r>
            <a:r>
              <a:rPr lang="en" sz="1500"/>
              <a:t>together,</a:t>
            </a:r>
            <a:r>
              <a:rPr lang="en" sz="1500"/>
              <a:t> though.</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Catppuccin">
  <a:themeElements>
    <a:clrScheme name="Simple Dark">
      <a:dk1>
        <a:srgbClr val="CDD6F4"/>
      </a:dk1>
      <a:lt1>
        <a:srgbClr val="1E1E2E"/>
      </a:lt1>
      <a:dk2>
        <a:srgbClr val="313244"/>
      </a:dk2>
      <a:lt2>
        <a:srgbClr val="BAC2DE"/>
      </a:lt2>
      <a:accent1>
        <a:srgbClr val="A6E3A1"/>
      </a:accent1>
      <a:accent2>
        <a:srgbClr val="94E2D5"/>
      </a:accent2>
      <a:accent3>
        <a:srgbClr val="F5C2E7"/>
      </a:accent3>
      <a:accent4>
        <a:srgbClr val="FAB387"/>
      </a:accent4>
      <a:accent5>
        <a:srgbClr val="4DD0E1"/>
      </a:accent5>
      <a:accent6>
        <a:srgbClr val="F9E2AF"/>
      </a:accent6>
      <a:hlink>
        <a:srgbClr val="89DCEB"/>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