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789" r:id="rId2"/>
    <p:sldId id="1319" r:id="rId3"/>
    <p:sldId id="1320" r:id="rId4"/>
    <p:sldId id="1290" r:id="rId5"/>
    <p:sldId id="1303" r:id="rId6"/>
    <p:sldId id="1302" r:id="rId7"/>
    <p:sldId id="1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113" d="100"/>
          <a:sy n="113" d="100"/>
        </p:scale>
        <p:origin x="126" y="7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150EB23-0542-4EB4-A6A9-5B6DAA488290}"/>
              </a:ext>
            </a:extLst>
          </p:cNvPr>
          <p:cNvSpPr txBox="1">
            <a:spLocks/>
          </p:cNvSpPr>
          <p:nvPr/>
        </p:nvSpPr>
        <p:spPr>
          <a:xfrm>
            <a:off x="2279576" y="836712"/>
            <a:ext cx="5343409" cy="934383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250" b="0" kern="1200" spc="50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7A300-379F-47A9-9154-FA2166DB5463}"/>
              </a:ext>
            </a:extLst>
          </p:cNvPr>
          <p:cNvSpPr txBox="1"/>
          <p:nvPr/>
        </p:nvSpPr>
        <p:spPr>
          <a:xfrm>
            <a:off x="983432" y="5707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/*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my</a:t>
            </a:r>
            <a:r>
              <a:rPr lang="ko-KR" altLang="en-US" dirty="0"/>
              <a:t> </a:t>
            </a:r>
            <a:r>
              <a:rPr lang="ko-KR" altLang="en-US" dirty="0" err="1"/>
              <a:t>honor</a:t>
            </a:r>
            <a:r>
              <a:rPr lang="ko-KR" altLang="en-US" dirty="0"/>
              <a:t>,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pledge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have</a:t>
            </a:r>
            <a:r>
              <a:rPr lang="ko-KR" altLang="en-US" dirty="0"/>
              <a:t> </a:t>
            </a:r>
            <a:r>
              <a:rPr lang="ko-KR" altLang="en-US" dirty="0" err="1"/>
              <a:t>neither</a:t>
            </a:r>
            <a:r>
              <a:rPr lang="ko-KR" altLang="en-US" dirty="0"/>
              <a:t> </a:t>
            </a:r>
            <a:r>
              <a:rPr lang="ko-KR" altLang="en-US" dirty="0" err="1"/>
              <a:t>received</a:t>
            </a:r>
            <a:r>
              <a:rPr lang="ko-KR" altLang="en-US" dirty="0"/>
              <a:t> </a:t>
            </a:r>
            <a:r>
              <a:rPr lang="ko-KR" altLang="en-US" dirty="0" err="1"/>
              <a:t>nor</a:t>
            </a:r>
            <a:r>
              <a:rPr lang="ko-KR" altLang="en-US" dirty="0"/>
              <a:t> </a:t>
            </a:r>
            <a:r>
              <a:rPr lang="ko-KR" altLang="en-US" dirty="0" err="1"/>
              <a:t>provided</a:t>
            </a:r>
            <a:r>
              <a:rPr lang="ko-KR" altLang="en-US" dirty="0"/>
              <a:t> </a:t>
            </a:r>
            <a:r>
              <a:rPr lang="ko-KR" altLang="en-US" dirty="0" err="1"/>
              <a:t>improper</a:t>
            </a:r>
            <a:r>
              <a:rPr lang="ko-KR" altLang="en-US" dirty="0"/>
              <a:t> </a:t>
            </a:r>
            <a:r>
              <a:rPr lang="ko-KR" altLang="en-US" dirty="0" err="1"/>
              <a:t>assistance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endParaRPr lang="ko-KR" altLang="en-US" dirty="0"/>
          </a:p>
          <a:p>
            <a:r>
              <a:rPr lang="ko-KR" altLang="en-US" dirty="0" err="1"/>
              <a:t>completion</a:t>
            </a:r>
            <a:r>
              <a:rPr lang="ko-KR" altLang="en-US" dirty="0"/>
              <a:t> of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programming</a:t>
            </a:r>
            <a:r>
              <a:rPr lang="ko-KR" altLang="en-US" dirty="0"/>
              <a:t> </a:t>
            </a:r>
            <a:r>
              <a:rPr lang="ko-KR" altLang="en-US" dirty="0" err="1"/>
              <a:t>assignment</a:t>
            </a:r>
            <a:r>
              <a:rPr lang="ko-KR" altLang="en-US" dirty="0"/>
              <a:t>. </a:t>
            </a:r>
            <a:r>
              <a:rPr lang="ko-KR" altLang="en-US" dirty="0" err="1"/>
              <a:t>Signed</a:t>
            </a:r>
            <a:r>
              <a:rPr lang="ko-KR" altLang="en-US" dirty="0"/>
              <a:t>: 정예찬*/</a:t>
            </a:r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Linear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/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/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/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/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6643"/>
              </p:ext>
            </p:extLst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no. of probes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0              0              1               3             3   </a:t>
            </a:r>
          </a:p>
        </p:txBody>
      </p:sp>
      <p:sp>
        <p:nvSpPr>
          <p:cNvPr id="29" name="object 33"/>
          <p:cNvSpPr txBox="1"/>
          <p:nvPr/>
        </p:nvSpPr>
        <p:spPr>
          <a:xfrm>
            <a:off x="7263340" y="5767839"/>
            <a:ext cx="683303" cy="3475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000" dirty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/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589016" y="3789040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For example,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(h(69)+f(0)) % 10</a:t>
            </a:r>
            <a:r>
              <a:rPr lang="en-US" altLang="ko-KR" sz="1600" spc="15" dirty="0">
                <a:latin typeface="Tahoma"/>
                <a:cs typeface="Tahoma"/>
              </a:rPr>
              <a:t> </a:t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9 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% 10 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1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3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2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k % 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611771" y="1844824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(h(58)+f(0)) % 10</a:t>
            </a:r>
            <a:r>
              <a:rPr lang="en-US" altLang="ko-KR" sz="1600" spc="15" dirty="0">
                <a:latin typeface="Tahoma"/>
                <a:cs typeface="Tahoma"/>
              </a:rPr>
              <a:t> </a:t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8 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3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7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Quadratic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/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/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/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/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23433"/>
              </p:ext>
            </p:extLst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0              0              1              2              2   </a:t>
            </a:r>
          </a:p>
        </p:txBody>
      </p:sp>
      <p:sp>
        <p:nvSpPr>
          <p:cNvPr id="29" name="object 33"/>
          <p:cNvSpPr txBox="1"/>
          <p:nvPr/>
        </p:nvSpPr>
        <p:spPr>
          <a:xfrm>
            <a:off x="7289158" y="5684580"/>
            <a:ext cx="596856" cy="36933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400" b="1" spc="-5" dirty="0">
                <a:solidFill>
                  <a:srgbClr val="3333CC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no. of probes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k % 10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For example, quadratic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(h(58)+f(0)) % 10</a:t>
            </a:r>
            <a:r>
              <a:rPr lang="en-US" altLang="ko-KR" sz="1600" spc="15" dirty="0">
                <a:latin typeface="Tahoma"/>
                <a:cs typeface="Tahoma"/>
              </a:rPr>
              <a:t> </a:t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8 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(h(58)+ 4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2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11771" y="3972364"/>
            <a:ext cx="3909884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For example,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(h(69)+f(0)) % 10</a:t>
            </a:r>
            <a:r>
              <a:rPr lang="en-US" altLang="ko-KR" sz="1600" spc="15" dirty="0">
                <a:latin typeface="Tahoma"/>
                <a:cs typeface="Tahoma"/>
              </a:rPr>
              <a:t> </a:t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9 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% 10 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(h(69)+ 4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3</a:t>
            </a: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0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3635"/>
              </p:ext>
            </p:extLst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1655"/>
              </p:ext>
            </p:extLst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1204"/>
              </p:ext>
            </p:extLst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155"/>
              </p:ext>
            </p:extLst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39598"/>
              </p:ext>
            </p:extLst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59030"/>
              </p:ext>
            </p:extLst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% 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sz="1400" spc="-5" dirty="0" err="1">
                <a:solidFill>
                  <a:srgbClr val="FF0000"/>
                </a:solidFill>
                <a:latin typeface="Tahoma"/>
                <a:cs typeface="Tahoma"/>
              </a:rPr>
              <a:t>collison</a:t>
            </a:r>
            <a:r>
              <a:rPr lang="en-US" altLang="ko-KR" sz="14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49 % 7)</a:t>
            </a:r>
            <a:r>
              <a:rPr lang="en-US" altLang="ko-KR" sz="1400" spc="-5" dirty="0">
                <a:latin typeface="Tahoma"/>
                <a:cs typeface="Tahoma"/>
              </a:rPr>
              <a:t>) % 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4" y="2690875"/>
            <a:ext cx="37961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(h(58)+f(0) % 10 = 8 (collision)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(h(58)+1*(7 – 58 % 7)) % 10 = 3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5" y="3394825"/>
            <a:ext cx="37961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(h(69)+f(0)) % 10 = 9 (collision)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(h(69)+1*(7 – 69 % 7)) % 10 = 0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92609"/>
              </p:ext>
            </p:extLst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4447698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(h(23)+f(0)) % 10 = 3 (collision) 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(h(23)+1*(7- 23 % 7)) % 10 = 8 (collision)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2</a:t>
            </a:r>
            <a:r>
              <a:rPr lang="en-US" altLang="ko-KR" sz="1400" spc="-5" dirty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(h(23)+2*(7- 23 % 7)) % 10 = 3 (collision)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3</a:t>
            </a:r>
            <a:r>
              <a:rPr lang="en-US" altLang="ko-KR" sz="1400" spc="-5" dirty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(h(23)+3*(7- 23 % 7)) % 10 = 8 (collision)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4</a:t>
            </a:r>
            <a:r>
              <a:rPr lang="en-US" altLang="ko-KR" sz="1400" spc="-5" dirty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(h(23)+4*(7- 23 % 7)) % 10 = 3 (collision)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>
                <a:latin typeface="Tahoma"/>
                <a:cs typeface="Tahoma"/>
              </a:rPr>
              <a:t>:</a:t>
            </a: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7079"/>
              </p:ext>
            </p:extLst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  0              0              1              2              2  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102947" y="6096546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no. of probes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3304" y="5626201"/>
            <a:ext cx="7264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</a:t>
            </a:r>
            <a:r>
              <a:rPr lang="en-US" altLang="ko-KR" sz="2000"/>
              <a:t>= x % </a:t>
            </a:r>
            <a:r>
              <a:rPr lang="en-US" altLang="ko-KR" sz="2000" dirty="0"/>
              <a:t>10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4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Linear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3236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0416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88911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5630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96902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24761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8, 1, 9, 6, 1</a:t>
            </a:r>
            <a:r>
              <a:rPr lang="en-US" altLang="ko-KR" sz="2000" b="1" dirty="0"/>
              <a:t>5</a:t>
            </a:r>
            <a:endParaRPr lang="fr-FR" altLang="ko-KR" sz="2000" b="1" dirty="0"/>
          </a:p>
        </p:txBody>
      </p:sp>
      <p:graphicFrame>
        <p:nvGraphicFramePr>
          <p:cNvPr id="2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1897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32104" y="908720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x % 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02123"/>
            <a:ext cx="396044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h</a:t>
            </a:r>
            <a:r>
              <a:rPr lang="en-US" altLang="ko-KR" sz="1600" baseline="-25000" dirty="0">
                <a:latin typeface="+mn-ea"/>
              </a:rPr>
              <a:t>0</a:t>
            </a:r>
            <a:r>
              <a:rPr lang="en-US" altLang="ko-KR" sz="1600" dirty="0">
                <a:latin typeface="+mn-ea"/>
              </a:rPr>
              <a:t>(8) = 8 mod 7 = 1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h</a:t>
            </a:r>
            <a:r>
              <a:rPr lang="en-US" altLang="ko-KR" sz="1600" baseline="-25000" dirty="0">
                <a:latin typeface="+mn-ea"/>
              </a:rPr>
              <a:t>0</a:t>
            </a:r>
            <a:r>
              <a:rPr lang="en-US" altLang="ko-KR" sz="1600" dirty="0">
                <a:latin typeface="+mn-ea"/>
              </a:rPr>
              <a:t>(1) = 1 mod 7 = 1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h</a:t>
            </a:r>
            <a:r>
              <a:rPr lang="en-US" altLang="ko-KR" sz="1600" baseline="-25000" dirty="0">
                <a:latin typeface="+mn-ea"/>
              </a:rPr>
              <a:t>0</a:t>
            </a:r>
            <a:r>
              <a:rPr lang="en-US" altLang="ko-KR" sz="1600" dirty="0">
                <a:latin typeface="+mn-ea"/>
              </a:rPr>
              <a:t>(9) = 9 mod 7 = 2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h</a:t>
            </a:r>
            <a:r>
              <a:rPr lang="en-US" altLang="ko-KR" sz="1600" baseline="-25000" dirty="0">
                <a:latin typeface="+mn-ea"/>
              </a:rPr>
              <a:t>0</a:t>
            </a:r>
            <a:r>
              <a:rPr lang="en-US" altLang="ko-KR" sz="1600" dirty="0">
                <a:latin typeface="+mn-ea"/>
              </a:rPr>
              <a:t>(6) = 6 mod 7 = 6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h</a:t>
            </a:r>
            <a:r>
              <a:rPr lang="en-US" altLang="ko-KR" sz="1600" baseline="-25000" dirty="0">
                <a:latin typeface="+mn-ea"/>
              </a:rPr>
              <a:t>0</a:t>
            </a:r>
            <a:r>
              <a:rPr lang="en-US" altLang="ko-KR" sz="1600" dirty="0">
                <a:latin typeface="+mn-ea"/>
              </a:rPr>
              <a:t>(15) = 15 mod 7 = 1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43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5174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31025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65334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8797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36138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8925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8, 1, 9, 6, </a:t>
            </a:r>
            <a:r>
              <a:rPr lang="fr-FR" altLang="ko-KR" sz="20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1014" y="2300831"/>
            <a:ext cx="461098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h</a:t>
            </a:r>
            <a:r>
              <a:rPr lang="en-US" altLang="ko-KR" sz="1400" baseline="-25000" dirty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(8) = 8 mod 7 = 1</a:t>
            </a:r>
          </a:p>
          <a:p>
            <a:pPr fontAlgn="base">
              <a:spcBef>
                <a:spcPct val="0"/>
              </a:spcBef>
            </a:pP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h</a:t>
            </a:r>
            <a:r>
              <a:rPr lang="en-US" altLang="ko-KR" sz="1400" baseline="-25000" dirty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(1) = 1 mod 7 = 1 (collision)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h</a:t>
            </a:r>
            <a:r>
              <a:rPr lang="en-US" altLang="ko-KR" sz="1400" baseline="-25000" dirty="0">
                <a:latin typeface="+mn-ea"/>
              </a:rPr>
              <a:t>1</a:t>
            </a:r>
            <a:r>
              <a:rPr lang="en-US" altLang="ko-KR" sz="1400" dirty="0">
                <a:latin typeface="+mn-ea"/>
              </a:rPr>
              <a:t>(1) = 1 + 1 * (5 – 1 mod 5) mod 7 = 5</a:t>
            </a:r>
          </a:p>
          <a:p>
            <a:pPr fontAlgn="base">
              <a:spcBef>
                <a:spcPct val="0"/>
              </a:spcBef>
            </a:pP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h</a:t>
            </a:r>
            <a:r>
              <a:rPr lang="en-US" altLang="ko-KR" sz="1400" baseline="-25000" dirty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(9) = 9 mod 7 = 2</a:t>
            </a:r>
          </a:p>
          <a:p>
            <a:pPr fontAlgn="base">
              <a:spcBef>
                <a:spcPct val="0"/>
              </a:spcBef>
            </a:pP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h</a:t>
            </a:r>
            <a:r>
              <a:rPr lang="en-US" altLang="ko-KR" sz="1400" baseline="-25000" dirty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(6) = 6 mod 7 = 6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 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h</a:t>
            </a:r>
            <a:r>
              <a:rPr lang="en-US" altLang="ko-KR" sz="1400" baseline="-25000" dirty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(13) = 13 mod 7 = 6 (collision)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h</a:t>
            </a:r>
            <a:r>
              <a:rPr lang="en-US" altLang="ko-KR" sz="1400" baseline="-25000" dirty="0">
                <a:latin typeface="+mn-ea"/>
              </a:rPr>
              <a:t>1</a:t>
            </a:r>
            <a:r>
              <a:rPr lang="en-US" altLang="ko-KR" sz="1400" dirty="0">
                <a:latin typeface="+mn-ea"/>
              </a:rPr>
              <a:t>(13) = 13 + 1 * (5 – 13 mod 5) mod 7 = 1 (collision)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>
                <a:latin typeface="+mn-ea"/>
              </a:rPr>
              <a:t>h</a:t>
            </a:r>
            <a:r>
              <a:rPr lang="en-US" altLang="ko-KR" sz="1400" baseline="-25000" dirty="0">
                <a:latin typeface="+mn-ea"/>
              </a:rPr>
              <a:t>2</a:t>
            </a:r>
            <a:r>
              <a:rPr lang="en-US" altLang="ko-KR" sz="1400" dirty="0">
                <a:latin typeface="+mn-ea"/>
              </a:rPr>
              <a:t>(13) = 13 + 2 * (5 – 13 mod 5) mod 7 = 3 </a:t>
            </a:r>
          </a:p>
          <a:p>
            <a:pPr fontAlgn="base">
              <a:spcBef>
                <a:spcPct val="0"/>
              </a:spcBef>
            </a:pP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56806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146148" y="906277"/>
            <a:ext cx="17686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h'(x) = x </a:t>
            </a:r>
            <a:r>
              <a:rPr lang="en-US" altLang="ko-KR" sz="2000"/>
              <a:t>% 5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080760" y="906277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x % 7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No coloring is required in this page.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5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19710</TotalTime>
  <Words>1180</Words>
  <Application>Microsoft Office PowerPoint</Application>
  <PresentationFormat>와이드스크린</PresentationFormat>
  <Paragraphs>304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Linear Probing Example</vt:lpstr>
      <vt:lpstr>Quadratic Probing Example</vt:lpstr>
      <vt:lpstr>Double Hashing Example</vt:lpstr>
      <vt:lpstr>Linear Hashing Example</vt:lpstr>
      <vt:lpstr>Double Hashing Example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예찬 정</cp:lastModifiedBy>
  <cp:revision>1342</cp:revision>
  <dcterms:created xsi:type="dcterms:W3CDTF">2014-02-12T09:15:05Z</dcterms:created>
  <dcterms:modified xsi:type="dcterms:W3CDTF">2020-12-12T11:19:26Z</dcterms:modified>
</cp:coreProperties>
</file>