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Economica"/>
      <p:regular r:id="rId31"/>
      <p:bold r:id="rId32"/>
      <p:italic r:id="rId33"/>
      <p:boldItalic r:id="rId34"/>
    </p:embeddedFont>
    <p:embeddedFont>
      <p:font typeface="Proxima Nova"/>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Economica-italic.fntdata"/><Relationship Id="rId10" Type="http://schemas.openxmlformats.org/officeDocument/2006/relationships/slide" Target="slides/slide5.xml"/><Relationship Id="rId32" Type="http://schemas.openxmlformats.org/officeDocument/2006/relationships/font" Target="fonts/Economica-bold.fntdata"/><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font" Target="fonts/Economica-boldItalic.fntdata"/><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0d4a182a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0d4a182a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0d4a182a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0d4a182a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d0d4a182a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d0d4a182a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d0d4a182a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d0d4a182a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d0d4a182a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d0d4a182a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0d4a182a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d0d4a182a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d0d4a182a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d0d4a182a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d0d4a182a5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d0d4a182a5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d0d4a182a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d0d4a182a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0d4a182a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d0d4a182a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0d4a182a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d0d4a182a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d0d4a182a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d0d4a182a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0d4a182a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0d4a182a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d0d4a182a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d0d4a182a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0d4a182a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0d4a182a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0d4a182a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0d4a182a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0d4a182a5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0d4a182a5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0d4a182a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0d4a182a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0d4a182a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0d4a182a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0d4a182a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0d4a182a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figma.com/file/oUAMk44E36md0oRFu8RN9z/Team-Prime?node-id=0%3A1&amp;t=AYLhq83FX8BZF6pe-3" TargetMode="External"/><Relationship Id="rId4" Type="http://schemas.openxmlformats.org/officeDocument/2006/relationships/hyperlink" Target="https://www.figma.com/file/3AxEO9xltaU5AV3oJKK4kV/USER-JOURNEY-MAPPING?node-id=0%3A1&amp;t=txCTB5IfuddCHjcP-1" TargetMode="External"/><Relationship Id="rId10" Type="http://schemas.openxmlformats.org/officeDocument/2006/relationships/image" Target="../media/image4.png"/><Relationship Id="rId9" Type="http://schemas.openxmlformats.org/officeDocument/2006/relationships/hyperlink" Target="https://donoh.vercel.app/" TargetMode="External"/><Relationship Id="rId5" Type="http://schemas.openxmlformats.org/officeDocument/2006/relationships/hyperlink" Target="https://github.com/glowwEE/DonoH" TargetMode="External"/><Relationship Id="rId6" Type="http://schemas.openxmlformats.org/officeDocument/2006/relationships/hyperlink" Target="https://docs.google.com/document/d/1m9o58UNxWbjD0ebpQRY2aKlGduOtQpDKMNUyEPo_bNA/edit?usp=drivesdk" TargetMode="External"/><Relationship Id="rId7" Type="http://schemas.openxmlformats.org/officeDocument/2006/relationships/hyperlink" Target="https://app.clickup.com/42119155/v/li/900900015944" TargetMode="External"/><Relationship Id="rId8" Type="http://schemas.openxmlformats.org/officeDocument/2006/relationships/hyperlink" Target="https://docs.google.com/document/d/1mS8KhIyWjGzQU5vlYPX_f4b5onTtWgvi27tIaRKnO8g/edit?usp=drivesd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789300" y="689400"/>
            <a:ext cx="5652600" cy="879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4800">
                <a:solidFill>
                  <a:srgbClr val="274E13"/>
                </a:solidFill>
                <a:latin typeface="Arial"/>
                <a:ea typeface="Arial"/>
                <a:cs typeface="Arial"/>
                <a:sym typeface="Arial"/>
              </a:rPr>
              <a:t>DonoH</a:t>
            </a:r>
            <a:endParaRPr sz="4800">
              <a:solidFill>
                <a:srgbClr val="274E13"/>
              </a:solidFill>
            </a:endParaRPr>
          </a:p>
        </p:txBody>
      </p:sp>
      <p:sp>
        <p:nvSpPr>
          <p:cNvPr id="87" name="Google Shape;87;p13"/>
          <p:cNvSpPr txBox="1"/>
          <p:nvPr>
            <p:ph idx="1" type="subTitle"/>
          </p:nvPr>
        </p:nvSpPr>
        <p:spPr>
          <a:xfrm>
            <a:off x="516300" y="3026700"/>
            <a:ext cx="9258300" cy="21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Team Prime: </a:t>
            </a:r>
            <a:endParaRPr b="1">
              <a:solidFill>
                <a:srgbClr val="38761D"/>
              </a:solidFill>
            </a:endParaRPr>
          </a:p>
          <a:p>
            <a:pPr indent="0" lvl="0" marL="0" rtl="0" algn="l">
              <a:spcBef>
                <a:spcPts val="0"/>
              </a:spcBef>
              <a:spcAft>
                <a:spcPts val="0"/>
              </a:spcAft>
              <a:buNone/>
            </a:pPr>
            <a:r>
              <a:t/>
            </a:r>
            <a:endParaRPr b="1">
              <a:solidFill>
                <a:srgbClr val="38761D"/>
              </a:solidFill>
            </a:endParaRPr>
          </a:p>
          <a:p>
            <a:pPr indent="0" lvl="0" marL="0" rtl="0" algn="l">
              <a:spcBef>
                <a:spcPts val="0"/>
              </a:spcBef>
              <a:spcAft>
                <a:spcPts val="0"/>
              </a:spcAft>
              <a:buNone/>
            </a:pPr>
            <a:r>
              <a:rPr lang="en" sz="1400">
                <a:solidFill>
                  <a:schemeClr val="dk2"/>
                </a:solidFill>
                <a:latin typeface="Arial"/>
                <a:ea typeface="Arial"/>
                <a:cs typeface="Arial"/>
                <a:sym typeface="Arial"/>
              </a:rPr>
              <a:t>Udoka Success Etus </a:t>
            </a:r>
            <a:r>
              <a:rPr b="1" lang="en" sz="1400">
                <a:solidFill>
                  <a:srgbClr val="FF0000"/>
                </a:solidFill>
                <a:latin typeface="Arial"/>
                <a:ea typeface="Arial"/>
                <a:cs typeface="Arial"/>
                <a:sym typeface="Arial"/>
              </a:rPr>
              <a:t>|</a:t>
            </a:r>
            <a:r>
              <a:rPr lang="en" sz="1400">
                <a:solidFill>
                  <a:schemeClr val="dk2"/>
                </a:solidFill>
                <a:latin typeface="Arial"/>
                <a:ea typeface="Arial"/>
                <a:cs typeface="Arial"/>
                <a:sym typeface="Arial"/>
              </a:rPr>
              <a:t> Ejibode Ibraheem </a:t>
            </a:r>
            <a:r>
              <a:rPr b="1" lang="en" sz="1400">
                <a:solidFill>
                  <a:srgbClr val="FF0000"/>
                </a:solidFill>
                <a:latin typeface="Arial"/>
                <a:ea typeface="Arial"/>
                <a:cs typeface="Arial"/>
                <a:sym typeface="Arial"/>
              </a:rPr>
              <a:t>|</a:t>
            </a:r>
            <a:r>
              <a:rPr lang="en" sz="1400">
                <a:solidFill>
                  <a:schemeClr val="dk2"/>
                </a:solidFill>
                <a:latin typeface="Arial"/>
                <a:ea typeface="Arial"/>
                <a:cs typeface="Arial"/>
                <a:sym typeface="Arial"/>
              </a:rPr>
              <a:t> Onwuli Valentina </a:t>
            </a:r>
            <a:r>
              <a:rPr b="1" lang="en" sz="1400">
                <a:solidFill>
                  <a:srgbClr val="FF0000"/>
                </a:solidFill>
                <a:latin typeface="Arial"/>
                <a:ea typeface="Arial"/>
                <a:cs typeface="Arial"/>
                <a:sym typeface="Arial"/>
              </a:rPr>
              <a:t>|</a:t>
            </a:r>
            <a:r>
              <a:rPr lang="en" sz="1400">
                <a:solidFill>
                  <a:schemeClr val="dk2"/>
                </a:solidFill>
                <a:latin typeface="Arial"/>
                <a:ea typeface="Arial"/>
                <a:cs typeface="Arial"/>
                <a:sym typeface="Arial"/>
              </a:rPr>
              <a:t> Glory Okafor </a:t>
            </a:r>
            <a:r>
              <a:rPr b="1" lang="en" sz="1400">
                <a:solidFill>
                  <a:srgbClr val="FF0000"/>
                </a:solidFill>
                <a:latin typeface="Arial"/>
                <a:ea typeface="Arial"/>
                <a:cs typeface="Arial"/>
                <a:sym typeface="Arial"/>
              </a:rPr>
              <a:t>|</a:t>
            </a:r>
            <a:r>
              <a:rPr lang="en" sz="1400">
                <a:solidFill>
                  <a:schemeClr val="dk2"/>
                </a:solidFill>
                <a:latin typeface="Arial"/>
                <a:ea typeface="Arial"/>
                <a:cs typeface="Arial"/>
                <a:sym typeface="Arial"/>
              </a:rPr>
              <a:t> Ude Abigail </a:t>
            </a:r>
            <a:r>
              <a:rPr b="1" lang="en" sz="1400">
                <a:solidFill>
                  <a:srgbClr val="FF0000"/>
                </a:solidFill>
                <a:latin typeface="Arial"/>
                <a:ea typeface="Arial"/>
                <a:cs typeface="Arial"/>
                <a:sym typeface="Arial"/>
              </a:rPr>
              <a:t>|</a:t>
            </a:r>
            <a:r>
              <a:rPr lang="en" sz="1400">
                <a:solidFill>
                  <a:schemeClr val="dk2"/>
                </a:solidFill>
                <a:latin typeface="Arial"/>
                <a:ea typeface="Arial"/>
                <a:cs typeface="Arial"/>
                <a:sym typeface="Arial"/>
              </a:rPr>
              <a:t> Rabiu Aisha </a:t>
            </a:r>
            <a:r>
              <a:rPr b="1" lang="en" sz="1400">
                <a:solidFill>
                  <a:srgbClr val="FF0000"/>
                </a:solidFill>
                <a:latin typeface="Arial"/>
                <a:ea typeface="Arial"/>
                <a:cs typeface="Arial"/>
                <a:sym typeface="Arial"/>
              </a:rPr>
              <a:t>|</a:t>
            </a:r>
            <a:r>
              <a:rPr lang="en" sz="1400">
                <a:solidFill>
                  <a:schemeClr val="dk2"/>
                </a:solidFill>
                <a:latin typeface="Arial"/>
                <a:ea typeface="Arial"/>
                <a:cs typeface="Arial"/>
                <a:sym typeface="Arial"/>
              </a:rPr>
              <a:t> </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0" lvl="0" marL="0" rtl="0" algn="l">
              <a:spcBef>
                <a:spcPts val="0"/>
              </a:spcBef>
              <a:spcAft>
                <a:spcPts val="0"/>
              </a:spcAft>
              <a:buNone/>
            </a:pPr>
            <a:r>
              <a:rPr lang="en" sz="1400">
                <a:solidFill>
                  <a:schemeClr val="dk2"/>
                </a:solidFill>
                <a:latin typeface="Arial"/>
                <a:ea typeface="Arial"/>
                <a:cs typeface="Arial"/>
                <a:sym typeface="Arial"/>
              </a:rPr>
              <a:t>Chidalu Akunam </a:t>
            </a:r>
            <a:r>
              <a:rPr b="1" lang="en" sz="1400">
                <a:solidFill>
                  <a:srgbClr val="FF0000"/>
                </a:solidFill>
                <a:latin typeface="Arial"/>
                <a:ea typeface="Arial"/>
                <a:cs typeface="Arial"/>
                <a:sym typeface="Arial"/>
              </a:rPr>
              <a:t>|</a:t>
            </a:r>
            <a:r>
              <a:rPr lang="en" sz="1400">
                <a:solidFill>
                  <a:schemeClr val="dk2"/>
                </a:solidFill>
                <a:latin typeface="Arial"/>
                <a:ea typeface="Arial"/>
                <a:cs typeface="Arial"/>
                <a:sym typeface="Arial"/>
              </a:rPr>
              <a:t> Akeem Abiodun </a:t>
            </a:r>
            <a:r>
              <a:rPr b="1" lang="en" sz="1400">
                <a:solidFill>
                  <a:srgbClr val="FF0000"/>
                </a:solidFill>
                <a:latin typeface="Arial"/>
                <a:ea typeface="Arial"/>
                <a:cs typeface="Arial"/>
                <a:sym typeface="Arial"/>
              </a:rPr>
              <a:t>|</a:t>
            </a:r>
            <a:r>
              <a:rPr lang="en" sz="1400">
                <a:solidFill>
                  <a:schemeClr val="dk2"/>
                </a:solidFill>
                <a:latin typeface="Arial"/>
                <a:ea typeface="Arial"/>
                <a:cs typeface="Arial"/>
                <a:sym typeface="Arial"/>
              </a:rPr>
              <a:t> Chukwuma Kingsley Cephas </a:t>
            </a:r>
            <a:r>
              <a:rPr b="1" lang="en" sz="1400">
                <a:solidFill>
                  <a:srgbClr val="FF0000"/>
                </a:solidFill>
                <a:latin typeface="Arial"/>
                <a:ea typeface="Arial"/>
                <a:cs typeface="Arial"/>
                <a:sym typeface="Arial"/>
              </a:rPr>
              <a:t>|</a:t>
            </a:r>
            <a:r>
              <a:rPr lang="en" sz="1400">
                <a:solidFill>
                  <a:schemeClr val="dk2"/>
                </a:solidFill>
                <a:latin typeface="Arial"/>
                <a:ea typeface="Arial"/>
                <a:cs typeface="Arial"/>
                <a:sym typeface="Arial"/>
              </a:rPr>
              <a:t> Ifeanyi Michael </a:t>
            </a:r>
            <a:r>
              <a:rPr b="1" lang="en" sz="1400">
                <a:solidFill>
                  <a:srgbClr val="FF0000"/>
                </a:solidFill>
                <a:latin typeface="Arial"/>
                <a:ea typeface="Arial"/>
                <a:cs typeface="Arial"/>
                <a:sym typeface="Arial"/>
              </a:rPr>
              <a:t>| </a:t>
            </a:r>
            <a:r>
              <a:rPr lang="en" sz="1400">
                <a:solidFill>
                  <a:schemeClr val="dk2"/>
                </a:solidFill>
                <a:latin typeface="Arial"/>
                <a:ea typeface="Arial"/>
                <a:cs typeface="Arial"/>
                <a:sym typeface="Arial"/>
              </a:rPr>
              <a:t>Chukwuka </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0" lvl="0" marL="0" rtl="0" algn="l">
              <a:spcBef>
                <a:spcPts val="0"/>
              </a:spcBef>
              <a:spcAft>
                <a:spcPts val="0"/>
              </a:spcAft>
              <a:buNone/>
            </a:pPr>
            <a:r>
              <a:rPr lang="en" sz="1400">
                <a:solidFill>
                  <a:schemeClr val="dk2"/>
                </a:solidFill>
                <a:latin typeface="Arial"/>
                <a:ea typeface="Arial"/>
                <a:cs typeface="Arial"/>
                <a:sym typeface="Arial"/>
              </a:rPr>
              <a:t>Fransisca Makuochukwu</a:t>
            </a:r>
            <a:endParaRPr/>
          </a:p>
        </p:txBody>
      </p:sp>
      <p:pic>
        <p:nvPicPr>
          <p:cNvPr id="88" name="Google Shape;88;p13"/>
          <p:cNvPicPr preferRelativeResize="0"/>
          <p:nvPr/>
        </p:nvPicPr>
        <p:blipFill>
          <a:blip r:embed="rId3">
            <a:alphaModFix/>
          </a:blip>
          <a:stretch>
            <a:fillRect/>
          </a:stretch>
        </p:blipFill>
        <p:spPr>
          <a:xfrm>
            <a:off x="3972600" y="1487300"/>
            <a:ext cx="1286000" cy="13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5145475" y="1606350"/>
            <a:ext cx="3580800" cy="2532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Upon registration, new users get to select the option of patient or donor. </a:t>
            </a:r>
            <a:endParaRPr/>
          </a:p>
          <a:p>
            <a:pPr indent="0" lvl="0" marL="0" rtl="0" algn="just">
              <a:spcBef>
                <a:spcPts val="1200"/>
              </a:spcBef>
              <a:spcAft>
                <a:spcPts val="1200"/>
              </a:spcAft>
              <a:buNone/>
            </a:pPr>
            <a:r>
              <a:rPr lang="en"/>
              <a:t>In a bid to make this platform more user friendly, the design also encourages signing up using other social media platforms as pictured in the account creation page. </a:t>
            </a:r>
            <a:endParaRPr/>
          </a:p>
        </p:txBody>
      </p:sp>
      <p:pic>
        <p:nvPicPr>
          <p:cNvPr id="156" name="Google Shape;156;p22"/>
          <p:cNvPicPr preferRelativeResize="0"/>
          <p:nvPr/>
        </p:nvPicPr>
        <p:blipFill>
          <a:blip r:embed="rId3">
            <a:alphaModFix/>
          </a:blip>
          <a:stretch>
            <a:fillRect/>
          </a:stretch>
        </p:blipFill>
        <p:spPr>
          <a:xfrm>
            <a:off x="8473075" y="-12000"/>
            <a:ext cx="502767" cy="535200"/>
          </a:xfrm>
          <a:prstGeom prst="rect">
            <a:avLst/>
          </a:prstGeom>
          <a:noFill/>
          <a:ln>
            <a:noFill/>
          </a:ln>
        </p:spPr>
      </p:pic>
      <p:sp>
        <p:nvSpPr>
          <p:cNvPr id="157" name="Google Shape;157;p22"/>
          <p:cNvSpPr txBox="1"/>
          <p:nvPr>
            <p:ph type="title"/>
          </p:nvPr>
        </p:nvSpPr>
        <p:spPr>
          <a:xfrm>
            <a:off x="108800" y="51450"/>
            <a:ext cx="2269500" cy="40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solidFill>
                  <a:srgbClr val="274E13"/>
                </a:solidFill>
              </a:rPr>
              <a:t>SIGNUP/LOGIN PAGE</a:t>
            </a:r>
            <a:endParaRPr sz="1600">
              <a:solidFill>
                <a:srgbClr val="274E13"/>
              </a:solidFill>
            </a:endParaRPr>
          </a:p>
        </p:txBody>
      </p:sp>
      <p:pic>
        <p:nvPicPr>
          <p:cNvPr id="158" name="Google Shape;158;p22"/>
          <p:cNvPicPr preferRelativeResize="0"/>
          <p:nvPr/>
        </p:nvPicPr>
        <p:blipFill>
          <a:blip r:embed="rId4">
            <a:alphaModFix/>
          </a:blip>
          <a:stretch>
            <a:fillRect/>
          </a:stretch>
        </p:blipFill>
        <p:spPr>
          <a:xfrm>
            <a:off x="152400" y="612150"/>
            <a:ext cx="4685706" cy="4378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62" name="Shape 162"/>
        <p:cNvGrpSpPr/>
        <p:nvPr/>
      </p:nvGrpSpPr>
      <p:grpSpPr>
        <a:xfrm>
          <a:off x="0" y="0"/>
          <a:ext cx="0" cy="0"/>
          <a:chOff x="0" y="0"/>
          <a:chExt cx="0" cy="0"/>
        </a:xfrm>
      </p:grpSpPr>
      <p:sp>
        <p:nvSpPr>
          <p:cNvPr id="163" name="Google Shape;163;p23"/>
          <p:cNvSpPr txBox="1"/>
          <p:nvPr>
            <p:ph idx="1" type="body"/>
          </p:nvPr>
        </p:nvSpPr>
        <p:spPr>
          <a:xfrm>
            <a:off x="212675" y="1357950"/>
            <a:ext cx="1552800" cy="35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FFF2CC"/>
                </a:solidFill>
              </a:rPr>
              <a:t>REQUEST FORM</a:t>
            </a:r>
            <a:endParaRPr b="1" u="sng">
              <a:solidFill>
                <a:srgbClr val="FFF2CC"/>
              </a:solidFill>
            </a:endParaRPr>
          </a:p>
          <a:p>
            <a:pPr indent="0" lvl="0" marL="0" rtl="0" algn="just">
              <a:spcBef>
                <a:spcPts val="1200"/>
              </a:spcBef>
              <a:spcAft>
                <a:spcPts val="0"/>
              </a:spcAft>
              <a:buNone/>
            </a:pPr>
            <a:r>
              <a:rPr lang="en" sz="1200">
                <a:solidFill>
                  <a:srgbClr val="FFF2CC"/>
                </a:solidFill>
              </a:rPr>
              <a:t>Users who register as patients get to fill out a request form which is captured in the database and thereafter matched with a donor.</a:t>
            </a:r>
            <a:endParaRPr sz="1200">
              <a:solidFill>
                <a:srgbClr val="FFF2CC"/>
              </a:solidFill>
            </a:endParaRPr>
          </a:p>
          <a:p>
            <a:pPr indent="0" lvl="0" marL="0" rtl="0" algn="just">
              <a:spcBef>
                <a:spcPts val="1200"/>
              </a:spcBef>
              <a:spcAft>
                <a:spcPts val="1200"/>
              </a:spcAft>
              <a:buNone/>
            </a:pPr>
            <a:r>
              <a:rPr lang="en" sz="1200">
                <a:solidFill>
                  <a:srgbClr val="FFF2CC"/>
                </a:solidFill>
              </a:rPr>
              <a:t>This process is </a:t>
            </a:r>
            <a:r>
              <a:rPr lang="en" sz="1200">
                <a:solidFill>
                  <a:srgbClr val="FFF2CC"/>
                </a:solidFill>
              </a:rPr>
              <a:t>seamlessly</a:t>
            </a:r>
            <a:r>
              <a:rPr lang="en" sz="1200">
                <a:solidFill>
                  <a:srgbClr val="FFF2CC"/>
                </a:solidFill>
              </a:rPr>
              <a:t> repeated whenever a patient has need to make a help  request.</a:t>
            </a:r>
            <a:r>
              <a:rPr lang="en" sz="1200">
                <a:solidFill>
                  <a:srgbClr val="000000"/>
                </a:solidFill>
              </a:rPr>
              <a:t>  </a:t>
            </a:r>
            <a:endParaRPr sz="1200">
              <a:solidFill>
                <a:srgbClr val="000000"/>
              </a:solidFill>
            </a:endParaRPr>
          </a:p>
        </p:txBody>
      </p:sp>
      <p:pic>
        <p:nvPicPr>
          <p:cNvPr id="164" name="Google Shape;164;p23"/>
          <p:cNvPicPr preferRelativeResize="0"/>
          <p:nvPr/>
        </p:nvPicPr>
        <p:blipFill>
          <a:blip r:embed="rId3">
            <a:alphaModFix/>
          </a:blip>
          <a:stretch>
            <a:fillRect/>
          </a:stretch>
        </p:blipFill>
        <p:spPr>
          <a:xfrm>
            <a:off x="5587275" y="611400"/>
            <a:ext cx="3492049" cy="4304545"/>
          </a:xfrm>
          <a:prstGeom prst="rect">
            <a:avLst/>
          </a:prstGeom>
          <a:noFill/>
          <a:ln>
            <a:noFill/>
          </a:ln>
        </p:spPr>
      </p:pic>
      <p:pic>
        <p:nvPicPr>
          <p:cNvPr id="165" name="Google Shape;165;p23"/>
          <p:cNvPicPr preferRelativeResize="0"/>
          <p:nvPr/>
        </p:nvPicPr>
        <p:blipFill>
          <a:blip r:embed="rId4">
            <a:alphaModFix/>
          </a:blip>
          <a:stretch>
            <a:fillRect/>
          </a:stretch>
        </p:blipFill>
        <p:spPr>
          <a:xfrm>
            <a:off x="98275" y="-6275"/>
            <a:ext cx="502767" cy="535200"/>
          </a:xfrm>
          <a:prstGeom prst="rect">
            <a:avLst/>
          </a:prstGeom>
          <a:noFill/>
          <a:ln>
            <a:noFill/>
          </a:ln>
        </p:spPr>
      </p:pic>
      <p:pic>
        <p:nvPicPr>
          <p:cNvPr id="166" name="Google Shape;166;p23"/>
          <p:cNvPicPr preferRelativeResize="0"/>
          <p:nvPr/>
        </p:nvPicPr>
        <p:blipFill>
          <a:blip r:embed="rId5">
            <a:alphaModFix/>
          </a:blip>
          <a:stretch>
            <a:fillRect/>
          </a:stretch>
        </p:blipFill>
        <p:spPr>
          <a:xfrm>
            <a:off x="1962500" y="611400"/>
            <a:ext cx="3492048" cy="4303501"/>
          </a:xfrm>
          <a:prstGeom prst="rect">
            <a:avLst/>
          </a:prstGeom>
          <a:noFill/>
          <a:ln>
            <a:noFill/>
          </a:ln>
        </p:spPr>
      </p:pic>
      <p:sp>
        <p:nvSpPr>
          <p:cNvPr id="167" name="Google Shape;167;p23"/>
          <p:cNvSpPr txBox="1"/>
          <p:nvPr/>
        </p:nvSpPr>
        <p:spPr>
          <a:xfrm>
            <a:off x="5788425" y="61225"/>
            <a:ext cx="3291000" cy="431100"/>
          </a:xfrm>
          <a:prstGeom prst="rect">
            <a:avLst/>
          </a:prstGeom>
          <a:noFill/>
          <a:ln>
            <a:noFill/>
          </a:ln>
        </p:spPr>
        <p:txBody>
          <a:bodyPr anchorCtr="0" anchor="t" bIns="91425" lIns="91425" spcFirstLastPara="1" rIns="91425" wrap="square" tIns="91425">
            <a:spAutoFit/>
          </a:bodyPr>
          <a:lstStyle/>
          <a:p>
            <a:pPr indent="0" lvl="0" marL="0" rtl="0" algn="r">
              <a:lnSpc>
                <a:spcPct val="200000"/>
              </a:lnSpc>
              <a:spcBef>
                <a:spcPts val="0"/>
              </a:spcBef>
              <a:spcAft>
                <a:spcPts val="0"/>
              </a:spcAft>
              <a:buNone/>
            </a:pPr>
            <a:r>
              <a:rPr b="1" lang="en" sz="1600">
                <a:solidFill>
                  <a:srgbClr val="274E13"/>
                </a:solidFill>
              </a:rPr>
              <a:t>PATIENT DASHBOARD</a:t>
            </a:r>
            <a:endParaRPr b="1" sz="1600">
              <a:solidFill>
                <a:srgbClr val="274E1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71" name="Shape 171"/>
        <p:cNvGrpSpPr/>
        <p:nvPr/>
      </p:nvGrpSpPr>
      <p:grpSpPr>
        <a:xfrm>
          <a:off x="0" y="0"/>
          <a:ext cx="0" cy="0"/>
          <a:chOff x="0" y="0"/>
          <a:chExt cx="0" cy="0"/>
        </a:xfrm>
      </p:grpSpPr>
      <p:sp>
        <p:nvSpPr>
          <p:cNvPr id="172" name="Google Shape;172;p24"/>
          <p:cNvSpPr txBox="1"/>
          <p:nvPr>
            <p:ph idx="1" type="body"/>
          </p:nvPr>
        </p:nvSpPr>
        <p:spPr>
          <a:xfrm>
            <a:off x="6372000" y="1450075"/>
            <a:ext cx="2631000" cy="29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2CC"/>
                </a:solidFill>
              </a:rPr>
              <a:t>Successfully completed request form is sent to the admin dashboard for approval.</a:t>
            </a:r>
            <a:endParaRPr>
              <a:solidFill>
                <a:srgbClr val="FFF2CC"/>
              </a:solidFill>
            </a:endParaRPr>
          </a:p>
          <a:p>
            <a:pPr indent="0" lvl="0" marL="0" rtl="0" algn="l">
              <a:spcBef>
                <a:spcPts val="1200"/>
              </a:spcBef>
              <a:spcAft>
                <a:spcPts val="0"/>
              </a:spcAft>
              <a:buNone/>
            </a:pPr>
            <a:r>
              <a:t/>
            </a:r>
            <a:endParaRPr>
              <a:solidFill>
                <a:srgbClr val="FFF2CC"/>
              </a:solidFill>
            </a:endParaRPr>
          </a:p>
          <a:p>
            <a:pPr indent="0" lvl="0" marL="0" rtl="0" algn="l">
              <a:spcBef>
                <a:spcPts val="1200"/>
              </a:spcBef>
              <a:spcAft>
                <a:spcPts val="1200"/>
              </a:spcAft>
              <a:buNone/>
            </a:pPr>
            <a:r>
              <a:rPr lang="en">
                <a:solidFill>
                  <a:srgbClr val="FFF2CC"/>
                </a:solidFill>
              </a:rPr>
              <a:t>Patients get to track this process from their individual dashboards to ascertain progress level.</a:t>
            </a:r>
            <a:endParaRPr>
              <a:solidFill>
                <a:srgbClr val="FFF2CC"/>
              </a:solidFill>
            </a:endParaRPr>
          </a:p>
        </p:txBody>
      </p:sp>
      <p:pic>
        <p:nvPicPr>
          <p:cNvPr id="173" name="Google Shape;173;p24"/>
          <p:cNvPicPr preferRelativeResize="0"/>
          <p:nvPr/>
        </p:nvPicPr>
        <p:blipFill>
          <a:blip r:embed="rId3">
            <a:alphaModFix/>
          </a:blip>
          <a:stretch>
            <a:fillRect/>
          </a:stretch>
        </p:blipFill>
        <p:spPr>
          <a:xfrm>
            <a:off x="98275" y="-6275"/>
            <a:ext cx="502767" cy="535200"/>
          </a:xfrm>
          <a:prstGeom prst="rect">
            <a:avLst/>
          </a:prstGeom>
          <a:noFill/>
          <a:ln>
            <a:noFill/>
          </a:ln>
        </p:spPr>
      </p:pic>
      <p:pic>
        <p:nvPicPr>
          <p:cNvPr id="174" name="Google Shape;174;p24"/>
          <p:cNvPicPr preferRelativeResize="0"/>
          <p:nvPr/>
        </p:nvPicPr>
        <p:blipFill>
          <a:blip r:embed="rId4">
            <a:alphaModFix/>
          </a:blip>
          <a:stretch>
            <a:fillRect/>
          </a:stretch>
        </p:blipFill>
        <p:spPr>
          <a:xfrm>
            <a:off x="152400" y="681325"/>
            <a:ext cx="6063216" cy="4309775"/>
          </a:xfrm>
          <a:prstGeom prst="rect">
            <a:avLst/>
          </a:prstGeom>
          <a:noFill/>
          <a:ln>
            <a:noFill/>
          </a:ln>
        </p:spPr>
      </p:pic>
      <p:sp>
        <p:nvSpPr>
          <p:cNvPr id="175" name="Google Shape;175;p24"/>
          <p:cNvSpPr txBox="1"/>
          <p:nvPr/>
        </p:nvSpPr>
        <p:spPr>
          <a:xfrm>
            <a:off x="5729075" y="61225"/>
            <a:ext cx="3273900" cy="431100"/>
          </a:xfrm>
          <a:prstGeom prst="rect">
            <a:avLst/>
          </a:prstGeom>
          <a:noFill/>
          <a:ln>
            <a:noFill/>
          </a:ln>
        </p:spPr>
        <p:txBody>
          <a:bodyPr anchorCtr="0" anchor="t" bIns="91425" lIns="91425" spcFirstLastPara="1" rIns="91425" wrap="square" tIns="91425">
            <a:spAutoFit/>
          </a:bodyPr>
          <a:lstStyle/>
          <a:p>
            <a:pPr indent="0" lvl="0" marL="0" rtl="0" algn="r">
              <a:lnSpc>
                <a:spcPct val="200000"/>
              </a:lnSpc>
              <a:spcBef>
                <a:spcPts val="0"/>
              </a:spcBef>
              <a:spcAft>
                <a:spcPts val="0"/>
              </a:spcAft>
              <a:buNone/>
            </a:pPr>
            <a:r>
              <a:rPr b="1" lang="en" sz="1600">
                <a:solidFill>
                  <a:srgbClr val="274E13"/>
                </a:solidFill>
              </a:rPr>
              <a:t>PATIENT DASHBOARD</a:t>
            </a:r>
            <a:endParaRPr b="1" sz="1600">
              <a:solidFill>
                <a:srgbClr val="274E1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6144500" y="62125"/>
            <a:ext cx="2937600" cy="39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1640">
                <a:solidFill>
                  <a:srgbClr val="274E13"/>
                </a:solidFill>
              </a:rPr>
              <a:t>DONOR PAGE</a:t>
            </a:r>
            <a:endParaRPr sz="1640">
              <a:solidFill>
                <a:srgbClr val="274E13"/>
              </a:solidFill>
            </a:endParaRPr>
          </a:p>
        </p:txBody>
      </p:sp>
      <p:sp>
        <p:nvSpPr>
          <p:cNvPr id="181" name="Google Shape;181;p25"/>
          <p:cNvSpPr txBox="1"/>
          <p:nvPr>
            <p:ph idx="1" type="body"/>
          </p:nvPr>
        </p:nvSpPr>
        <p:spPr>
          <a:xfrm>
            <a:off x="180000" y="1693125"/>
            <a:ext cx="2443200" cy="281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registered donor has the option to donate at any given time and also view previous donations made.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Same as the patients, donors can also track progress level of their donations.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process enhances accountability and transparency. </a:t>
            </a:r>
            <a:endParaRPr/>
          </a:p>
        </p:txBody>
      </p:sp>
      <p:pic>
        <p:nvPicPr>
          <p:cNvPr id="182" name="Google Shape;182;p25"/>
          <p:cNvPicPr preferRelativeResize="0"/>
          <p:nvPr/>
        </p:nvPicPr>
        <p:blipFill>
          <a:blip r:embed="rId3">
            <a:alphaModFix/>
          </a:blip>
          <a:stretch>
            <a:fillRect/>
          </a:stretch>
        </p:blipFill>
        <p:spPr>
          <a:xfrm>
            <a:off x="98275" y="-6275"/>
            <a:ext cx="502767" cy="535200"/>
          </a:xfrm>
          <a:prstGeom prst="rect">
            <a:avLst/>
          </a:prstGeom>
          <a:noFill/>
          <a:ln>
            <a:noFill/>
          </a:ln>
        </p:spPr>
      </p:pic>
      <p:pic>
        <p:nvPicPr>
          <p:cNvPr id="183" name="Google Shape;183;p25"/>
          <p:cNvPicPr preferRelativeResize="0"/>
          <p:nvPr/>
        </p:nvPicPr>
        <p:blipFill>
          <a:blip r:embed="rId4">
            <a:alphaModFix/>
          </a:blip>
          <a:stretch>
            <a:fillRect/>
          </a:stretch>
        </p:blipFill>
        <p:spPr>
          <a:xfrm>
            <a:off x="2802000" y="612925"/>
            <a:ext cx="6215696" cy="437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87" name="Shape 187"/>
        <p:cNvGrpSpPr/>
        <p:nvPr/>
      </p:nvGrpSpPr>
      <p:grpSpPr>
        <a:xfrm>
          <a:off x="0" y="0"/>
          <a:ext cx="0" cy="0"/>
          <a:chOff x="0" y="0"/>
          <a:chExt cx="0" cy="0"/>
        </a:xfrm>
      </p:grpSpPr>
      <p:pic>
        <p:nvPicPr>
          <p:cNvPr id="188" name="Google Shape;188;p26"/>
          <p:cNvPicPr preferRelativeResize="0"/>
          <p:nvPr/>
        </p:nvPicPr>
        <p:blipFill>
          <a:blip r:embed="rId3">
            <a:alphaModFix/>
          </a:blip>
          <a:stretch>
            <a:fillRect/>
          </a:stretch>
        </p:blipFill>
        <p:spPr>
          <a:xfrm>
            <a:off x="98275" y="-6275"/>
            <a:ext cx="502767" cy="535200"/>
          </a:xfrm>
          <a:prstGeom prst="rect">
            <a:avLst/>
          </a:prstGeom>
          <a:noFill/>
          <a:ln>
            <a:noFill/>
          </a:ln>
        </p:spPr>
      </p:pic>
      <p:sp>
        <p:nvSpPr>
          <p:cNvPr id="189" name="Google Shape;189;p26"/>
          <p:cNvSpPr txBox="1"/>
          <p:nvPr>
            <p:ph type="title"/>
          </p:nvPr>
        </p:nvSpPr>
        <p:spPr>
          <a:xfrm>
            <a:off x="5917000" y="62125"/>
            <a:ext cx="3165300" cy="39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1640">
                <a:solidFill>
                  <a:srgbClr val="274E13"/>
                </a:solidFill>
              </a:rPr>
              <a:t>DONOR PAGE</a:t>
            </a:r>
            <a:endParaRPr sz="1640">
              <a:solidFill>
                <a:srgbClr val="274E13"/>
              </a:solidFill>
            </a:endParaRPr>
          </a:p>
        </p:txBody>
      </p:sp>
      <p:pic>
        <p:nvPicPr>
          <p:cNvPr id="190" name="Google Shape;190;p26"/>
          <p:cNvPicPr preferRelativeResize="0"/>
          <p:nvPr/>
        </p:nvPicPr>
        <p:blipFill>
          <a:blip r:embed="rId4">
            <a:alphaModFix/>
          </a:blip>
          <a:stretch>
            <a:fillRect/>
          </a:stretch>
        </p:blipFill>
        <p:spPr>
          <a:xfrm>
            <a:off x="98275" y="1345288"/>
            <a:ext cx="4417601" cy="3704870"/>
          </a:xfrm>
          <a:prstGeom prst="rect">
            <a:avLst/>
          </a:prstGeom>
          <a:noFill/>
          <a:ln>
            <a:noFill/>
          </a:ln>
        </p:spPr>
      </p:pic>
      <p:pic>
        <p:nvPicPr>
          <p:cNvPr id="191" name="Google Shape;191;p26"/>
          <p:cNvPicPr preferRelativeResize="0"/>
          <p:nvPr/>
        </p:nvPicPr>
        <p:blipFill>
          <a:blip r:embed="rId5">
            <a:alphaModFix/>
          </a:blip>
          <a:stretch>
            <a:fillRect/>
          </a:stretch>
        </p:blipFill>
        <p:spPr>
          <a:xfrm>
            <a:off x="4572000" y="605125"/>
            <a:ext cx="4510150" cy="3172796"/>
          </a:xfrm>
          <a:prstGeom prst="rect">
            <a:avLst/>
          </a:prstGeom>
          <a:noFill/>
          <a:ln>
            <a:noFill/>
          </a:ln>
        </p:spPr>
      </p:pic>
      <p:sp>
        <p:nvSpPr>
          <p:cNvPr id="192" name="Google Shape;192;p26"/>
          <p:cNvSpPr txBox="1"/>
          <p:nvPr>
            <p:ph idx="1" type="body"/>
          </p:nvPr>
        </p:nvSpPr>
        <p:spPr>
          <a:xfrm>
            <a:off x="4742575" y="3922525"/>
            <a:ext cx="4277700" cy="958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FFF2CC"/>
                </a:solidFill>
              </a:rPr>
              <a:t>From a wide range of options, donor gets to select the amount he/she is willing to donate after </a:t>
            </a:r>
            <a:r>
              <a:rPr lang="en">
                <a:solidFill>
                  <a:srgbClr val="FFF2CC"/>
                </a:solidFill>
              </a:rPr>
              <a:t>seamlessly</a:t>
            </a:r>
            <a:r>
              <a:rPr lang="en">
                <a:solidFill>
                  <a:srgbClr val="FFF2CC"/>
                </a:solidFill>
              </a:rPr>
              <a:t> filling a donation form.</a:t>
            </a:r>
            <a:endParaRPr>
              <a:solidFill>
                <a:srgbClr val="FFF2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96" name="Shape 196"/>
        <p:cNvGrpSpPr/>
        <p:nvPr/>
      </p:nvGrpSpPr>
      <p:grpSpPr>
        <a:xfrm>
          <a:off x="0" y="0"/>
          <a:ext cx="0" cy="0"/>
          <a:chOff x="0" y="0"/>
          <a:chExt cx="0" cy="0"/>
        </a:xfrm>
      </p:grpSpPr>
      <p:sp>
        <p:nvSpPr>
          <p:cNvPr id="197" name="Google Shape;197;p27"/>
          <p:cNvSpPr txBox="1"/>
          <p:nvPr>
            <p:ph idx="1" type="body"/>
          </p:nvPr>
        </p:nvSpPr>
        <p:spPr>
          <a:xfrm>
            <a:off x="4933200" y="3786975"/>
            <a:ext cx="3906000" cy="1035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FFF2CC"/>
                </a:solidFill>
              </a:rPr>
              <a:t>Financial donations are made using bank debit cards and funds </a:t>
            </a:r>
            <a:r>
              <a:rPr lang="en">
                <a:solidFill>
                  <a:srgbClr val="FFF2CC"/>
                </a:solidFill>
              </a:rPr>
              <a:t>transferred</a:t>
            </a:r>
            <a:r>
              <a:rPr lang="en">
                <a:solidFill>
                  <a:srgbClr val="FFF2CC"/>
                </a:solidFill>
              </a:rPr>
              <a:t> to DonoH financial account </a:t>
            </a:r>
            <a:r>
              <a:rPr lang="en">
                <a:solidFill>
                  <a:srgbClr val="FFF2CC"/>
                </a:solidFill>
              </a:rPr>
              <a:t>placeholder</a:t>
            </a:r>
            <a:r>
              <a:rPr lang="en">
                <a:solidFill>
                  <a:srgbClr val="FFF2CC"/>
                </a:solidFill>
              </a:rPr>
              <a:t> for subsequent disbursement. </a:t>
            </a:r>
            <a:endParaRPr>
              <a:solidFill>
                <a:srgbClr val="FFF2CC"/>
              </a:solidFill>
            </a:endParaRPr>
          </a:p>
        </p:txBody>
      </p:sp>
      <p:sp>
        <p:nvSpPr>
          <p:cNvPr id="198" name="Google Shape;198;p27"/>
          <p:cNvSpPr txBox="1"/>
          <p:nvPr>
            <p:ph type="title"/>
          </p:nvPr>
        </p:nvSpPr>
        <p:spPr>
          <a:xfrm>
            <a:off x="6006025" y="62125"/>
            <a:ext cx="3076200" cy="39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1640">
                <a:solidFill>
                  <a:srgbClr val="274E13"/>
                </a:solidFill>
              </a:rPr>
              <a:t>DONOR PAGE</a:t>
            </a:r>
            <a:endParaRPr sz="1640">
              <a:solidFill>
                <a:srgbClr val="274E13"/>
              </a:solidFill>
            </a:endParaRPr>
          </a:p>
        </p:txBody>
      </p:sp>
      <p:pic>
        <p:nvPicPr>
          <p:cNvPr id="199" name="Google Shape;199;p27"/>
          <p:cNvPicPr preferRelativeResize="0"/>
          <p:nvPr/>
        </p:nvPicPr>
        <p:blipFill>
          <a:blip r:embed="rId3">
            <a:alphaModFix/>
          </a:blip>
          <a:stretch>
            <a:fillRect/>
          </a:stretch>
        </p:blipFill>
        <p:spPr>
          <a:xfrm>
            <a:off x="98275" y="-6275"/>
            <a:ext cx="502767" cy="535200"/>
          </a:xfrm>
          <a:prstGeom prst="rect">
            <a:avLst/>
          </a:prstGeom>
          <a:noFill/>
          <a:ln>
            <a:noFill/>
          </a:ln>
        </p:spPr>
      </p:pic>
      <p:pic>
        <p:nvPicPr>
          <p:cNvPr id="200" name="Google Shape;200;p27"/>
          <p:cNvPicPr preferRelativeResize="0"/>
          <p:nvPr/>
        </p:nvPicPr>
        <p:blipFill>
          <a:blip r:embed="rId4">
            <a:alphaModFix/>
          </a:blip>
          <a:stretch>
            <a:fillRect/>
          </a:stretch>
        </p:blipFill>
        <p:spPr>
          <a:xfrm>
            <a:off x="120800" y="1625875"/>
            <a:ext cx="4605150" cy="3270425"/>
          </a:xfrm>
          <a:prstGeom prst="rect">
            <a:avLst/>
          </a:prstGeom>
          <a:noFill/>
          <a:ln>
            <a:noFill/>
          </a:ln>
        </p:spPr>
      </p:pic>
      <p:pic>
        <p:nvPicPr>
          <p:cNvPr id="201" name="Google Shape;201;p27"/>
          <p:cNvPicPr preferRelativeResize="0"/>
          <p:nvPr/>
        </p:nvPicPr>
        <p:blipFill>
          <a:blip r:embed="rId5">
            <a:alphaModFix/>
          </a:blip>
          <a:stretch>
            <a:fillRect/>
          </a:stretch>
        </p:blipFill>
        <p:spPr>
          <a:xfrm>
            <a:off x="4878350" y="642600"/>
            <a:ext cx="3960851" cy="28043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05" name="Shape 205"/>
        <p:cNvGrpSpPr/>
        <p:nvPr/>
      </p:nvGrpSpPr>
      <p:grpSpPr>
        <a:xfrm>
          <a:off x="0" y="0"/>
          <a:ext cx="0" cy="0"/>
          <a:chOff x="0" y="0"/>
          <a:chExt cx="0" cy="0"/>
        </a:xfrm>
      </p:grpSpPr>
      <p:sp>
        <p:nvSpPr>
          <p:cNvPr id="206" name="Google Shape;206;p28"/>
          <p:cNvSpPr txBox="1"/>
          <p:nvPr>
            <p:ph idx="1" type="body"/>
          </p:nvPr>
        </p:nvSpPr>
        <p:spPr>
          <a:xfrm>
            <a:off x="2138500" y="865888"/>
            <a:ext cx="5380800" cy="735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FFF2CC"/>
                </a:solidFill>
              </a:rPr>
              <a:t>Upon successful completion, Donation receipt is generated to authenticate transaction which also includes donation number.</a:t>
            </a:r>
            <a:endParaRPr>
              <a:solidFill>
                <a:srgbClr val="FFF2CC"/>
              </a:solidFill>
            </a:endParaRPr>
          </a:p>
        </p:txBody>
      </p:sp>
      <p:pic>
        <p:nvPicPr>
          <p:cNvPr id="207" name="Google Shape;207;p28"/>
          <p:cNvPicPr preferRelativeResize="0"/>
          <p:nvPr/>
        </p:nvPicPr>
        <p:blipFill>
          <a:blip r:embed="rId3">
            <a:alphaModFix/>
          </a:blip>
          <a:stretch>
            <a:fillRect/>
          </a:stretch>
        </p:blipFill>
        <p:spPr>
          <a:xfrm>
            <a:off x="98275" y="-6275"/>
            <a:ext cx="502767" cy="535200"/>
          </a:xfrm>
          <a:prstGeom prst="rect">
            <a:avLst/>
          </a:prstGeom>
          <a:noFill/>
          <a:ln>
            <a:noFill/>
          </a:ln>
        </p:spPr>
      </p:pic>
      <p:sp>
        <p:nvSpPr>
          <p:cNvPr id="208" name="Google Shape;208;p28"/>
          <p:cNvSpPr txBox="1"/>
          <p:nvPr>
            <p:ph type="title"/>
          </p:nvPr>
        </p:nvSpPr>
        <p:spPr>
          <a:xfrm>
            <a:off x="6352225" y="62125"/>
            <a:ext cx="2730000" cy="39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1640">
                <a:solidFill>
                  <a:srgbClr val="274E13"/>
                </a:solidFill>
              </a:rPr>
              <a:t>DONOR PAGE</a:t>
            </a:r>
            <a:endParaRPr sz="1640">
              <a:solidFill>
                <a:srgbClr val="274E13"/>
              </a:solidFill>
            </a:endParaRPr>
          </a:p>
        </p:txBody>
      </p:sp>
      <p:pic>
        <p:nvPicPr>
          <p:cNvPr id="209" name="Google Shape;209;p28"/>
          <p:cNvPicPr preferRelativeResize="0"/>
          <p:nvPr/>
        </p:nvPicPr>
        <p:blipFill>
          <a:blip r:embed="rId4">
            <a:alphaModFix/>
          </a:blip>
          <a:stretch>
            <a:fillRect/>
          </a:stretch>
        </p:blipFill>
        <p:spPr>
          <a:xfrm>
            <a:off x="228600" y="2006250"/>
            <a:ext cx="4176254" cy="2984849"/>
          </a:xfrm>
          <a:prstGeom prst="rect">
            <a:avLst/>
          </a:prstGeom>
          <a:noFill/>
          <a:ln>
            <a:noFill/>
          </a:ln>
        </p:spPr>
      </p:pic>
      <p:pic>
        <p:nvPicPr>
          <p:cNvPr id="210" name="Google Shape;210;p28"/>
          <p:cNvPicPr preferRelativeResize="0"/>
          <p:nvPr/>
        </p:nvPicPr>
        <p:blipFill>
          <a:blip r:embed="rId5">
            <a:alphaModFix/>
          </a:blip>
          <a:stretch>
            <a:fillRect/>
          </a:stretch>
        </p:blipFill>
        <p:spPr>
          <a:xfrm>
            <a:off x="4633454" y="2006250"/>
            <a:ext cx="4217304"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603950" y="37375"/>
            <a:ext cx="1349700" cy="447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600">
                <a:solidFill>
                  <a:srgbClr val="274E13"/>
                </a:solidFill>
              </a:rPr>
              <a:t>Blog page</a:t>
            </a:r>
            <a:endParaRPr sz="1600">
              <a:solidFill>
                <a:srgbClr val="274E13"/>
              </a:solidFill>
            </a:endParaRPr>
          </a:p>
        </p:txBody>
      </p:sp>
      <p:pic>
        <p:nvPicPr>
          <p:cNvPr id="216" name="Google Shape;216;p29"/>
          <p:cNvPicPr preferRelativeResize="0"/>
          <p:nvPr/>
        </p:nvPicPr>
        <p:blipFill>
          <a:blip r:embed="rId3">
            <a:alphaModFix/>
          </a:blip>
          <a:stretch>
            <a:fillRect/>
          </a:stretch>
        </p:blipFill>
        <p:spPr>
          <a:xfrm>
            <a:off x="98275" y="-6275"/>
            <a:ext cx="502767" cy="535200"/>
          </a:xfrm>
          <a:prstGeom prst="rect">
            <a:avLst/>
          </a:prstGeom>
          <a:noFill/>
          <a:ln>
            <a:noFill/>
          </a:ln>
        </p:spPr>
      </p:pic>
      <p:pic>
        <p:nvPicPr>
          <p:cNvPr id="217" name="Google Shape;217;p29"/>
          <p:cNvPicPr preferRelativeResize="0"/>
          <p:nvPr/>
        </p:nvPicPr>
        <p:blipFill>
          <a:blip r:embed="rId4">
            <a:alphaModFix/>
          </a:blip>
          <a:stretch>
            <a:fillRect/>
          </a:stretch>
        </p:blipFill>
        <p:spPr>
          <a:xfrm>
            <a:off x="1690549" y="588275"/>
            <a:ext cx="5915301" cy="4389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idx="1" type="body"/>
          </p:nvPr>
        </p:nvSpPr>
        <p:spPr>
          <a:xfrm>
            <a:off x="709650" y="1558875"/>
            <a:ext cx="3555600" cy="302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took our time to highlight some critical and most  vital parts of the services, researched, and indicating each point on the disclaimer as stated below;</a:t>
            </a:r>
            <a:endParaRPr/>
          </a:p>
          <a:p>
            <a:pPr indent="-311150" lvl="0" marL="457200" rtl="0" algn="l">
              <a:spcBef>
                <a:spcPts val="1200"/>
              </a:spcBef>
              <a:spcAft>
                <a:spcPts val="0"/>
              </a:spcAft>
              <a:buSzPts val="1300"/>
              <a:buChar char="-"/>
            </a:pPr>
            <a:r>
              <a:rPr lang="en"/>
              <a:t>Death of a registered user</a:t>
            </a:r>
            <a:endParaRPr/>
          </a:p>
          <a:p>
            <a:pPr indent="-311150" lvl="0" marL="457200" rtl="0" algn="l">
              <a:spcBef>
                <a:spcPts val="0"/>
              </a:spcBef>
              <a:spcAft>
                <a:spcPts val="0"/>
              </a:spcAft>
              <a:buSzPts val="1300"/>
              <a:buChar char="-"/>
            </a:pPr>
            <a:r>
              <a:rPr lang="en"/>
              <a:t>Fraudulent user </a:t>
            </a:r>
            <a:r>
              <a:rPr lang="en"/>
              <a:t>account</a:t>
            </a:r>
            <a:endParaRPr/>
          </a:p>
          <a:p>
            <a:pPr indent="-311150" lvl="0" marL="457200" rtl="0" algn="l">
              <a:spcBef>
                <a:spcPts val="0"/>
              </a:spcBef>
              <a:spcAft>
                <a:spcPts val="0"/>
              </a:spcAft>
              <a:buSzPts val="1300"/>
              <a:buChar char="-"/>
            </a:pPr>
            <a:r>
              <a:rPr lang="en"/>
              <a:t>Incomplete transaction</a:t>
            </a:r>
            <a:endParaRPr/>
          </a:p>
          <a:p>
            <a:pPr indent="-311150" lvl="0" marL="457200" rtl="0" algn="l">
              <a:spcBef>
                <a:spcPts val="0"/>
              </a:spcBef>
              <a:spcAft>
                <a:spcPts val="0"/>
              </a:spcAft>
              <a:buSzPts val="1300"/>
              <a:buChar char="-"/>
            </a:pPr>
            <a:r>
              <a:rPr lang="en"/>
              <a:t>Users who registered on the wrong platform.</a:t>
            </a:r>
            <a:endParaRPr/>
          </a:p>
          <a:p>
            <a:pPr indent="0" lvl="0" marL="457200" rtl="0" algn="l">
              <a:spcBef>
                <a:spcPts val="1200"/>
              </a:spcBef>
              <a:spcAft>
                <a:spcPts val="0"/>
              </a:spcAft>
              <a:buNone/>
            </a:pPr>
            <a:r>
              <a:rPr lang="en"/>
              <a:t>etc</a:t>
            </a:r>
            <a:endParaRPr/>
          </a:p>
          <a:p>
            <a:pPr indent="0" lvl="0" marL="0" rtl="0" algn="l">
              <a:spcBef>
                <a:spcPts val="1200"/>
              </a:spcBef>
              <a:spcAft>
                <a:spcPts val="1200"/>
              </a:spcAft>
              <a:buNone/>
            </a:pPr>
            <a:r>
              <a:rPr lang="en"/>
              <a:t>After perusal, user has the option to either accept or decline.</a:t>
            </a:r>
            <a:endParaRPr/>
          </a:p>
        </p:txBody>
      </p:sp>
      <p:pic>
        <p:nvPicPr>
          <p:cNvPr id="223" name="Google Shape;223;p30"/>
          <p:cNvPicPr preferRelativeResize="0"/>
          <p:nvPr/>
        </p:nvPicPr>
        <p:blipFill>
          <a:blip r:embed="rId3">
            <a:alphaModFix/>
          </a:blip>
          <a:stretch>
            <a:fillRect/>
          </a:stretch>
        </p:blipFill>
        <p:spPr>
          <a:xfrm>
            <a:off x="98275" y="-6275"/>
            <a:ext cx="502767" cy="535200"/>
          </a:xfrm>
          <a:prstGeom prst="rect">
            <a:avLst/>
          </a:prstGeom>
          <a:noFill/>
          <a:ln>
            <a:noFill/>
          </a:ln>
        </p:spPr>
      </p:pic>
      <p:sp>
        <p:nvSpPr>
          <p:cNvPr id="224" name="Google Shape;224;p30"/>
          <p:cNvSpPr txBox="1"/>
          <p:nvPr>
            <p:ph type="title"/>
          </p:nvPr>
        </p:nvSpPr>
        <p:spPr>
          <a:xfrm>
            <a:off x="6352225" y="62125"/>
            <a:ext cx="2730000" cy="39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1640">
                <a:solidFill>
                  <a:srgbClr val="274E13"/>
                </a:solidFill>
              </a:rPr>
              <a:t>TERMS OF SERVICE</a:t>
            </a:r>
            <a:endParaRPr sz="1640">
              <a:solidFill>
                <a:srgbClr val="274E13"/>
              </a:solidFill>
            </a:endParaRPr>
          </a:p>
        </p:txBody>
      </p:sp>
      <p:pic>
        <p:nvPicPr>
          <p:cNvPr id="225" name="Google Shape;225;p30"/>
          <p:cNvPicPr preferRelativeResize="0"/>
          <p:nvPr/>
        </p:nvPicPr>
        <p:blipFill>
          <a:blip r:embed="rId4">
            <a:alphaModFix/>
          </a:blip>
          <a:stretch>
            <a:fillRect/>
          </a:stretch>
        </p:blipFill>
        <p:spPr>
          <a:xfrm>
            <a:off x="5347450" y="528925"/>
            <a:ext cx="3211654" cy="461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6842300" y="-6275"/>
            <a:ext cx="224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74E13"/>
                </a:solidFill>
              </a:rPr>
              <a:t>BUGS REPORT</a:t>
            </a:r>
            <a:endParaRPr>
              <a:solidFill>
                <a:srgbClr val="274E13"/>
              </a:solidFill>
            </a:endParaRPr>
          </a:p>
        </p:txBody>
      </p:sp>
      <p:sp>
        <p:nvSpPr>
          <p:cNvPr id="231" name="Google Shape;231;p31"/>
          <p:cNvSpPr txBox="1"/>
          <p:nvPr>
            <p:ph idx="1" type="body"/>
          </p:nvPr>
        </p:nvSpPr>
        <p:spPr>
          <a:xfrm>
            <a:off x="818475" y="1584300"/>
            <a:ext cx="2991600" cy="336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666666"/>
                </a:solidFill>
                <a:latin typeface="Economica"/>
                <a:ea typeface="Economica"/>
                <a:cs typeface="Economica"/>
                <a:sym typeface="Economica"/>
              </a:rPr>
              <a:t>DonoH</a:t>
            </a:r>
            <a:endParaRPr sz="1400">
              <a:solidFill>
                <a:srgbClr val="666666"/>
              </a:solidFill>
              <a:latin typeface="Economica"/>
              <a:ea typeface="Economica"/>
              <a:cs typeface="Economica"/>
              <a:sym typeface="Economica"/>
            </a:endParaRPr>
          </a:p>
          <a:p>
            <a:pPr indent="0" lvl="0" marL="0" rtl="0" algn="l">
              <a:lnSpc>
                <a:spcPct val="100000"/>
              </a:lnSpc>
              <a:spcBef>
                <a:spcPts val="0"/>
              </a:spcBef>
              <a:spcAft>
                <a:spcPts val="0"/>
              </a:spcAft>
              <a:buNone/>
            </a:pPr>
            <a:r>
              <a:rPr b="1" lang="en" sz="3000">
                <a:solidFill>
                  <a:srgbClr val="000000"/>
                </a:solidFill>
                <a:latin typeface="Economica"/>
                <a:ea typeface="Economica"/>
                <a:cs typeface="Economica"/>
                <a:sym typeface="Economica"/>
              </a:rPr>
              <a:t>Bug Report</a:t>
            </a:r>
            <a:endParaRPr b="1" sz="3000">
              <a:solidFill>
                <a:srgbClr val="000000"/>
              </a:solidFill>
              <a:latin typeface="Economica"/>
              <a:ea typeface="Economica"/>
              <a:cs typeface="Economica"/>
              <a:sym typeface="Economica"/>
            </a:endParaRPr>
          </a:p>
          <a:p>
            <a:pPr indent="0" lvl="0" marL="0" rtl="0" algn="l">
              <a:lnSpc>
                <a:spcPct val="100000"/>
              </a:lnSpc>
              <a:spcBef>
                <a:spcPts val="0"/>
              </a:spcBef>
              <a:spcAft>
                <a:spcPts val="0"/>
              </a:spcAft>
              <a:buNone/>
            </a:pPr>
            <a:r>
              <a:rPr lang="en" sz="3000">
                <a:solidFill>
                  <a:srgbClr val="000000"/>
                </a:solidFill>
                <a:latin typeface="Economica"/>
                <a:ea typeface="Economica"/>
                <a:cs typeface="Economica"/>
                <a:sym typeface="Economica"/>
              </a:rPr>
              <a:t>Fix-it-Felix 🛠️⚙️</a:t>
            </a:r>
            <a:endParaRPr sz="3000">
              <a:solidFill>
                <a:srgbClr val="000000"/>
              </a:solidFill>
              <a:latin typeface="Economica"/>
              <a:ea typeface="Economica"/>
              <a:cs typeface="Economica"/>
              <a:sym typeface="Economica"/>
            </a:endParaRPr>
          </a:p>
          <a:p>
            <a:pPr indent="0" lvl="0" marL="0" rtl="0" algn="l">
              <a:lnSpc>
                <a:spcPct val="100000"/>
              </a:lnSpc>
              <a:spcBef>
                <a:spcPts val="0"/>
              </a:spcBef>
              <a:spcAft>
                <a:spcPts val="0"/>
              </a:spcAft>
              <a:buNone/>
            </a:pPr>
            <a:r>
              <a:rPr lang="en" sz="3000">
                <a:solidFill>
                  <a:srgbClr val="000000"/>
                </a:solidFill>
                <a:latin typeface="Economica"/>
                <a:ea typeface="Economica"/>
                <a:cs typeface="Economica"/>
                <a:sym typeface="Economica"/>
              </a:rPr>
              <a:t>Frontend</a:t>
            </a:r>
            <a:endParaRPr sz="3000">
              <a:solidFill>
                <a:srgbClr val="000000"/>
              </a:solidFill>
              <a:latin typeface="Economica"/>
              <a:ea typeface="Economica"/>
              <a:cs typeface="Economica"/>
              <a:sym typeface="Economica"/>
            </a:endParaRPr>
          </a:p>
          <a:p>
            <a:pPr indent="0" lvl="0" marL="0" rtl="0" algn="l">
              <a:spcBef>
                <a:spcPts val="0"/>
              </a:spcBef>
              <a:spcAft>
                <a:spcPts val="0"/>
              </a:spcAft>
              <a:buNone/>
            </a:pPr>
            <a:r>
              <a:t/>
            </a:r>
            <a:endParaRPr/>
          </a:p>
          <a:p>
            <a:pPr indent="0" lvl="0" marL="0" rtl="0" algn="l">
              <a:spcBef>
                <a:spcPts val="1200"/>
              </a:spcBef>
              <a:spcAft>
                <a:spcPts val="1200"/>
              </a:spcAft>
              <a:buNone/>
            </a:pPr>
            <a:r>
              <a:rPr lang="en" sz="1400"/>
              <a:t>We did not </a:t>
            </a:r>
            <a:r>
              <a:rPr lang="en" sz="1400"/>
              <a:t>magically</a:t>
            </a:r>
            <a:r>
              <a:rPr lang="en" sz="1400"/>
              <a:t> arrive at success, we also experienced bugs which we fixed and documented.</a:t>
            </a:r>
            <a:endParaRPr sz="1400"/>
          </a:p>
        </p:txBody>
      </p:sp>
      <p:pic>
        <p:nvPicPr>
          <p:cNvPr id="232" name="Google Shape;232;p31"/>
          <p:cNvPicPr preferRelativeResize="0"/>
          <p:nvPr/>
        </p:nvPicPr>
        <p:blipFill>
          <a:blip r:embed="rId3">
            <a:alphaModFix/>
          </a:blip>
          <a:stretch>
            <a:fillRect/>
          </a:stretch>
        </p:blipFill>
        <p:spPr>
          <a:xfrm>
            <a:off x="98275" y="-6275"/>
            <a:ext cx="502767" cy="535200"/>
          </a:xfrm>
          <a:prstGeom prst="rect">
            <a:avLst/>
          </a:prstGeom>
          <a:noFill/>
          <a:ln>
            <a:noFill/>
          </a:ln>
        </p:spPr>
      </p:pic>
      <p:pic>
        <p:nvPicPr>
          <p:cNvPr id="233" name="Google Shape;233;p31" title="Placeholder image"/>
          <p:cNvPicPr preferRelativeResize="0"/>
          <p:nvPr/>
        </p:nvPicPr>
        <p:blipFill rotWithShape="1">
          <a:blip r:embed="rId4">
            <a:alphaModFix/>
          </a:blip>
          <a:srcRect b="0" l="3755" r="3755" t="0"/>
          <a:stretch/>
        </p:blipFill>
        <p:spPr>
          <a:xfrm>
            <a:off x="4136575" y="1164224"/>
            <a:ext cx="4498949" cy="321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solidFill>
                  <a:srgbClr val="274E13"/>
                </a:solidFill>
              </a:rPr>
              <a:t>INTRODUCTION</a:t>
            </a:r>
            <a:endParaRPr>
              <a:solidFill>
                <a:srgbClr val="274E13"/>
              </a:solidFill>
            </a:endParaRPr>
          </a:p>
        </p:txBody>
      </p:sp>
      <p:sp>
        <p:nvSpPr>
          <p:cNvPr id="94" name="Google Shape;94;p14"/>
          <p:cNvSpPr txBox="1"/>
          <p:nvPr>
            <p:ph idx="1" type="body"/>
          </p:nvPr>
        </p:nvSpPr>
        <p:spPr>
          <a:xfrm>
            <a:off x="729450" y="1960175"/>
            <a:ext cx="7688700" cy="27597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600">
                <a:solidFill>
                  <a:srgbClr val="000000"/>
                </a:solidFill>
                <a:latin typeface="Arial"/>
                <a:ea typeface="Arial"/>
                <a:cs typeface="Arial"/>
                <a:sym typeface="Arial"/>
              </a:rPr>
              <a:t>Many Nigerians are facing life-threatening medical conditions and are unable to afford the cost of their treatment. Some have resorted to circulating handbills and soliciting donations on social media but often receive little or no support. As a result, many of these individuals are unable to access the medical care they need and may succumb to their illnesses. </a:t>
            </a:r>
            <a:endParaRPr sz="1600">
              <a:solidFill>
                <a:srgbClr val="000000"/>
              </a:solidFill>
              <a:latin typeface="Arial"/>
              <a:ea typeface="Arial"/>
              <a:cs typeface="Arial"/>
              <a:sym typeface="Arial"/>
            </a:endParaRPr>
          </a:p>
          <a:p>
            <a:pPr indent="0" lvl="0" marL="0" rtl="0" algn="just">
              <a:lnSpc>
                <a:spcPct val="115000"/>
              </a:lnSpc>
              <a:spcBef>
                <a:spcPts val="1000"/>
              </a:spcBef>
              <a:spcAft>
                <a:spcPts val="0"/>
              </a:spcAft>
              <a:buNone/>
            </a:pPr>
            <a:r>
              <a:rPr lang="en" sz="1600">
                <a:solidFill>
                  <a:srgbClr val="000000"/>
                </a:solidFill>
                <a:latin typeface="Arial"/>
                <a:ea typeface="Arial"/>
                <a:cs typeface="Arial"/>
                <a:sym typeface="Arial"/>
              </a:rPr>
              <a:t>We have developed DonoH, a digital platform that addresses this issue by connecting Nigerians in need of medical assistance with organizations or individuals willing to provide financial support for their treatment. </a:t>
            </a:r>
            <a:endParaRPr sz="1600"/>
          </a:p>
        </p:txBody>
      </p:sp>
      <p:pic>
        <p:nvPicPr>
          <p:cNvPr id="95" name="Google Shape;95;p14"/>
          <p:cNvPicPr preferRelativeResize="0"/>
          <p:nvPr/>
        </p:nvPicPr>
        <p:blipFill>
          <a:blip r:embed="rId3">
            <a:alphaModFix/>
          </a:blip>
          <a:stretch>
            <a:fillRect/>
          </a:stretch>
        </p:blipFill>
        <p:spPr>
          <a:xfrm>
            <a:off x="98275" y="-6275"/>
            <a:ext cx="502767" cy="535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1154775" y="-6275"/>
            <a:ext cx="74823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74E13"/>
                </a:solidFill>
              </a:rPr>
              <a:t>Relevant links to all project phases.</a:t>
            </a:r>
            <a:r>
              <a:rPr lang="en"/>
              <a:t> </a:t>
            </a:r>
            <a:endParaRPr/>
          </a:p>
        </p:txBody>
      </p:sp>
      <p:sp>
        <p:nvSpPr>
          <p:cNvPr id="239" name="Google Shape;239;p32"/>
          <p:cNvSpPr txBox="1"/>
          <p:nvPr>
            <p:ph idx="1" type="body"/>
          </p:nvPr>
        </p:nvSpPr>
        <p:spPr>
          <a:xfrm>
            <a:off x="729450" y="1341275"/>
            <a:ext cx="7688700" cy="33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rgbClr val="1155CC"/>
                </a:solidFill>
                <a:latin typeface="Proxima Nova"/>
                <a:ea typeface="Proxima Nova"/>
                <a:cs typeface="Proxima Nova"/>
                <a:sym typeface="Proxima Nova"/>
                <a:hlinkClick r:id="rId3">
                  <a:extLst>
                    <a:ext uri="{A12FA001-AC4F-418D-AE19-62706E023703}">
                      <ahyp:hlinkClr val="tx"/>
                    </a:ext>
                  </a:extLst>
                </a:hlinkClick>
              </a:rPr>
              <a:t>Figjam Ideation board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u="sng">
                <a:solidFill>
                  <a:srgbClr val="1155CC"/>
                </a:solidFill>
                <a:latin typeface="Proxima Nova"/>
                <a:ea typeface="Proxima Nova"/>
                <a:cs typeface="Proxima Nova"/>
                <a:sym typeface="Proxima Nova"/>
                <a:hlinkClick r:id="rId4">
                  <a:extLst>
                    <a:ext uri="{A12FA001-AC4F-418D-AE19-62706E023703}">
                      <ahyp:hlinkClr val="tx"/>
                    </a:ext>
                  </a:extLst>
                </a:hlinkClick>
              </a:rPr>
              <a:t>User Journey Map and Solution Sketch</a:t>
            </a:r>
            <a:r>
              <a:rPr lang="en" sz="1400">
                <a:solidFill>
                  <a:srgbClr val="000000"/>
                </a:solidFill>
                <a:latin typeface="Proxima Nova"/>
                <a:ea typeface="Proxima Nova"/>
                <a:cs typeface="Proxima Nova"/>
                <a:sym typeface="Proxima Nova"/>
              </a:rPr>
              <a:t> </a:t>
            </a:r>
            <a:endParaRPr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1400" u="sng">
                <a:solidFill>
                  <a:srgbClr val="1155CC"/>
                </a:solidFill>
                <a:latin typeface="Proxima Nova"/>
                <a:ea typeface="Proxima Nova"/>
                <a:cs typeface="Proxima Nova"/>
                <a:sym typeface="Proxima Nova"/>
                <a:hlinkClick r:id="rId5">
                  <a:extLst>
                    <a:ext uri="{A12FA001-AC4F-418D-AE19-62706E023703}">
                      <ahyp:hlinkClr val="tx"/>
                    </a:ext>
                  </a:extLst>
                </a:hlinkClick>
              </a:rPr>
              <a:t>DonoH Github Account</a:t>
            </a:r>
            <a:r>
              <a:rPr lang="en" sz="1400">
                <a:solidFill>
                  <a:srgbClr val="000000"/>
                </a:solidFill>
                <a:latin typeface="Proxima Nova"/>
                <a:ea typeface="Proxima Nova"/>
                <a:cs typeface="Proxima Nova"/>
                <a:sym typeface="Proxima Nova"/>
              </a:rPr>
              <a:t> </a:t>
            </a:r>
            <a:endParaRPr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1400" u="sng">
                <a:solidFill>
                  <a:srgbClr val="1155CC"/>
                </a:solidFill>
                <a:latin typeface="Proxima Nova"/>
                <a:ea typeface="Proxima Nova"/>
                <a:cs typeface="Proxima Nova"/>
                <a:sym typeface="Proxima Nova"/>
                <a:hlinkClick r:id="rId6">
                  <a:extLst>
                    <a:ext uri="{A12FA001-AC4F-418D-AE19-62706E023703}">
                      <ahyp:hlinkClr val="tx"/>
                    </a:ext>
                  </a:extLst>
                </a:hlinkClick>
              </a:rPr>
              <a:t>Technical Requirements Documents </a:t>
            </a:r>
            <a:endParaRPr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1400" u="sng">
                <a:solidFill>
                  <a:srgbClr val="1155CC"/>
                </a:solidFill>
                <a:latin typeface="Proxima Nova"/>
                <a:ea typeface="Proxima Nova"/>
                <a:cs typeface="Proxima Nova"/>
                <a:sym typeface="Proxima Nova"/>
                <a:hlinkClick r:id="rId7">
                  <a:extLst>
                    <a:ext uri="{A12FA001-AC4F-418D-AE19-62706E023703}">
                      <ahyp:hlinkClr val="tx"/>
                    </a:ext>
                  </a:extLst>
                </a:hlinkClick>
              </a:rPr>
              <a:t>ClickUp Collaborative Workspace</a:t>
            </a:r>
            <a:r>
              <a:rPr lang="en" sz="1400">
                <a:solidFill>
                  <a:srgbClr val="000000"/>
                </a:solidFill>
                <a:latin typeface="Proxima Nova"/>
                <a:ea typeface="Proxima Nova"/>
                <a:cs typeface="Proxima Nova"/>
                <a:sym typeface="Proxima Nova"/>
              </a:rPr>
              <a:t> </a:t>
            </a:r>
            <a:endParaRPr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1400" u="sng">
                <a:solidFill>
                  <a:srgbClr val="1155CC"/>
                </a:solidFill>
                <a:latin typeface="Proxima Nova"/>
                <a:ea typeface="Proxima Nova"/>
                <a:cs typeface="Proxima Nova"/>
                <a:sym typeface="Proxima Nova"/>
                <a:hlinkClick r:id="rId8">
                  <a:extLst>
                    <a:ext uri="{A12FA001-AC4F-418D-AE19-62706E023703}">
                      <ahyp:hlinkClr val="tx"/>
                    </a:ext>
                  </a:extLst>
                </a:hlinkClick>
              </a:rPr>
              <a:t>Competitive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9"/>
              </a:rPr>
              <a:t>Link to DonoH Website</a:t>
            </a:r>
            <a:r>
              <a:rPr lang="en" sz="1400">
                <a:solidFill>
                  <a:srgbClr val="000000"/>
                </a:solidFill>
                <a:latin typeface="Proxima Nova"/>
                <a:ea typeface="Proxima Nova"/>
                <a:cs typeface="Proxima Nova"/>
                <a:sym typeface="Proxima Nova"/>
              </a:rPr>
              <a:t> </a:t>
            </a:r>
            <a:endParaRPr sz="1400">
              <a:solidFill>
                <a:srgbClr val="000000"/>
              </a:solidFill>
              <a:latin typeface="Proxima Nova"/>
              <a:ea typeface="Proxima Nova"/>
              <a:cs typeface="Proxima Nova"/>
              <a:sym typeface="Proxima Nova"/>
            </a:endParaRPr>
          </a:p>
        </p:txBody>
      </p:sp>
      <p:pic>
        <p:nvPicPr>
          <p:cNvPr id="240" name="Google Shape;240;p32"/>
          <p:cNvPicPr preferRelativeResize="0"/>
          <p:nvPr/>
        </p:nvPicPr>
        <p:blipFill>
          <a:blip r:embed="rId10">
            <a:alphaModFix/>
          </a:blip>
          <a:stretch>
            <a:fillRect/>
          </a:stretch>
        </p:blipFill>
        <p:spPr>
          <a:xfrm>
            <a:off x="98275" y="-6275"/>
            <a:ext cx="502767" cy="53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1" type="body"/>
          </p:nvPr>
        </p:nvSpPr>
        <p:spPr>
          <a:xfrm>
            <a:off x="2668150" y="2138225"/>
            <a:ext cx="4495200" cy="103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4800">
                <a:solidFill>
                  <a:srgbClr val="274E13"/>
                </a:solidFill>
              </a:rPr>
              <a:t>THANK YOU</a:t>
            </a:r>
            <a:endParaRPr b="1" sz="4800">
              <a:solidFill>
                <a:srgbClr val="274E13"/>
              </a:solidFill>
            </a:endParaRPr>
          </a:p>
        </p:txBody>
      </p:sp>
      <p:pic>
        <p:nvPicPr>
          <p:cNvPr id="246" name="Google Shape;246;p33"/>
          <p:cNvPicPr preferRelativeResize="0"/>
          <p:nvPr/>
        </p:nvPicPr>
        <p:blipFill>
          <a:blip r:embed="rId3">
            <a:alphaModFix/>
          </a:blip>
          <a:stretch>
            <a:fillRect/>
          </a:stretch>
        </p:blipFill>
        <p:spPr>
          <a:xfrm>
            <a:off x="98275" y="-6275"/>
            <a:ext cx="502767" cy="53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5145500" y="883425"/>
            <a:ext cx="3401400" cy="5352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solidFill>
                  <a:srgbClr val="274E13"/>
                </a:solidFill>
              </a:rPr>
              <a:t>PROJECT FEATURES</a:t>
            </a:r>
            <a:endParaRPr>
              <a:solidFill>
                <a:srgbClr val="274E13"/>
              </a:solidFill>
            </a:endParaRPr>
          </a:p>
        </p:txBody>
      </p:sp>
      <p:sp>
        <p:nvSpPr>
          <p:cNvPr id="101" name="Google Shape;101;p15"/>
          <p:cNvSpPr txBox="1"/>
          <p:nvPr>
            <p:ph idx="1" type="body"/>
          </p:nvPr>
        </p:nvSpPr>
        <p:spPr>
          <a:xfrm>
            <a:off x="727650" y="1633750"/>
            <a:ext cx="7688700" cy="279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600">
                <a:solidFill>
                  <a:srgbClr val="38761D"/>
                </a:solidFill>
              </a:rPr>
              <a:t>Our project features the following pages:</a:t>
            </a:r>
            <a:endParaRPr b="1" sz="1600">
              <a:solidFill>
                <a:srgbClr val="38761D"/>
              </a:solidFill>
            </a:endParaRPr>
          </a:p>
          <a:p>
            <a:pPr indent="-297497" lvl="0" marL="457200" rtl="0" algn="l">
              <a:lnSpc>
                <a:spcPct val="200000"/>
              </a:lnSpc>
              <a:spcBef>
                <a:spcPts val="1200"/>
              </a:spcBef>
              <a:spcAft>
                <a:spcPts val="0"/>
              </a:spcAft>
              <a:buSzPct val="100000"/>
              <a:buChar char="-"/>
            </a:pPr>
            <a:r>
              <a:rPr lang="en" sz="1400">
                <a:solidFill>
                  <a:srgbClr val="000000"/>
                </a:solidFill>
                <a:latin typeface="Arial"/>
                <a:ea typeface="Arial"/>
                <a:cs typeface="Arial"/>
                <a:sym typeface="Arial"/>
              </a:rPr>
              <a:t>Homepage</a:t>
            </a:r>
            <a:endParaRPr sz="1400">
              <a:solidFill>
                <a:srgbClr val="000000"/>
              </a:solidFill>
              <a:latin typeface="Arial"/>
              <a:ea typeface="Arial"/>
              <a:cs typeface="Arial"/>
              <a:sym typeface="Arial"/>
            </a:endParaRPr>
          </a:p>
          <a:p>
            <a:pPr indent="-297497" lvl="0" marL="457200" rtl="0" algn="l">
              <a:lnSpc>
                <a:spcPct val="200000"/>
              </a:lnSpc>
              <a:spcBef>
                <a:spcPts val="0"/>
              </a:spcBef>
              <a:spcAft>
                <a:spcPts val="0"/>
              </a:spcAft>
              <a:buSzPct val="100000"/>
              <a:buChar char="-"/>
            </a:pPr>
            <a:r>
              <a:rPr lang="en" sz="1400">
                <a:solidFill>
                  <a:srgbClr val="000000"/>
                </a:solidFill>
                <a:latin typeface="Arial"/>
                <a:ea typeface="Arial"/>
                <a:cs typeface="Arial"/>
                <a:sym typeface="Arial"/>
              </a:rPr>
              <a:t>Signup/ Login screen</a:t>
            </a:r>
            <a:endParaRPr sz="1400">
              <a:solidFill>
                <a:srgbClr val="000000"/>
              </a:solidFill>
              <a:latin typeface="Arial"/>
              <a:ea typeface="Arial"/>
              <a:cs typeface="Arial"/>
              <a:sym typeface="Arial"/>
            </a:endParaRPr>
          </a:p>
          <a:p>
            <a:pPr indent="-297497" lvl="0" marL="457200" rtl="0" algn="l">
              <a:lnSpc>
                <a:spcPct val="200000"/>
              </a:lnSpc>
              <a:spcBef>
                <a:spcPts val="0"/>
              </a:spcBef>
              <a:spcAft>
                <a:spcPts val="0"/>
              </a:spcAft>
              <a:buSzPct val="100000"/>
              <a:buChar char="-"/>
            </a:pPr>
            <a:r>
              <a:rPr lang="en" sz="1400">
                <a:solidFill>
                  <a:srgbClr val="000000"/>
                </a:solidFill>
                <a:latin typeface="Arial"/>
                <a:ea typeface="Arial"/>
                <a:cs typeface="Arial"/>
                <a:sym typeface="Arial"/>
              </a:rPr>
              <a:t>About us page </a:t>
            </a:r>
            <a:endParaRPr sz="1400">
              <a:solidFill>
                <a:srgbClr val="000000"/>
              </a:solidFill>
              <a:latin typeface="Arial"/>
              <a:ea typeface="Arial"/>
              <a:cs typeface="Arial"/>
              <a:sym typeface="Arial"/>
            </a:endParaRPr>
          </a:p>
          <a:p>
            <a:pPr indent="-297497" lvl="0" marL="457200" rtl="0" algn="l">
              <a:lnSpc>
                <a:spcPct val="200000"/>
              </a:lnSpc>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Admin dashboard</a:t>
            </a:r>
            <a:endParaRPr sz="1400">
              <a:solidFill>
                <a:srgbClr val="000000"/>
              </a:solidFill>
              <a:latin typeface="Arial"/>
              <a:ea typeface="Arial"/>
              <a:cs typeface="Arial"/>
              <a:sym typeface="Arial"/>
            </a:endParaRPr>
          </a:p>
          <a:p>
            <a:pPr indent="-297497" lvl="0" marL="457200" rtl="0" algn="l">
              <a:lnSpc>
                <a:spcPct val="200000"/>
              </a:lnSpc>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Patient dashboard</a:t>
            </a:r>
            <a:endParaRPr sz="1400">
              <a:solidFill>
                <a:srgbClr val="000000"/>
              </a:solidFill>
              <a:latin typeface="Arial"/>
              <a:ea typeface="Arial"/>
              <a:cs typeface="Arial"/>
              <a:sym typeface="Arial"/>
            </a:endParaRPr>
          </a:p>
          <a:p>
            <a:pPr indent="-297497" lvl="0" marL="457200" rtl="0" algn="l">
              <a:lnSpc>
                <a:spcPct val="200000"/>
              </a:lnSpc>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Donor dashboard</a:t>
            </a:r>
            <a:endParaRPr sz="1400">
              <a:solidFill>
                <a:srgbClr val="000000"/>
              </a:solidFill>
              <a:latin typeface="Arial"/>
              <a:ea typeface="Arial"/>
              <a:cs typeface="Arial"/>
              <a:sym typeface="Arial"/>
            </a:endParaRPr>
          </a:p>
          <a:p>
            <a:pPr indent="-297497" lvl="0" marL="457200" rtl="0" algn="l">
              <a:lnSpc>
                <a:spcPct val="200000"/>
              </a:lnSpc>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Blog page </a:t>
            </a:r>
            <a:endParaRPr sz="1400">
              <a:solidFill>
                <a:srgbClr val="000000"/>
              </a:solidFill>
              <a:latin typeface="Arial"/>
              <a:ea typeface="Arial"/>
              <a:cs typeface="Arial"/>
              <a:sym typeface="Arial"/>
            </a:endParaRPr>
          </a:p>
          <a:p>
            <a:pPr indent="-297497" lvl="0" marL="457200" rtl="0" algn="l">
              <a:lnSpc>
                <a:spcPct val="200000"/>
              </a:lnSpc>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Privacy Policy</a:t>
            </a:r>
            <a:endParaRPr sz="1400">
              <a:solidFill>
                <a:srgbClr val="000000"/>
              </a:solidFill>
              <a:latin typeface="Arial"/>
              <a:ea typeface="Arial"/>
              <a:cs typeface="Arial"/>
              <a:sym typeface="Arial"/>
            </a:endParaRPr>
          </a:p>
        </p:txBody>
      </p:sp>
      <p:pic>
        <p:nvPicPr>
          <p:cNvPr id="102" name="Google Shape;102;p15"/>
          <p:cNvPicPr preferRelativeResize="0"/>
          <p:nvPr/>
        </p:nvPicPr>
        <p:blipFill>
          <a:blip r:embed="rId3">
            <a:alphaModFix/>
          </a:blip>
          <a:stretch>
            <a:fillRect/>
          </a:stretch>
        </p:blipFill>
        <p:spPr>
          <a:xfrm>
            <a:off x="98275" y="-6275"/>
            <a:ext cx="502767" cy="53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06" name="Shape 106"/>
        <p:cNvGrpSpPr/>
        <p:nvPr/>
      </p:nvGrpSpPr>
      <p:grpSpPr>
        <a:xfrm>
          <a:off x="0" y="0"/>
          <a:ext cx="0" cy="0"/>
          <a:chOff x="0" y="0"/>
          <a:chExt cx="0" cy="0"/>
        </a:xfrm>
      </p:grpSpPr>
      <p:sp>
        <p:nvSpPr>
          <p:cNvPr id="107" name="Google Shape;107;p16"/>
          <p:cNvSpPr txBox="1"/>
          <p:nvPr>
            <p:ph type="title"/>
          </p:nvPr>
        </p:nvSpPr>
        <p:spPr>
          <a:xfrm>
            <a:off x="6104925" y="528925"/>
            <a:ext cx="2847000" cy="535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800">
                <a:solidFill>
                  <a:srgbClr val="FFF2CC"/>
                </a:solidFill>
              </a:rPr>
              <a:t>RESPONSIBILITIES</a:t>
            </a:r>
            <a:endParaRPr sz="1800">
              <a:solidFill>
                <a:srgbClr val="FFF2CC"/>
              </a:solidFill>
            </a:endParaRPr>
          </a:p>
        </p:txBody>
      </p:sp>
      <p:pic>
        <p:nvPicPr>
          <p:cNvPr id="108" name="Google Shape;108;p16"/>
          <p:cNvPicPr preferRelativeResize="0"/>
          <p:nvPr/>
        </p:nvPicPr>
        <p:blipFill>
          <a:blip r:embed="rId3">
            <a:alphaModFix/>
          </a:blip>
          <a:stretch>
            <a:fillRect/>
          </a:stretch>
        </p:blipFill>
        <p:spPr>
          <a:xfrm>
            <a:off x="98275" y="-6275"/>
            <a:ext cx="502767" cy="535200"/>
          </a:xfrm>
          <a:prstGeom prst="rect">
            <a:avLst/>
          </a:prstGeom>
          <a:noFill/>
          <a:ln>
            <a:noFill/>
          </a:ln>
        </p:spPr>
      </p:pic>
      <p:sp>
        <p:nvSpPr>
          <p:cNvPr id="109" name="Google Shape;109;p16"/>
          <p:cNvSpPr txBox="1"/>
          <p:nvPr>
            <p:ph idx="1" type="body"/>
          </p:nvPr>
        </p:nvSpPr>
        <p:spPr>
          <a:xfrm>
            <a:off x="209700" y="1192000"/>
            <a:ext cx="3063900" cy="37794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b="1" lang="en" sz="1500">
                <a:solidFill>
                  <a:srgbClr val="FFF2CC"/>
                </a:solidFill>
                <a:latin typeface="Arial"/>
                <a:ea typeface="Arial"/>
                <a:cs typeface="Arial"/>
                <a:sym typeface="Arial"/>
              </a:rPr>
              <a:t>Names</a:t>
            </a:r>
            <a:endParaRPr b="1" sz="15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b="1" sz="16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Rabiu Aisha</a:t>
            </a:r>
            <a:endParaRPr sz="11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Abigail Ude</a:t>
            </a:r>
            <a:r>
              <a:rPr b="1" lang="en" sz="1400">
                <a:solidFill>
                  <a:srgbClr val="FFF2CC"/>
                </a:solidFill>
                <a:latin typeface="Arial"/>
                <a:ea typeface="Arial"/>
                <a:cs typeface="Arial"/>
                <a:sym typeface="Arial"/>
              </a:rPr>
              <a:t> </a:t>
            </a:r>
            <a:endParaRPr b="1" sz="1400">
              <a:solidFill>
                <a:srgbClr val="FFF2CC"/>
              </a:solidFill>
              <a:latin typeface="Arial"/>
              <a:ea typeface="Arial"/>
              <a:cs typeface="Arial"/>
              <a:sym typeface="Arial"/>
            </a:endParaRPr>
          </a:p>
          <a:p>
            <a:pPr indent="0" lvl="0" marL="457200" rtl="0" algn="l">
              <a:spcBef>
                <a:spcPts val="0"/>
              </a:spcBef>
              <a:spcAft>
                <a:spcPts val="0"/>
              </a:spcAft>
              <a:buNone/>
            </a:pPr>
            <a:r>
              <a:t/>
            </a:r>
            <a:endParaRPr b="1" sz="14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Akeem Abiodun</a:t>
            </a:r>
            <a:endParaRPr sz="11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Anukam Chidalu</a:t>
            </a:r>
            <a:endParaRPr sz="11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Ifeanyi Michael</a:t>
            </a:r>
            <a:endParaRPr sz="11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Chukwuma Kingsley Cephas</a:t>
            </a:r>
            <a:endParaRPr sz="1100">
              <a:solidFill>
                <a:srgbClr val="FFF2CC"/>
              </a:solidFill>
              <a:latin typeface="Arial"/>
              <a:ea typeface="Arial"/>
              <a:cs typeface="Arial"/>
              <a:sym typeface="Arial"/>
            </a:endParaRPr>
          </a:p>
          <a:p>
            <a:pPr indent="0" lvl="0" marL="457200" rtl="0" algn="l">
              <a:spcBef>
                <a:spcPts val="0"/>
              </a:spcBef>
              <a:spcAft>
                <a:spcPts val="0"/>
              </a:spcAft>
              <a:buNone/>
            </a:pPr>
            <a:r>
              <a:t/>
            </a:r>
            <a:endParaRPr sz="11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Glory</a:t>
            </a:r>
            <a:r>
              <a:rPr b="1" lang="en" sz="1400">
                <a:solidFill>
                  <a:srgbClr val="FFF2CC"/>
                </a:solidFill>
                <a:latin typeface="Arial"/>
                <a:ea typeface="Arial"/>
                <a:cs typeface="Arial"/>
                <a:sym typeface="Arial"/>
              </a:rPr>
              <a:t> </a:t>
            </a:r>
            <a:r>
              <a:rPr lang="en" sz="1100">
                <a:solidFill>
                  <a:srgbClr val="FFF2CC"/>
                </a:solidFill>
                <a:latin typeface="Arial"/>
                <a:ea typeface="Arial"/>
                <a:cs typeface="Arial"/>
                <a:sym typeface="Arial"/>
              </a:rPr>
              <a:t>Okafor</a:t>
            </a:r>
            <a:endParaRPr sz="1100">
              <a:solidFill>
                <a:srgbClr val="FFF2CC"/>
              </a:solidFill>
              <a:latin typeface="Arial"/>
              <a:ea typeface="Arial"/>
              <a:cs typeface="Arial"/>
              <a:sym typeface="Arial"/>
            </a:endParaRPr>
          </a:p>
          <a:p>
            <a:pPr indent="0" lvl="0" marL="457200" rtl="0" algn="l">
              <a:spcBef>
                <a:spcPts val="0"/>
              </a:spcBef>
              <a:spcAft>
                <a:spcPts val="0"/>
              </a:spcAft>
              <a:buNone/>
            </a:pPr>
            <a:r>
              <a:t/>
            </a:r>
            <a:endParaRPr sz="11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Udoka Success Etus</a:t>
            </a:r>
            <a:endParaRPr sz="11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Ejibode Ibraheem</a:t>
            </a:r>
            <a:endParaRPr sz="11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Onwuli Valentina</a:t>
            </a:r>
            <a:endParaRPr sz="1100">
              <a:solidFill>
                <a:srgbClr val="FFF2CC"/>
              </a:solidFill>
              <a:latin typeface="Arial"/>
              <a:ea typeface="Arial"/>
              <a:cs typeface="Arial"/>
              <a:sym typeface="Arial"/>
            </a:endParaRPr>
          </a:p>
          <a:p>
            <a:pPr indent="-298450" lvl="0" marL="457200" rtl="0" algn="l">
              <a:spcBef>
                <a:spcPts val="0"/>
              </a:spcBef>
              <a:spcAft>
                <a:spcPts val="0"/>
              </a:spcAft>
              <a:buClr>
                <a:srgbClr val="FFF2CC"/>
              </a:buClr>
              <a:buSzPts val="1100"/>
              <a:buFont typeface="Arial"/>
              <a:buAutoNum type="arabicPeriod"/>
            </a:pPr>
            <a:r>
              <a:rPr lang="en" sz="1100">
                <a:solidFill>
                  <a:srgbClr val="FFF2CC"/>
                </a:solidFill>
                <a:latin typeface="Arial"/>
                <a:ea typeface="Arial"/>
                <a:cs typeface="Arial"/>
                <a:sym typeface="Arial"/>
              </a:rPr>
              <a:t>Chukwuka Fransisca Makuochukwu</a:t>
            </a:r>
            <a:endParaRPr sz="1100">
              <a:solidFill>
                <a:srgbClr val="FFF2CC"/>
              </a:solidFill>
              <a:latin typeface="Arial"/>
              <a:ea typeface="Arial"/>
              <a:cs typeface="Arial"/>
              <a:sym typeface="Arial"/>
            </a:endParaRPr>
          </a:p>
        </p:txBody>
      </p:sp>
      <p:sp>
        <p:nvSpPr>
          <p:cNvPr id="110" name="Google Shape;110;p16"/>
          <p:cNvSpPr txBox="1"/>
          <p:nvPr>
            <p:ph idx="2" type="body"/>
          </p:nvPr>
        </p:nvSpPr>
        <p:spPr>
          <a:xfrm>
            <a:off x="3127650" y="1252225"/>
            <a:ext cx="5764800" cy="3541200"/>
          </a:xfrm>
          <a:prstGeom prst="rect">
            <a:avLst/>
          </a:prstGeom>
        </p:spPr>
        <p:txBody>
          <a:bodyPr anchorCtr="0" anchor="t" bIns="91425" lIns="91425" spcFirstLastPara="1" rIns="91425" wrap="square" tIns="91425">
            <a:normAutofit fontScale="92500" lnSpcReduction="20000"/>
          </a:bodyPr>
          <a:lstStyle/>
          <a:p>
            <a:pPr indent="0" lvl="0" marL="457200" rtl="0" algn="l">
              <a:lnSpc>
                <a:spcPct val="100000"/>
              </a:lnSpc>
              <a:spcBef>
                <a:spcPts val="0"/>
              </a:spcBef>
              <a:spcAft>
                <a:spcPts val="0"/>
              </a:spcAft>
              <a:buNone/>
            </a:pPr>
            <a:r>
              <a:rPr b="1" lang="en" sz="1600">
                <a:solidFill>
                  <a:srgbClr val="FFF2CC"/>
                </a:solidFill>
                <a:latin typeface="Arial"/>
                <a:ea typeface="Arial"/>
                <a:cs typeface="Arial"/>
                <a:sym typeface="Arial"/>
              </a:rPr>
              <a:t>Individual contributions</a:t>
            </a:r>
            <a:endParaRPr b="1" sz="16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Designed SignUp page and contributed to the UI design of the product.</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Designed the logo, brand guide, style guide of the product, the low fidelity and high fidelity UI design of the product. </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Wrote the terms and conditions and contact us.</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Contributed to implement the UI of the product </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Wrote the privacy policy, about us, and blog</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Did the final sketch of our solution</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Overseeing the works of the frontend team and reviewing codes and also in charge of merging branches on GitHub. </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Developed the PRD, product strategy, did competitive analysis, and managed the team.</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Contributed to implement the UI of the product</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Contributed to implement the UI of the product</a:t>
            </a:r>
            <a:endParaRPr sz="1100">
              <a:solidFill>
                <a:srgbClr val="FFF2CC"/>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2CC"/>
              </a:solidFill>
              <a:latin typeface="Arial"/>
              <a:ea typeface="Arial"/>
              <a:cs typeface="Arial"/>
              <a:sym typeface="Arial"/>
            </a:endParaRPr>
          </a:p>
          <a:p>
            <a:pPr indent="-293211" lvl="0" marL="457200" rtl="0" algn="l">
              <a:lnSpc>
                <a:spcPct val="100000"/>
              </a:lnSpc>
              <a:spcBef>
                <a:spcPts val="0"/>
              </a:spcBef>
              <a:spcAft>
                <a:spcPts val="0"/>
              </a:spcAft>
              <a:buClr>
                <a:srgbClr val="FFF2CC"/>
              </a:buClr>
              <a:buSzPct val="100000"/>
              <a:buFont typeface="Arial"/>
              <a:buChar char="-"/>
            </a:pPr>
            <a:r>
              <a:rPr lang="en" sz="1100">
                <a:solidFill>
                  <a:srgbClr val="FFF2CC"/>
                </a:solidFill>
                <a:latin typeface="Arial"/>
                <a:ea typeface="Arial"/>
                <a:cs typeface="Arial"/>
                <a:sym typeface="Arial"/>
              </a:rPr>
              <a:t>Created the backend API  and Endpoint for app</a:t>
            </a:r>
            <a:endParaRPr sz="1100">
              <a:solidFill>
                <a:srgbClr val="FFF2CC"/>
              </a:solidFill>
              <a:latin typeface="Arial"/>
              <a:ea typeface="Arial"/>
              <a:cs typeface="Arial"/>
              <a:sym typeface="Arial"/>
            </a:endParaRPr>
          </a:p>
        </p:txBody>
      </p:sp>
      <p:cxnSp>
        <p:nvCxnSpPr>
          <p:cNvPr id="111" name="Google Shape;111;p16"/>
          <p:cNvCxnSpPr/>
          <p:nvPr/>
        </p:nvCxnSpPr>
        <p:spPr>
          <a:xfrm flipH="1" rot="10800000">
            <a:off x="370900" y="1502450"/>
            <a:ext cx="6109800" cy="19800"/>
          </a:xfrm>
          <a:prstGeom prst="straightConnector1">
            <a:avLst/>
          </a:prstGeom>
          <a:noFill/>
          <a:ln cap="flat" cmpd="sng" w="9525">
            <a:solidFill>
              <a:srgbClr val="FFF2CC"/>
            </a:solidFill>
            <a:prstDash val="solid"/>
            <a:round/>
            <a:headEnd len="med" w="med" type="none"/>
            <a:tailEnd len="med" w="med" type="none"/>
          </a:ln>
        </p:spPr>
      </p:cxnSp>
      <p:cxnSp>
        <p:nvCxnSpPr>
          <p:cNvPr id="112" name="Google Shape;112;p16"/>
          <p:cNvCxnSpPr/>
          <p:nvPr/>
        </p:nvCxnSpPr>
        <p:spPr>
          <a:xfrm>
            <a:off x="3127650" y="1351150"/>
            <a:ext cx="29700" cy="3620400"/>
          </a:xfrm>
          <a:prstGeom prst="straightConnector1">
            <a:avLst/>
          </a:prstGeom>
          <a:noFill/>
          <a:ln cap="flat" cmpd="sng" w="9525">
            <a:solidFill>
              <a:srgbClr val="FFF2CC"/>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043400" y="43375"/>
            <a:ext cx="2100600" cy="435900"/>
          </a:xfrm>
          <a:prstGeom prst="rect">
            <a:avLst/>
          </a:prstGeom>
        </p:spPr>
        <p:txBody>
          <a:bodyPr anchorCtr="0" anchor="t" bIns="91425" lIns="91425" spcFirstLastPara="1" rIns="91425" wrap="square" tIns="91425">
            <a:normAutofit/>
          </a:bodyPr>
          <a:lstStyle/>
          <a:p>
            <a:pPr indent="0" lvl="0" marL="0" rtl="0" algn="r">
              <a:lnSpc>
                <a:spcPct val="200000"/>
              </a:lnSpc>
              <a:spcBef>
                <a:spcPts val="0"/>
              </a:spcBef>
              <a:spcAft>
                <a:spcPts val="0"/>
              </a:spcAft>
              <a:buNone/>
            </a:pPr>
            <a:r>
              <a:rPr lang="en" sz="1400">
                <a:solidFill>
                  <a:srgbClr val="274E13"/>
                </a:solidFill>
                <a:latin typeface="Arial"/>
                <a:ea typeface="Arial"/>
                <a:cs typeface="Arial"/>
                <a:sym typeface="Arial"/>
              </a:rPr>
              <a:t>HOME PAGE</a:t>
            </a:r>
            <a:endParaRPr sz="1400">
              <a:solidFill>
                <a:srgbClr val="274E13"/>
              </a:solidFill>
            </a:endParaRPr>
          </a:p>
        </p:txBody>
      </p:sp>
      <p:sp>
        <p:nvSpPr>
          <p:cNvPr id="118" name="Google Shape;118;p17"/>
          <p:cNvSpPr txBox="1"/>
          <p:nvPr>
            <p:ph idx="1" type="body"/>
          </p:nvPr>
        </p:nvSpPr>
        <p:spPr>
          <a:xfrm>
            <a:off x="459925" y="1727025"/>
            <a:ext cx="2928000" cy="2888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t>The landing page which basically serves as the home page was designed by our front end engineers, creatively </a:t>
            </a:r>
            <a:r>
              <a:rPr lang="en"/>
              <a:t>creating the user interface - UI to suite the purpose and standard in other to provide hope in an enhanced user experience - UX</a:t>
            </a:r>
            <a:endParaRPr/>
          </a:p>
        </p:txBody>
      </p:sp>
      <p:pic>
        <p:nvPicPr>
          <p:cNvPr id="119" name="Google Shape;119;p17"/>
          <p:cNvPicPr preferRelativeResize="0"/>
          <p:nvPr/>
        </p:nvPicPr>
        <p:blipFill>
          <a:blip r:embed="rId3">
            <a:alphaModFix/>
          </a:blip>
          <a:stretch>
            <a:fillRect/>
          </a:stretch>
        </p:blipFill>
        <p:spPr>
          <a:xfrm>
            <a:off x="98275" y="-6275"/>
            <a:ext cx="502767" cy="535200"/>
          </a:xfrm>
          <a:prstGeom prst="rect">
            <a:avLst/>
          </a:prstGeom>
          <a:noFill/>
          <a:ln>
            <a:noFill/>
          </a:ln>
        </p:spPr>
      </p:pic>
      <p:pic>
        <p:nvPicPr>
          <p:cNvPr id="120" name="Google Shape;120;p17"/>
          <p:cNvPicPr preferRelativeResize="0"/>
          <p:nvPr/>
        </p:nvPicPr>
        <p:blipFill>
          <a:blip r:embed="rId4">
            <a:alphaModFix/>
          </a:blip>
          <a:stretch>
            <a:fillRect/>
          </a:stretch>
        </p:blipFill>
        <p:spPr>
          <a:xfrm>
            <a:off x="3396201" y="602464"/>
            <a:ext cx="5608524" cy="44475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307200" y="-6275"/>
            <a:ext cx="1755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74E13"/>
                </a:solidFill>
              </a:rPr>
              <a:t>About us page</a:t>
            </a:r>
            <a:endParaRPr sz="1600">
              <a:solidFill>
                <a:srgbClr val="274E13"/>
              </a:solidFill>
            </a:endParaRPr>
          </a:p>
        </p:txBody>
      </p:sp>
      <p:sp>
        <p:nvSpPr>
          <p:cNvPr id="126" name="Google Shape;126;p18"/>
          <p:cNvSpPr txBox="1"/>
          <p:nvPr>
            <p:ph idx="1" type="body"/>
          </p:nvPr>
        </p:nvSpPr>
        <p:spPr>
          <a:xfrm>
            <a:off x="1258175" y="1847063"/>
            <a:ext cx="2720100" cy="1918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t>This page showcases the entire team of great </a:t>
            </a:r>
            <a:r>
              <a:rPr lang="en"/>
              <a:t>minds</a:t>
            </a:r>
            <a:r>
              <a:rPr lang="en"/>
              <a:t> who </a:t>
            </a:r>
            <a:r>
              <a:rPr lang="en"/>
              <a:t>passionat</a:t>
            </a:r>
            <a:r>
              <a:rPr lang="en"/>
              <a:t>ely developed this project to save lives and enhance human </a:t>
            </a:r>
            <a:r>
              <a:rPr lang="en"/>
              <a:t>coexistence</a:t>
            </a:r>
            <a:r>
              <a:rPr lang="en"/>
              <a:t>. </a:t>
            </a:r>
            <a:endParaRPr/>
          </a:p>
        </p:txBody>
      </p:sp>
      <p:pic>
        <p:nvPicPr>
          <p:cNvPr id="127" name="Google Shape;127;p18"/>
          <p:cNvPicPr preferRelativeResize="0"/>
          <p:nvPr/>
        </p:nvPicPr>
        <p:blipFill>
          <a:blip r:embed="rId3">
            <a:alphaModFix/>
          </a:blip>
          <a:stretch>
            <a:fillRect/>
          </a:stretch>
        </p:blipFill>
        <p:spPr>
          <a:xfrm>
            <a:off x="98275" y="-6275"/>
            <a:ext cx="502767" cy="535200"/>
          </a:xfrm>
          <a:prstGeom prst="rect">
            <a:avLst/>
          </a:prstGeom>
          <a:noFill/>
          <a:ln>
            <a:noFill/>
          </a:ln>
        </p:spPr>
      </p:pic>
      <p:pic>
        <p:nvPicPr>
          <p:cNvPr id="128" name="Google Shape;128;p18"/>
          <p:cNvPicPr preferRelativeResize="0"/>
          <p:nvPr/>
        </p:nvPicPr>
        <p:blipFill>
          <a:blip r:embed="rId4">
            <a:alphaModFix/>
          </a:blip>
          <a:stretch>
            <a:fillRect/>
          </a:stretch>
        </p:blipFill>
        <p:spPr>
          <a:xfrm>
            <a:off x="4636800" y="528927"/>
            <a:ext cx="3521576" cy="45550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623700" y="0"/>
            <a:ext cx="12606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74E13"/>
                </a:solidFill>
              </a:rPr>
              <a:t>Contact Us</a:t>
            </a:r>
            <a:endParaRPr sz="1600">
              <a:solidFill>
                <a:srgbClr val="274E13"/>
              </a:solidFill>
            </a:endParaRPr>
          </a:p>
        </p:txBody>
      </p:sp>
      <p:pic>
        <p:nvPicPr>
          <p:cNvPr id="134" name="Google Shape;134;p19"/>
          <p:cNvPicPr preferRelativeResize="0"/>
          <p:nvPr/>
        </p:nvPicPr>
        <p:blipFill>
          <a:blip r:embed="rId3">
            <a:alphaModFix/>
          </a:blip>
          <a:stretch>
            <a:fillRect/>
          </a:stretch>
        </p:blipFill>
        <p:spPr>
          <a:xfrm>
            <a:off x="3634150" y="591975"/>
            <a:ext cx="5388725" cy="4399125"/>
          </a:xfrm>
          <a:prstGeom prst="rect">
            <a:avLst/>
          </a:prstGeom>
          <a:noFill/>
          <a:ln>
            <a:noFill/>
          </a:ln>
        </p:spPr>
      </p:pic>
      <p:sp>
        <p:nvSpPr>
          <p:cNvPr id="135" name="Google Shape;135;p19"/>
          <p:cNvSpPr txBox="1"/>
          <p:nvPr/>
        </p:nvSpPr>
        <p:spPr>
          <a:xfrm>
            <a:off x="704250" y="2231500"/>
            <a:ext cx="25719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Lato"/>
                <a:ea typeface="Lato"/>
                <a:cs typeface="Lato"/>
                <a:sym typeface="Lato"/>
              </a:rPr>
              <a:t>We have made access to the team easy and undeterred to </a:t>
            </a:r>
            <a:r>
              <a:rPr lang="en">
                <a:latin typeface="Lato"/>
                <a:ea typeface="Lato"/>
                <a:cs typeface="Lato"/>
                <a:sym typeface="Lato"/>
              </a:rPr>
              <a:t>encourage</a:t>
            </a:r>
            <a:r>
              <a:rPr lang="en">
                <a:latin typeface="Lato"/>
                <a:ea typeface="Lato"/>
                <a:cs typeface="Lato"/>
                <a:sym typeface="Lato"/>
              </a:rPr>
              <a:t> enquiries and other intended </a:t>
            </a:r>
            <a:r>
              <a:rPr lang="en">
                <a:latin typeface="Lato"/>
                <a:ea typeface="Lato"/>
                <a:cs typeface="Lato"/>
                <a:sym typeface="Lato"/>
              </a:rPr>
              <a:t>communications</a:t>
            </a:r>
            <a:r>
              <a:rPr lang="en">
                <a:latin typeface="Lato"/>
                <a:ea typeface="Lato"/>
                <a:cs typeface="Lato"/>
                <a:sym typeface="Lato"/>
              </a:rPr>
              <a:t> by the general public.</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39" name="Shape 139"/>
        <p:cNvGrpSpPr/>
        <p:nvPr/>
      </p:nvGrpSpPr>
      <p:grpSpPr>
        <a:xfrm>
          <a:off x="0" y="0"/>
          <a:ext cx="0" cy="0"/>
          <a:chOff x="0" y="0"/>
          <a:chExt cx="0" cy="0"/>
        </a:xfrm>
      </p:grpSpPr>
      <p:sp>
        <p:nvSpPr>
          <p:cNvPr id="140" name="Google Shape;140;p20"/>
          <p:cNvSpPr txBox="1"/>
          <p:nvPr>
            <p:ph idx="1" type="body"/>
          </p:nvPr>
        </p:nvSpPr>
        <p:spPr>
          <a:xfrm>
            <a:off x="1578300" y="1704150"/>
            <a:ext cx="6732300" cy="1575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solidFill>
                  <a:srgbClr val="FFF2CC"/>
                </a:solidFill>
              </a:rPr>
              <a:t>The administrator’s page takes care of all user function, ranging from patient’s request to Donor’s donation and approval which is managed by the entire team as supervised by the team lead.</a:t>
            </a:r>
            <a:r>
              <a:rPr lang="en" sz="1600"/>
              <a:t> </a:t>
            </a:r>
            <a:endParaRPr sz="1600"/>
          </a:p>
        </p:txBody>
      </p:sp>
      <p:sp>
        <p:nvSpPr>
          <p:cNvPr id="141" name="Google Shape;141;p20"/>
          <p:cNvSpPr txBox="1"/>
          <p:nvPr>
            <p:ph type="title"/>
          </p:nvPr>
        </p:nvSpPr>
        <p:spPr>
          <a:xfrm>
            <a:off x="7423425" y="43375"/>
            <a:ext cx="1644300" cy="435900"/>
          </a:xfrm>
          <a:prstGeom prst="rect">
            <a:avLst/>
          </a:prstGeom>
        </p:spPr>
        <p:txBody>
          <a:bodyPr anchorCtr="0" anchor="t" bIns="91425" lIns="91425" spcFirstLastPara="1" rIns="91425" wrap="square" tIns="91425">
            <a:normAutofit/>
          </a:bodyPr>
          <a:lstStyle/>
          <a:p>
            <a:pPr indent="0" lvl="0" marL="0" rtl="0" algn="r">
              <a:lnSpc>
                <a:spcPct val="200000"/>
              </a:lnSpc>
              <a:spcBef>
                <a:spcPts val="0"/>
              </a:spcBef>
              <a:spcAft>
                <a:spcPts val="0"/>
              </a:spcAft>
              <a:buNone/>
            </a:pPr>
            <a:r>
              <a:rPr lang="en" sz="1400">
                <a:solidFill>
                  <a:srgbClr val="274E13"/>
                </a:solidFill>
                <a:latin typeface="Arial"/>
                <a:ea typeface="Arial"/>
                <a:cs typeface="Arial"/>
                <a:sym typeface="Arial"/>
              </a:rPr>
              <a:t>ADMIN </a:t>
            </a:r>
            <a:r>
              <a:rPr lang="en" sz="1400">
                <a:solidFill>
                  <a:srgbClr val="274E13"/>
                </a:solidFill>
                <a:latin typeface="Arial"/>
                <a:ea typeface="Arial"/>
                <a:cs typeface="Arial"/>
                <a:sym typeface="Arial"/>
              </a:rPr>
              <a:t>PAGE</a:t>
            </a:r>
            <a:endParaRPr sz="1400">
              <a:solidFill>
                <a:srgbClr val="274E13"/>
              </a:solidFill>
            </a:endParaRPr>
          </a:p>
        </p:txBody>
      </p:sp>
      <p:pic>
        <p:nvPicPr>
          <p:cNvPr id="142" name="Google Shape;142;p20"/>
          <p:cNvPicPr preferRelativeResize="0"/>
          <p:nvPr/>
        </p:nvPicPr>
        <p:blipFill>
          <a:blip r:embed="rId3">
            <a:alphaModFix/>
          </a:blip>
          <a:stretch>
            <a:fillRect/>
          </a:stretch>
        </p:blipFill>
        <p:spPr>
          <a:xfrm>
            <a:off x="98275" y="-6275"/>
            <a:ext cx="502767" cy="53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0" y="0"/>
            <a:ext cx="2269500" cy="40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solidFill>
                  <a:srgbClr val="274E13"/>
                </a:solidFill>
              </a:rPr>
              <a:t>SIGNUP/LOGIN PAGE</a:t>
            </a:r>
            <a:endParaRPr sz="1600">
              <a:solidFill>
                <a:srgbClr val="274E13"/>
              </a:solidFill>
            </a:endParaRPr>
          </a:p>
        </p:txBody>
      </p:sp>
      <p:sp>
        <p:nvSpPr>
          <p:cNvPr id="148" name="Google Shape;148;p21"/>
          <p:cNvSpPr txBox="1"/>
          <p:nvPr>
            <p:ph idx="1" type="body"/>
          </p:nvPr>
        </p:nvSpPr>
        <p:spPr>
          <a:xfrm>
            <a:off x="5111350" y="1331095"/>
            <a:ext cx="3387300" cy="2481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a:t>User signs in or registers with the platform to gain access to the platform.</a:t>
            </a:r>
            <a:endParaRPr/>
          </a:p>
          <a:p>
            <a:pPr indent="0" lvl="0" marL="0" rtl="0" algn="just">
              <a:lnSpc>
                <a:spcPct val="115000"/>
              </a:lnSpc>
              <a:spcBef>
                <a:spcPts val="1200"/>
              </a:spcBef>
              <a:spcAft>
                <a:spcPts val="1200"/>
              </a:spcAft>
              <a:buNone/>
            </a:pPr>
            <a:r>
              <a:rPr lang="en"/>
              <a:t>The user experience - UX has been structured to maintain </a:t>
            </a:r>
            <a:r>
              <a:rPr lang="en"/>
              <a:t>seamless</a:t>
            </a:r>
            <a:r>
              <a:rPr lang="en"/>
              <a:t> operation and ensure that even when a user forgets his/password, they tend to get adequate help navigating the platform. </a:t>
            </a:r>
            <a:endParaRPr/>
          </a:p>
        </p:txBody>
      </p:sp>
      <p:pic>
        <p:nvPicPr>
          <p:cNvPr id="149" name="Google Shape;149;p21"/>
          <p:cNvPicPr preferRelativeResize="0"/>
          <p:nvPr/>
        </p:nvPicPr>
        <p:blipFill>
          <a:blip r:embed="rId3">
            <a:alphaModFix/>
          </a:blip>
          <a:stretch>
            <a:fillRect/>
          </a:stretch>
        </p:blipFill>
        <p:spPr>
          <a:xfrm>
            <a:off x="8617325" y="0"/>
            <a:ext cx="502767" cy="535200"/>
          </a:xfrm>
          <a:prstGeom prst="rect">
            <a:avLst/>
          </a:prstGeom>
          <a:noFill/>
          <a:ln>
            <a:noFill/>
          </a:ln>
        </p:spPr>
      </p:pic>
      <p:pic>
        <p:nvPicPr>
          <p:cNvPr id="150" name="Google Shape;150;p21"/>
          <p:cNvPicPr preferRelativeResize="0"/>
          <p:nvPr/>
        </p:nvPicPr>
        <p:blipFill>
          <a:blip r:embed="rId4">
            <a:alphaModFix/>
          </a:blip>
          <a:stretch>
            <a:fillRect/>
          </a:stretch>
        </p:blipFill>
        <p:spPr>
          <a:xfrm>
            <a:off x="-12" y="528925"/>
            <a:ext cx="4474974" cy="461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