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joJcigiLn7TAnq5gSZzB8RaS4M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8074d6a7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28074d6a75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8074d6a7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28074d6a75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8074d6a7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28074d6a75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8074d6a7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28074d6a75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8074d6a7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28074d6a75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8074d6a7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28074d6a75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8074d6a7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28074d6a75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8074d6a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28074d6a75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8074d6a7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28074d6a75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8074d6a7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28074d6a75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8074d6a7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28074d6a75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verticale e testo"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2"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1792288" y="612775"/>
            <a:ext cx="5486400" cy="4114800"/>
          </a:xfrm>
          <a:prstGeom prst="rect">
            <a:avLst/>
          </a:prstGeom>
          <a:noFill/>
          <a:ln>
            <a:noFill/>
          </a:ln>
        </p:spPr>
      </p:sp>
      <p:sp>
        <p:nvSpPr>
          <p:cNvPr id="64" name="Google Shape;64;p1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cxnSp>
        <p:nvCxnSpPr>
          <p:cNvPr id="84" name="Google Shape;84;p1"/>
          <p:cNvCxnSpPr/>
          <p:nvPr/>
        </p:nvCxnSpPr>
        <p:spPr>
          <a:xfrm rot="10800000">
            <a:off x="854066" y="6302405"/>
            <a:ext cx="8181975" cy="0"/>
          </a:xfrm>
          <a:prstGeom prst="straightConnector1">
            <a:avLst/>
          </a:prstGeom>
          <a:noFill/>
          <a:ln cap="flat" cmpd="sng" w="25400">
            <a:solidFill>
              <a:srgbClr val="124C86"/>
            </a:solidFill>
            <a:prstDash val="solid"/>
            <a:miter lim="800000"/>
            <a:headEnd len="med" w="med" type="none"/>
            <a:tailEnd len="med" w="med" type="none"/>
          </a:ln>
        </p:spPr>
      </p:cxnSp>
      <p:pic>
        <p:nvPicPr>
          <p:cNvPr descr="cherubino_pant541.eps" id="85" name="Google Shape;85;p1"/>
          <p:cNvPicPr preferRelativeResize="0"/>
          <p:nvPr/>
        </p:nvPicPr>
        <p:blipFill rotWithShape="1">
          <a:blip r:embed="rId3">
            <a:alphaModFix/>
          </a:blip>
          <a:srcRect b="0" l="0" r="0" t="0"/>
          <a:stretch/>
        </p:blipFill>
        <p:spPr>
          <a:xfrm>
            <a:off x="81843" y="5928935"/>
            <a:ext cx="731644" cy="746940"/>
          </a:xfrm>
          <a:prstGeom prst="rect">
            <a:avLst/>
          </a:prstGeom>
          <a:noFill/>
          <a:ln>
            <a:noFill/>
          </a:ln>
        </p:spPr>
      </p:pic>
      <p:sp>
        <p:nvSpPr>
          <p:cNvPr id="86" name="Google Shape;86;p1"/>
          <p:cNvSpPr txBox="1"/>
          <p:nvPr/>
        </p:nvSpPr>
        <p:spPr>
          <a:xfrm>
            <a:off x="1446000" y="3450963"/>
            <a:ext cx="6252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2400">
                <a:latin typeface="Georgia"/>
                <a:ea typeface="Georgia"/>
                <a:cs typeface="Georgia"/>
                <a:sym typeface="Georgia"/>
              </a:rPr>
              <a:t>Paper Summary</a:t>
            </a:r>
            <a:endParaRPr sz="2400">
              <a:latin typeface="Georgia"/>
              <a:ea typeface="Georgia"/>
              <a:cs typeface="Georgia"/>
              <a:sym typeface="Georgia"/>
            </a:endParaRPr>
          </a:p>
        </p:txBody>
      </p:sp>
      <p:sp>
        <p:nvSpPr>
          <p:cNvPr id="87" name="Google Shape;87;p1"/>
          <p:cNvSpPr txBox="1"/>
          <p:nvPr/>
        </p:nvSpPr>
        <p:spPr>
          <a:xfrm>
            <a:off x="386600" y="414725"/>
            <a:ext cx="8255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3600">
                <a:latin typeface="Georgia"/>
                <a:ea typeface="Georgia"/>
                <a:cs typeface="Georgia"/>
                <a:sym typeface="Georgia"/>
              </a:rPr>
              <a:t>Laboratory for Innovative Software</a:t>
            </a:r>
            <a:endParaRPr sz="3600">
              <a:latin typeface="Georgia"/>
              <a:ea typeface="Georgia"/>
              <a:cs typeface="Georgia"/>
              <a:sym typeface="Georgia"/>
            </a:endParaRPr>
          </a:p>
        </p:txBody>
      </p:sp>
      <p:sp>
        <p:nvSpPr>
          <p:cNvPr id="88" name="Google Shape;88;p1"/>
          <p:cNvSpPr txBox="1"/>
          <p:nvPr/>
        </p:nvSpPr>
        <p:spPr>
          <a:xfrm>
            <a:off x="1446000" y="5678275"/>
            <a:ext cx="6252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1800">
                <a:latin typeface="Georgia"/>
                <a:ea typeface="Georgia"/>
                <a:cs typeface="Georgia"/>
                <a:sym typeface="Georgia"/>
              </a:rPr>
              <a:t>Giulio Paparelli</a:t>
            </a:r>
            <a:endParaRPr sz="1800">
              <a:latin typeface="Georgia"/>
              <a:ea typeface="Georgia"/>
              <a:cs typeface="Georgia"/>
              <a:sym typeface="Georgia"/>
            </a:endParaRPr>
          </a:p>
        </p:txBody>
      </p:sp>
      <p:sp>
        <p:nvSpPr>
          <p:cNvPr id="89" name="Google Shape;89;p1"/>
          <p:cNvSpPr txBox="1"/>
          <p:nvPr/>
        </p:nvSpPr>
        <p:spPr>
          <a:xfrm>
            <a:off x="638100" y="1628225"/>
            <a:ext cx="78678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3600">
                <a:latin typeface="Georgia"/>
                <a:ea typeface="Georgia"/>
                <a:cs typeface="Georgia"/>
                <a:sym typeface="Georgia"/>
              </a:rPr>
              <a:t>All You Ever Wanted to Know About Dynamic Taint Analysis and Forward Symbolic Execution</a:t>
            </a:r>
            <a:endParaRPr sz="36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cherubino_pant541.eps" id="162" name="Google Shape;162;g228074d6a75_0_84"/>
          <p:cNvPicPr preferRelativeResize="0"/>
          <p:nvPr/>
        </p:nvPicPr>
        <p:blipFill rotWithShape="1">
          <a:blip r:embed="rId3">
            <a:alphaModFix/>
          </a:blip>
          <a:srcRect b="0" l="0" r="0" t="0"/>
          <a:stretch/>
        </p:blipFill>
        <p:spPr>
          <a:xfrm>
            <a:off x="81843" y="5928935"/>
            <a:ext cx="731645" cy="746939"/>
          </a:xfrm>
          <a:prstGeom prst="rect">
            <a:avLst/>
          </a:prstGeom>
          <a:noFill/>
          <a:ln>
            <a:noFill/>
          </a:ln>
        </p:spPr>
      </p:pic>
      <p:cxnSp>
        <p:nvCxnSpPr>
          <p:cNvPr id="163" name="Google Shape;163;g228074d6a75_0_84"/>
          <p:cNvCxnSpPr/>
          <p:nvPr/>
        </p:nvCxnSpPr>
        <p:spPr>
          <a:xfrm rot="10800000">
            <a:off x="854141" y="6302405"/>
            <a:ext cx="8181900" cy="0"/>
          </a:xfrm>
          <a:prstGeom prst="straightConnector1">
            <a:avLst/>
          </a:prstGeom>
          <a:noFill/>
          <a:ln cap="flat" cmpd="sng" w="25400">
            <a:solidFill>
              <a:srgbClr val="124C86"/>
            </a:solidFill>
            <a:prstDash val="solid"/>
            <a:miter lim="800000"/>
            <a:headEnd len="med" w="med" type="none"/>
            <a:tailEnd len="med" w="med" type="none"/>
          </a:ln>
        </p:spPr>
      </p:cxnSp>
      <p:sp>
        <p:nvSpPr>
          <p:cNvPr id="164" name="Google Shape;164;g228074d6a75_0_84"/>
          <p:cNvSpPr txBox="1"/>
          <p:nvPr/>
        </p:nvSpPr>
        <p:spPr>
          <a:xfrm>
            <a:off x="54000" y="2116100"/>
            <a:ext cx="9036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5000">
                <a:solidFill>
                  <a:schemeClr val="dk1"/>
                </a:solidFill>
                <a:latin typeface="Georgia"/>
                <a:ea typeface="Georgia"/>
                <a:cs typeface="Georgia"/>
                <a:sym typeface="Georgia"/>
              </a:rPr>
              <a:t>Forward Symbolic Execution</a:t>
            </a:r>
            <a:endParaRPr sz="5000">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cherubino_pant541.eps" id="169" name="Google Shape;169;g228074d6a75_0_97"/>
          <p:cNvPicPr preferRelativeResize="0"/>
          <p:nvPr/>
        </p:nvPicPr>
        <p:blipFill rotWithShape="1">
          <a:blip r:embed="rId3">
            <a:alphaModFix/>
          </a:blip>
          <a:srcRect b="0" l="0" r="0" t="0"/>
          <a:stretch/>
        </p:blipFill>
        <p:spPr>
          <a:xfrm>
            <a:off x="81843" y="5928935"/>
            <a:ext cx="731645" cy="746939"/>
          </a:xfrm>
          <a:prstGeom prst="rect">
            <a:avLst/>
          </a:prstGeom>
          <a:noFill/>
          <a:ln>
            <a:noFill/>
          </a:ln>
        </p:spPr>
      </p:pic>
      <p:cxnSp>
        <p:nvCxnSpPr>
          <p:cNvPr id="170" name="Google Shape;170;g228074d6a75_0_97"/>
          <p:cNvCxnSpPr/>
          <p:nvPr/>
        </p:nvCxnSpPr>
        <p:spPr>
          <a:xfrm rot="10800000">
            <a:off x="854141" y="6302405"/>
            <a:ext cx="8181900" cy="0"/>
          </a:xfrm>
          <a:prstGeom prst="straightConnector1">
            <a:avLst/>
          </a:prstGeom>
          <a:noFill/>
          <a:ln cap="flat" cmpd="sng" w="25400">
            <a:solidFill>
              <a:srgbClr val="124C86"/>
            </a:solidFill>
            <a:prstDash val="solid"/>
            <a:miter lim="800000"/>
            <a:headEnd len="med" w="med" type="none"/>
            <a:tailEnd len="med" w="med" type="none"/>
          </a:ln>
        </p:spPr>
      </p:cxnSp>
      <p:sp>
        <p:nvSpPr>
          <p:cNvPr id="171" name="Google Shape;171;g228074d6a75_0_97"/>
          <p:cNvSpPr txBox="1"/>
          <p:nvPr/>
        </p:nvSpPr>
        <p:spPr>
          <a:xfrm>
            <a:off x="647550" y="159125"/>
            <a:ext cx="7848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4400">
                <a:solidFill>
                  <a:schemeClr val="dk1"/>
                </a:solidFill>
                <a:latin typeface="Georgia"/>
                <a:ea typeface="Georgia"/>
                <a:cs typeface="Georgia"/>
                <a:sym typeface="Georgia"/>
              </a:rPr>
              <a:t>Forward Symbolic Execution</a:t>
            </a:r>
            <a:endParaRPr sz="4400">
              <a:latin typeface="Georgia"/>
              <a:ea typeface="Georgia"/>
              <a:cs typeface="Georgia"/>
              <a:sym typeface="Georgia"/>
            </a:endParaRPr>
          </a:p>
        </p:txBody>
      </p:sp>
      <p:sp>
        <p:nvSpPr>
          <p:cNvPr id="172" name="Google Shape;172;g228074d6a75_0_97"/>
          <p:cNvSpPr txBox="1"/>
          <p:nvPr/>
        </p:nvSpPr>
        <p:spPr>
          <a:xfrm>
            <a:off x="349500" y="1765400"/>
            <a:ext cx="84450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2400">
                <a:latin typeface="Georgia"/>
                <a:ea typeface="Georgia"/>
                <a:cs typeface="Georgia"/>
                <a:sym typeface="Georgia"/>
              </a:rPr>
              <a:t>Forward Symbolic Execution allows us to reason about the behavior of a program on many different inputs at one time by building a logical formula that represents a program execution. </a:t>
            </a:r>
            <a:endParaRPr sz="2400">
              <a:latin typeface="Georgia"/>
              <a:ea typeface="Georgia"/>
              <a:cs typeface="Georgia"/>
              <a:sym typeface="Georgia"/>
            </a:endParaRPr>
          </a:p>
          <a:p>
            <a:pPr indent="0" lvl="0" marL="0" rtl="0" algn="ctr">
              <a:spcBef>
                <a:spcPts val="0"/>
              </a:spcBef>
              <a:spcAft>
                <a:spcPts val="0"/>
              </a:spcAft>
              <a:buNone/>
            </a:pPr>
            <a:r>
              <a:rPr lang="it-IT" sz="2400">
                <a:latin typeface="Georgia"/>
                <a:ea typeface="Georgia"/>
                <a:cs typeface="Georgia"/>
                <a:sym typeface="Georgia"/>
              </a:rPr>
              <a:t>Thus, reasoning about the behavior of the program can be reduced to the domain of logic.</a:t>
            </a:r>
            <a:endParaRPr sz="24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cherubino_pant541.eps" id="177" name="Google Shape;177;g228074d6a75_0_90"/>
          <p:cNvPicPr preferRelativeResize="0"/>
          <p:nvPr/>
        </p:nvPicPr>
        <p:blipFill rotWithShape="1">
          <a:blip r:embed="rId3">
            <a:alphaModFix/>
          </a:blip>
          <a:srcRect b="0" l="0" r="0" t="0"/>
          <a:stretch/>
        </p:blipFill>
        <p:spPr>
          <a:xfrm>
            <a:off x="81843" y="5928935"/>
            <a:ext cx="731645" cy="746939"/>
          </a:xfrm>
          <a:prstGeom prst="rect">
            <a:avLst/>
          </a:prstGeom>
          <a:noFill/>
          <a:ln>
            <a:noFill/>
          </a:ln>
        </p:spPr>
      </p:pic>
      <p:cxnSp>
        <p:nvCxnSpPr>
          <p:cNvPr id="178" name="Google Shape;178;g228074d6a75_0_90"/>
          <p:cNvCxnSpPr/>
          <p:nvPr/>
        </p:nvCxnSpPr>
        <p:spPr>
          <a:xfrm rot="10800000">
            <a:off x="854141" y="6302405"/>
            <a:ext cx="8181900" cy="0"/>
          </a:xfrm>
          <a:prstGeom prst="straightConnector1">
            <a:avLst/>
          </a:prstGeom>
          <a:noFill/>
          <a:ln cap="flat" cmpd="sng" w="25400">
            <a:solidFill>
              <a:srgbClr val="124C86"/>
            </a:solidFill>
            <a:prstDash val="solid"/>
            <a:miter lim="800000"/>
            <a:headEnd len="med" w="med" type="none"/>
            <a:tailEnd len="med" w="med" type="none"/>
          </a:ln>
        </p:spPr>
      </p:cxnSp>
      <p:sp>
        <p:nvSpPr>
          <p:cNvPr id="179" name="Google Shape;179;g228074d6a75_0_90"/>
          <p:cNvSpPr txBox="1"/>
          <p:nvPr/>
        </p:nvSpPr>
        <p:spPr>
          <a:xfrm>
            <a:off x="647550" y="159125"/>
            <a:ext cx="7848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it-IT" sz="4400">
                <a:solidFill>
                  <a:schemeClr val="dk1"/>
                </a:solidFill>
                <a:latin typeface="Georgia"/>
                <a:ea typeface="Georgia"/>
                <a:cs typeface="Georgia"/>
                <a:sym typeface="Georgia"/>
              </a:rPr>
              <a:t>F.</a:t>
            </a:r>
            <a:r>
              <a:rPr lang="it-IT" sz="4400">
                <a:solidFill>
                  <a:schemeClr val="dk1"/>
                </a:solidFill>
                <a:latin typeface="Georgia"/>
                <a:ea typeface="Georgia"/>
                <a:cs typeface="Georgia"/>
                <a:sym typeface="Georgia"/>
              </a:rPr>
              <a:t>S. Execution Semantics</a:t>
            </a:r>
            <a:endParaRPr sz="4400">
              <a:latin typeface="Georgia"/>
              <a:ea typeface="Georgia"/>
              <a:cs typeface="Georgia"/>
              <a:sym typeface="Georgia"/>
            </a:endParaRPr>
          </a:p>
        </p:txBody>
      </p:sp>
      <p:sp>
        <p:nvSpPr>
          <p:cNvPr id="180" name="Google Shape;180;g228074d6a75_0_90"/>
          <p:cNvSpPr txBox="1"/>
          <p:nvPr/>
        </p:nvSpPr>
        <p:spPr>
          <a:xfrm>
            <a:off x="349500" y="1599000"/>
            <a:ext cx="8445000" cy="314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2400">
                <a:latin typeface="Georgia"/>
                <a:ea typeface="Georgia"/>
                <a:cs typeface="Georgia"/>
                <a:sym typeface="Georgia"/>
              </a:rPr>
              <a:t>When the function </a:t>
            </a:r>
            <a:r>
              <a:rPr i="1" lang="it-IT" sz="2400">
                <a:latin typeface="Georgia"/>
                <a:ea typeface="Georgia"/>
                <a:cs typeface="Georgia"/>
                <a:sym typeface="Georgia"/>
              </a:rPr>
              <a:t>get_input(.)</a:t>
            </a:r>
            <a:r>
              <a:rPr lang="it-IT" sz="2400">
                <a:latin typeface="Georgia"/>
                <a:ea typeface="Georgia"/>
                <a:cs typeface="Georgia"/>
                <a:sym typeface="Georgia"/>
              </a:rPr>
              <a:t> is evaluated symbolically, it returns a symbol instead of a </a:t>
            </a:r>
            <a:r>
              <a:rPr lang="it-IT" sz="2400">
                <a:latin typeface="Georgia"/>
                <a:ea typeface="Georgia"/>
                <a:cs typeface="Georgia"/>
                <a:sym typeface="Georgia"/>
              </a:rPr>
              <a:t>value. </a:t>
            </a:r>
            <a:endParaRPr sz="2400">
              <a:latin typeface="Georgia"/>
              <a:ea typeface="Georgia"/>
              <a:cs typeface="Georgia"/>
              <a:sym typeface="Georgia"/>
            </a:endParaRPr>
          </a:p>
          <a:p>
            <a:pPr indent="0" lvl="0" marL="0" rtl="0" algn="l">
              <a:spcBef>
                <a:spcPts val="0"/>
              </a:spcBef>
              <a:spcAft>
                <a:spcPts val="0"/>
              </a:spcAft>
              <a:buNone/>
            </a:pPr>
            <a:r>
              <a:t/>
            </a:r>
            <a:endParaRPr sz="2400">
              <a:latin typeface="Georgia"/>
              <a:ea typeface="Georgia"/>
              <a:cs typeface="Georgia"/>
              <a:sym typeface="Georgia"/>
            </a:endParaRPr>
          </a:p>
          <a:p>
            <a:pPr indent="0" lvl="0" marL="0" rtl="0" algn="ctr">
              <a:spcBef>
                <a:spcPts val="0"/>
              </a:spcBef>
              <a:spcAft>
                <a:spcPts val="0"/>
              </a:spcAft>
              <a:buNone/>
            </a:pPr>
            <a:r>
              <a:rPr lang="it-IT" sz="2400">
                <a:latin typeface="Georgia"/>
                <a:ea typeface="Georgia"/>
                <a:cs typeface="Georgia"/>
                <a:sym typeface="Georgia"/>
              </a:rPr>
              <a:t>E</a:t>
            </a:r>
            <a:r>
              <a:rPr lang="it-IT" sz="2400">
                <a:latin typeface="Georgia"/>
                <a:ea typeface="Georgia"/>
                <a:cs typeface="Georgia"/>
                <a:sym typeface="Georgia"/>
              </a:rPr>
              <a:t>xpressions involving symbols cannot be fully evaluated to a concrete value: our language must be modified, allowing a value to be a partially evaluated symbolic expression.</a:t>
            </a:r>
            <a:endParaRPr sz="2400">
              <a:latin typeface="Georgia"/>
              <a:ea typeface="Georgia"/>
              <a:cs typeface="Georgia"/>
              <a:sym typeface="Georgia"/>
            </a:endParaRPr>
          </a:p>
          <a:p>
            <a:pPr indent="0" lvl="0" marL="0" rtl="0" algn="l">
              <a:spcBef>
                <a:spcPts val="0"/>
              </a:spcBef>
              <a:spcAft>
                <a:spcPts val="0"/>
              </a:spcAft>
              <a:buNone/>
            </a:pPr>
            <a:r>
              <a:t/>
            </a:r>
            <a:endParaRPr sz="24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24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cherubino_pant541.eps" id="185" name="Google Shape;185;g228074d6a75_0_135"/>
          <p:cNvPicPr preferRelativeResize="0"/>
          <p:nvPr/>
        </p:nvPicPr>
        <p:blipFill rotWithShape="1">
          <a:blip r:embed="rId3">
            <a:alphaModFix/>
          </a:blip>
          <a:srcRect b="0" l="0" r="0" t="0"/>
          <a:stretch/>
        </p:blipFill>
        <p:spPr>
          <a:xfrm>
            <a:off x="81843" y="5928935"/>
            <a:ext cx="731645" cy="746939"/>
          </a:xfrm>
          <a:prstGeom prst="rect">
            <a:avLst/>
          </a:prstGeom>
          <a:noFill/>
          <a:ln>
            <a:noFill/>
          </a:ln>
        </p:spPr>
      </p:pic>
      <p:cxnSp>
        <p:nvCxnSpPr>
          <p:cNvPr id="186" name="Google Shape;186;g228074d6a75_0_135"/>
          <p:cNvCxnSpPr/>
          <p:nvPr/>
        </p:nvCxnSpPr>
        <p:spPr>
          <a:xfrm rot="10800000">
            <a:off x="854141" y="6302405"/>
            <a:ext cx="8181900" cy="0"/>
          </a:xfrm>
          <a:prstGeom prst="straightConnector1">
            <a:avLst/>
          </a:prstGeom>
          <a:noFill/>
          <a:ln cap="flat" cmpd="sng" w="25400">
            <a:solidFill>
              <a:srgbClr val="124C86"/>
            </a:solidFill>
            <a:prstDash val="solid"/>
            <a:miter lim="800000"/>
            <a:headEnd len="med" w="med" type="none"/>
            <a:tailEnd len="med" w="med" type="none"/>
          </a:ln>
        </p:spPr>
      </p:cxnSp>
      <p:sp>
        <p:nvSpPr>
          <p:cNvPr id="187" name="Google Shape;187;g228074d6a75_0_135"/>
          <p:cNvSpPr txBox="1"/>
          <p:nvPr/>
        </p:nvSpPr>
        <p:spPr>
          <a:xfrm>
            <a:off x="647550" y="159125"/>
            <a:ext cx="7848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4400">
                <a:solidFill>
                  <a:schemeClr val="dk1"/>
                </a:solidFill>
                <a:latin typeface="Georgia"/>
                <a:ea typeface="Georgia"/>
                <a:cs typeface="Georgia"/>
                <a:sym typeface="Georgia"/>
              </a:rPr>
              <a:t>F.S. Execution Semantics</a:t>
            </a:r>
            <a:endParaRPr sz="4400">
              <a:latin typeface="Georgia"/>
              <a:ea typeface="Georgia"/>
              <a:cs typeface="Georgia"/>
              <a:sym typeface="Georgia"/>
            </a:endParaRPr>
          </a:p>
        </p:txBody>
      </p:sp>
      <p:sp>
        <p:nvSpPr>
          <p:cNvPr id="188" name="Google Shape;188;g228074d6a75_0_135"/>
          <p:cNvSpPr txBox="1"/>
          <p:nvPr/>
        </p:nvSpPr>
        <p:spPr>
          <a:xfrm>
            <a:off x="54013" y="1021025"/>
            <a:ext cx="9036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2400">
                <a:solidFill>
                  <a:schemeClr val="dk1"/>
                </a:solidFill>
                <a:latin typeface="Georgia"/>
                <a:ea typeface="Georgia"/>
                <a:cs typeface="Georgia"/>
                <a:sym typeface="Georgia"/>
              </a:rPr>
              <a:t>example: conditional semantic rule with F.S. execution</a:t>
            </a:r>
            <a:endParaRPr sz="2400">
              <a:solidFill>
                <a:schemeClr val="dk1"/>
              </a:solidFill>
              <a:latin typeface="Georgia"/>
              <a:ea typeface="Georgia"/>
              <a:cs typeface="Georgia"/>
              <a:sym typeface="Georgia"/>
            </a:endParaRPr>
          </a:p>
        </p:txBody>
      </p:sp>
      <p:pic>
        <p:nvPicPr>
          <p:cNvPr id="189" name="Google Shape;189;g228074d6a75_0_135"/>
          <p:cNvPicPr preferRelativeResize="0"/>
          <p:nvPr/>
        </p:nvPicPr>
        <p:blipFill>
          <a:blip r:embed="rId4">
            <a:alphaModFix/>
          </a:blip>
          <a:stretch>
            <a:fillRect/>
          </a:stretch>
        </p:blipFill>
        <p:spPr>
          <a:xfrm>
            <a:off x="152425" y="1635175"/>
            <a:ext cx="8839200" cy="893128"/>
          </a:xfrm>
          <a:prstGeom prst="rect">
            <a:avLst/>
          </a:prstGeom>
          <a:noFill/>
          <a:ln>
            <a:noFill/>
          </a:ln>
        </p:spPr>
      </p:pic>
      <p:sp>
        <p:nvSpPr>
          <p:cNvPr id="190" name="Google Shape;190;g228074d6a75_0_135"/>
          <p:cNvSpPr txBox="1"/>
          <p:nvPr/>
        </p:nvSpPr>
        <p:spPr>
          <a:xfrm>
            <a:off x="392425" y="2612363"/>
            <a:ext cx="8359200" cy="32325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Georgia"/>
              <a:buChar char="●"/>
            </a:pPr>
            <a:r>
              <a:rPr lang="it-IT" sz="2200">
                <a:latin typeface="Georgia"/>
                <a:ea typeface="Georgia"/>
                <a:cs typeface="Georgia"/>
                <a:sym typeface="Georgia"/>
              </a:rPr>
              <a:t>Δ: maps a variable name to its value</a:t>
            </a:r>
            <a:endParaRPr sz="2200">
              <a:latin typeface="Georgia"/>
              <a:ea typeface="Georgia"/>
              <a:cs typeface="Georgia"/>
              <a:sym typeface="Georgia"/>
            </a:endParaRPr>
          </a:p>
          <a:p>
            <a:pPr indent="-368300" lvl="0" marL="457200" rtl="0" algn="l">
              <a:spcBef>
                <a:spcPts val="0"/>
              </a:spcBef>
              <a:spcAft>
                <a:spcPts val="0"/>
              </a:spcAft>
              <a:buSzPts val="2200"/>
              <a:buFont typeface="Georgia"/>
              <a:buChar char="●"/>
            </a:pPr>
            <a:r>
              <a:rPr lang="it-IT" sz="2200">
                <a:latin typeface="Georgia"/>
                <a:ea typeface="Georgia"/>
                <a:cs typeface="Georgia"/>
                <a:sym typeface="Georgia"/>
              </a:rPr>
              <a:t>Σ: maps a statement number to a statement</a:t>
            </a:r>
            <a:endParaRPr sz="2200">
              <a:latin typeface="Georgia"/>
              <a:ea typeface="Georgia"/>
              <a:cs typeface="Georgia"/>
              <a:sym typeface="Georgia"/>
            </a:endParaRPr>
          </a:p>
          <a:p>
            <a:pPr indent="-368300" lvl="0" marL="457200" rtl="0" algn="l">
              <a:spcBef>
                <a:spcPts val="0"/>
              </a:spcBef>
              <a:spcAft>
                <a:spcPts val="0"/>
              </a:spcAft>
              <a:buSzPts val="2200"/>
              <a:buFont typeface="Georgia"/>
              <a:buChar char="●"/>
            </a:pPr>
            <a:r>
              <a:rPr lang="it-IT" sz="2200">
                <a:latin typeface="Georgia"/>
                <a:ea typeface="Georgia"/>
                <a:cs typeface="Georgia"/>
                <a:sym typeface="Georgia"/>
              </a:rPr>
              <a:t>μ: maps a memory address to the current value at that address</a:t>
            </a:r>
            <a:endParaRPr sz="2200">
              <a:latin typeface="Georgia"/>
              <a:ea typeface="Georgia"/>
              <a:cs typeface="Georgia"/>
              <a:sym typeface="Georgia"/>
            </a:endParaRPr>
          </a:p>
          <a:p>
            <a:pPr indent="-368300" lvl="0" marL="457200" rtl="0" algn="l">
              <a:spcBef>
                <a:spcPts val="0"/>
              </a:spcBef>
              <a:spcAft>
                <a:spcPts val="0"/>
              </a:spcAft>
              <a:buSzPts val="2200"/>
              <a:buFont typeface="Georgia"/>
              <a:buChar char="●"/>
            </a:pPr>
            <a:r>
              <a:rPr lang="it-IT" sz="2200">
                <a:latin typeface="Georgia"/>
                <a:ea typeface="Georgia"/>
                <a:cs typeface="Georgia"/>
                <a:sym typeface="Georgia"/>
              </a:rPr>
              <a:t>pc: program counter</a:t>
            </a:r>
            <a:endParaRPr sz="2200">
              <a:latin typeface="Georgia"/>
              <a:ea typeface="Georgia"/>
              <a:cs typeface="Georgia"/>
              <a:sym typeface="Georgia"/>
            </a:endParaRPr>
          </a:p>
          <a:p>
            <a:pPr indent="-368300" lvl="0" marL="457200" rtl="0" algn="l">
              <a:spcBef>
                <a:spcPts val="0"/>
              </a:spcBef>
              <a:spcAft>
                <a:spcPts val="0"/>
              </a:spcAft>
              <a:buSzPts val="2200"/>
              <a:buFont typeface="Georgia"/>
              <a:buChar char="●"/>
            </a:pPr>
            <a:r>
              <a:rPr lang="it-IT" sz="2200">
                <a:latin typeface="Georgia"/>
                <a:ea typeface="Georgia"/>
                <a:cs typeface="Georgia"/>
                <a:sym typeface="Georgia"/>
              </a:rPr>
              <a:t>ι: the next instruction</a:t>
            </a:r>
            <a:endParaRPr sz="2200">
              <a:latin typeface="Georgia"/>
              <a:ea typeface="Georgia"/>
              <a:cs typeface="Georgia"/>
              <a:sym typeface="Georgia"/>
            </a:endParaRPr>
          </a:p>
          <a:p>
            <a:pPr indent="0" lvl="0" marL="0" rtl="0" algn="l">
              <a:spcBef>
                <a:spcPts val="0"/>
              </a:spcBef>
              <a:spcAft>
                <a:spcPts val="0"/>
              </a:spcAft>
              <a:buNone/>
            </a:pPr>
            <a:r>
              <a:t/>
            </a:r>
            <a:endParaRPr sz="2200">
              <a:latin typeface="Georgia"/>
              <a:ea typeface="Georgia"/>
              <a:cs typeface="Georgia"/>
              <a:sym typeface="Georgia"/>
            </a:endParaRPr>
          </a:p>
          <a:p>
            <a:pPr indent="-368300" lvl="0" marL="457200" rtl="0" algn="l">
              <a:spcBef>
                <a:spcPts val="0"/>
              </a:spcBef>
              <a:spcAft>
                <a:spcPts val="0"/>
              </a:spcAft>
              <a:buSzPts val="2200"/>
              <a:buFont typeface="Georgia"/>
              <a:buChar char="●"/>
            </a:pPr>
            <a:r>
              <a:rPr lang="it-IT" sz="2200">
                <a:latin typeface="Georgia"/>
                <a:ea typeface="Georgia"/>
                <a:cs typeface="Georgia"/>
                <a:sym typeface="Georgia"/>
              </a:rPr>
              <a:t>Ⅱ: contains the current constraints on symbolic variables due to path choices</a:t>
            </a:r>
            <a:endParaRPr sz="2200">
              <a:latin typeface="Georgia"/>
              <a:ea typeface="Georgia"/>
              <a:cs typeface="Georgia"/>
              <a:sym typeface="Georgia"/>
            </a:endParaRPr>
          </a:p>
          <a:p>
            <a:pPr indent="-368300" lvl="0" marL="457200" rtl="0" algn="l">
              <a:spcBef>
                <a:spcPts val="0"/>
              </a:spcBef>
              <a:spcAft>
                <a:spcPts val="0"/>
              </a:spcAft>
              <a:buSzPts val="2200"/>
              <a:buFont typeface="Georgia"/>
              <a:buChar char="●"/>
            </a:pPr>
            <a:r>
              <a:rPr lang="it-IT" sz="2200">
                <a:latin typeface="Georgia"/>
                <a:ea typeface="Georgia"/>
                <a:cs typeface="Georgia"/>
                <a:sym typeface="Georgia"/>
              </a:rPr>
              <a:t>value v: 32-bit unsigned integer | </a:t>
            </a:r>
            <a:r>
              <a:rPr i="1" lang="it-IT" sz="2200">
                <a:latin typeface="Georgia"/>
                <a:ea typeface="Georgia"/>
                <a:cs typeface="Georgia"/>
                <a:sym typeface="Georgia"/>
              </a:rPr>
              <a:t>exp</a:t>
            </a:r>
            <a:endParaRPr i="1" sz="22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cherubino_pant541.eps" id="195" name="Google Shape;195;g228074d6a75_0_111"/>
          <p:cNvPicPr preferRelativeResize="0"/>
          <p:nvPr/>
        </p:nvPicPr>
        <p:blipFill rotWithShape="1">
          <a:blip r:embed="rId3">
            <a:alphaModFix/>
          </a:blip>
          <a:srcRect b="0" l="0" r="0" t="0"/>
          <a:stretch/>
        </p:blipFill>
        <p:spPr>
          <a:xfrm>
            <a:off x="81843" y="5928935"/>
            <a:ext cx="731645" cy="746939"/>
          </a:xfrm>
          <a:prstGeom prst="rect">
            <a:avLst/>
          </a:prstGeom>
          <a:noFill/>
          <a:ln>
            <a:noFill/>
          </a:ln>
        </p:spPr>
      </p:pic>
      <p:cxnSp>
        <p:nvCxnSpPr>
          <p:cNvPr id="196" name="Google Shape;196;g228074d6a75_0_111"/>
          <p:cNvCxnSpPr/>
          <p:nvPr/>
        </p:nvCxnSpPr>
        <p:spPr>
          <a:xfrm rot="10800000">
            <a:off x="854141" y="6302405"/>
            <a:ext cx="8181900" cy="0"/>
          </a:xfrm>
          <a:prstGeom prst="straightConnector1">
            <a:avLst/>
          </a:prstGeom>
          <a:noFill/>
          <a:ln cap="flat" cmpd="sng" w="25400">
            <a:solidFill>
              <a:srgbClr val="124C86"/>
            </a:solidFill>
            <a:prstDash val="solid"/>
            <a:miter lim="800000"/>
            <a:headEnd len="med" w="med" type="none"/>
            <a:tailEnd len="med" w="med" type="none"/>
          </a:ln>
        </p:spPr>
      </p:cxnSp>
      <p:sp>
        <p:nvSpPr>
          <p:cNvPr id="197" name="Google Shape;197;g228074d6a75_0_111"/>
          <p:cNvSpPr txBox="1"/>
          <p:nvPr/>
        </p:nvSpPr>
        <p:spPr>
          <a:xfrm>
            <a:off x="647550" y="159125"/>
            <a:ext cx="7848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4400">
                <a:solidFill>
                  <a:schemeClr val="dk1"/>
                </a:solidFill>
                <a:latin typeface="Georgia"/>
                <a:ea typeface="Georgia"/>
                <a:cs typeface="Georgia"/>
                <a:sym typeface="Georgia"/>
              </a:rPr>
              <a:t>F.S. Execution Challenges</a:t>
            </a:r>
            <a:endParaRPr sz="4400">
              <a:latin typeface="Georgia"/>
              <a:ea typeface="Georgia"/>
              <a:cs typeface="Georgia"/>
              <a:sym typeface="Georgia"/>
            </a:endParaRPr>
          </a:p>
        </p:txBody>
      </p:sp>
      <p:sp>
        <p:nvSpPr>
          <p:cNvPr id="198" name="Google Shape;198;g228074d6a75_0_111"/>
          <p:cNvSpPr txBox="1"/>
          <p:nvPr/>
        </p:nvSpPr>
        <p:spPr>
          <a:xfrm>
            <a:off x="186000" y="916100"/>
            <a:ext cx="8772000" cy="39096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it-IT" sz="2200">
                <a:solidFill>
                  <a:schemeClr val="dk1"/>
                </a:solidFill>
                <a:latin typeface="Georgia"/>
                <a:ea typeface="Georgia"/>
                <a:cs typeface="Georgia"/>
                <a:sym typeface="Georgia"/>
              </a:rPr>
              <a:t>There are several challenges to using F.S Execution correctly:</a:t>
            </a:r>
            <a:endParaRPr sz="2200">
              <a:latin typeface="Georgia"/>
              <a:ea typeface="Georgia"/>
              <a:cs typeface="Georgia"/>
              <a:sym typeface="Georgia"/>
            </a:endParaRPr>
          </a:p>
          <a:p>
            <a:pPr indent="0" lvl="0" marL="0" rtl="0" algn="l">
              <a:spcBef>
                <a:spcPts val="0"/>
              </a:spcBef>
              <a:spcAft>
                <a:spcPts val="0"/>
              </a:spcAft>
              <a:buNone/>
            </a:pPr>
            <a:r>
              <a:t/>
            </a:r>
            <a:endParaRPr sz="2200">
              <a:latin typeface="Georgia"/>
              <a:ea typeface="Georgia"/>
              <a:cs typeface="Georgia"/>
              <a:sym typeface="Georgia"/>
            </a:endParaRPr>
          </a:p>
          <a:p>
            <a:pPr indent="0" lvl="0" marL="0" rtl="0" algn="ctr">
              <a:spcBef>
                <a:spcPts val="0"/>
              </a:spcBef>
              <a:spcAft>
                <a:spcPts val="0"/>
              </a:spcAft>
              <a:buNone/>
            </a:pPr>
            <a:r>
              <a:rPr b="1" lang="it-IT" sz="2200">
                <a:latin typeface="Georgia"/>
                <a:ea typeface="Georgia"/>
                <a:cs typeface="Georgia"/>
                <a:sym typeface="Georgia"/>
              </a:rPr>
              <a:t>System Calls: </a:t>
            </a:r>
            <a:r>
              <a:rPr lang="it-IT" sz="2200">
                <a:latin typeface="Georgia"/>
                <a:ea typeface="Georgia"/>
                <a:cs typeface="Georgia"/>
                <a:sym typeface="Georgia"/>
              </a:rPr>
              <a:t>H</a:t>
            </a:r>
            <a:r>
              <a:rPr lang="it-IT" sz="2200">
                <a:latin typeface="Georgia"/>
                <a:ea typeface="Georgia"/>
                <a:cs typeface="Georgia"/>
                <a:sym typeface="Georgia"/>
              </a:rPr>
              <a:t>ow should our analysis deal with external interfaces such as system calls?</a:t>
            </a:r>
            <a:endParaRPr sz="2200">
              <a:latin typeface="Georgia"/>
              <a:ea typeface="Georgia"/>
              <a:cs typeface="Georgia"/>
              <a:sym typeface="Georgia"/>
            </a:endParaRPr>
          </a:p>
          <a:p>
            <a:pPr indent="0" lvl="0" marL="0" rtl="0" algn="ctr">
              <a:spcBef>
                <a:spcPts val="0"/>
              </a:spcBef>
              <a:spcAft>
                <a:spcPts val="0"/>
              </a:spcAft>
              <a:buNone/>
            </a:pPr>
            <a:r>
              <a:t/>
            </a:r>
            <a:endParaRPr sz="2200">
              <a:latin typeface="Georgia"/>
              <a:ea typeface="Georgia"/>
              <a:cs typeface="Georgia"/>
              <a:sym typeface="Georgia"/>
            </a:endParaRPr>
          </a:p>
          <a:p>
            <a:pPr indent="0" lvl="0" marL="0" rtl="0" algn="ctr">
              <a:spcBef>
                <a:spcPts val="0"/>
              </a:spcBef>
              <a:spcAft>
                <a:spcPts val="0"/>
              </a:spcAft>
              <a:buNone/>
            </a:pPr>
            <a:r>
              <a:rPr b="1" lang="it-IT" sz="2200">
                <a:latin typeface="Georgia"/>
                <a:ea typeface="Georgia"/>
                <a:cs typeface="Georgia"/>
                <a:sym typeface="Georgia"/>
              </a:rPr>
              <a:t>Path Selection: </a:t>
            </a:r>
            <a:r>
              <a:rPr lang="it-IT" sz="2200">
                <a:latin typeface="Georgia"/>
                <a:ea typeface="Georgia"/>
                <a:cs typeface="Georgia"/>
                <a:sym typeface="Georgia"/>
              </a:rPr>
              <a:t>E</a:t>
            </a:r>
            <a:r>
              <a:rPr lang="it-IT" sz="2200">
                <a:latin typeface="Georgia"/>
                <a:ea typeface="Georgia"/>
                <a:cs typeface="Georgia"/>
                <a:sym typeface="Georgia"/>
              </a:rPr>
              <a:t>ach conditional represents a branch in the program execution. How should we decide which branches to take?</a:t>
            </a:r>
            <a:endParaRPr sz="2200">
              <a:latin typeface="Georgia"/>
              <a:ea typeface="Georgia"/>
              <a:cs typeface="Georgia"/>
              <a:sym typeface="Georgia"/>
            </a:endParaRPr>
          </a:p>
          <a:p>
            <a:pPr indent="0" lvl="0" marL="0" rtl="0" algn="ctr">
              <a:spcBef>
                <a:spcPts val="0"/>
              </a:spcBef>
              <a:spcAft>
                <a:spcPts val="0"/>
              </a:spcAft>
              <a:buNone/>
            </a:pPr>
            <a:r>
              <a:t/>
            </a:r>
            <a:endParaRPr sz="2200">
              <a:latin typeface="Georgia"/>
              <a:ea typeface="Georgia"/>
              <a:cs typeface="Georgia"/>
              <a:sym typeface="Georgia"/>
            </a:endParaRPr>
          </a:p>
          <a:p>
            <a:pPr indent="0" lvl="0" marL="0" rtl="0" algn="ctr">
              <a:spcBef>
                <a:spcPts val="0"/>
              </a:spcBef>
              <a:spcAft>
                <a:spcPts val="0"/>
              </a:spcAft>
              <a:buNone/>
            </a:pPr>
            <a:r>
              <a:rPr b="1" lang="it-IT" sz="2200">
                <a:latin typeface="Georgia"/>
                <a:ea typeface="Georgia"/>
                <a:cs typeface="Georgia"/>
                <a:sym typeface="Georgia"/>
              </a:rPr>
              <a:t>Symbolic Memory: </a:t>
            </a:r>
            <a:r>
              <a:rPr lang="it-IT" sz="2200">
                <a:latin typeface="Georgia"/>
                <a:ea typeface="Georgia"/>
                <a:cs typeface="Georgia"/>
                <a:sym typeface="Georgia"/>
              </a:rPr>
              <a:t>When executing symbolically we must decide what to do when a memory reference is an expression instead of a concrete number</a:t>
            </a:r>
            <a:endParaRPr sz="22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cherubino_pant541.eps" id="203" name="Google Shape;203;g228074d6a75_0_104"/>
          <p:cNvPicPr preferRelativeResize="0"/>
          <p:nvPr/>
        </p:nvPicPr>
        <p:blipFill rotWithShape="1">
          <a:blip r:embed="rId3">
            <a:alphaModFix/>
          </a:blip>
          <a:srcRect b="0" l="0" r="0" t="0"/>
          <a:stretch/>
        </p:blipFill>
        <p:spPr>
          <a:xfrm>
            <a:off x="81843" y="5928935"/>
            <a:ext cx="731645" cy="746939"/>
          </a:xfrm>
          <a:prstGeom prst="rect">
            <a:avLst/>
          </a:prstGeom>
          <a:noFill/>
          <a:ln>
            <a:noFill/>
          </a:ln>
        </p:spPr>
      </p:pic>
      <p:cxnSp>
        <p:nvCxnSpPr>
          <p:cNvPr id="204" name="Google Shape;204;g228074d6a75_0_104"/>
          <p:cNvCxnSpPr/>
          <p:nvPr/>
        </p:nvCxnSpPr>
        <p:spPr>
          <a:xfrm rot="10800000">
            <a:off x="854141" y="6302405"/>
            <a:ext cx="8181900" cy="0"/>
          </a:xfrm>
          <a:prstGeom prst="straightConnector1">
            <a:avLst/>
          </a:prstGeom>
          <a:noFill/>
          <a:ln cap="flat" cmpd="sng" w="25400">
            <a:solidFill>
              <a:srgbClr val="124C86"/>
            </a:solidFill>
            <a:prstDash val="solid"/>
            <a:miter lim="800000"/>
            <a:headEnd len="med" w="med" type="none"/>
            <a:tailEnd len="med" w="med" type="none"/>
          </a:ln>
        </p:spPr>
      </p:cxnSp>
      <p:sp>
        <p:nvSpPr>
          <p:cNvPr id="205" name="Google Shape;205;g228074d6a75_0_104"/>
          <p:cNvSpPr txBox="1"/>
          <p:nvPr/>
        </p:nvSpPr>
        <p:spPr>
          <a:xfrm>
            <a:off x="647550" y="159125"/>
            <a:ext cx="7848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4400">
                <a:solidFill>
                  <a:schemeClr val="dk1"/>
                </a:solidFill>
                <a:latin typeface="Georgia"/>
                <a:ea typeface="Georgia"/>
                <a:cs typeface="Georgia"/>
                <a:sym typeface="Georgia"/>
              </a:rPr>
              <a:t>F.S. Execution Opportunities</a:t>
            </a:r>
            <a:endParaRPr sz="4400">
              <a:latin typeface="Georgia"/>
              <a:ea typeface="Georgia"/>
              <a:cs typeface="Georgia"/>
              <a:sym typeface="Georgia"/>
            </a:endParaRPr>
          </a:p>
        </p:txBody>
      </p:sp>
      <p:sp>
        <p:nvSpPr>
          <p:cNvPr id="206" name="Google Shape;206;g228074d6a75_0_104"/>
          <p:cNvSpPr txBox="1"/>
          <p:nvPr/>
        </p:nvSpPr>
        <p:spPr>
          <a:xfrm>
            <a:off x="349500" y="1166175"/>
            <a:ext cx="844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400">
              <a:latin typeface="Georgia"/>
              <a:ea typeface="Georgia"/>
              <a:cs typeface="Georgia"/>
              <a:sym typeface="Georgia"/>
            </a:endParaRPr>
          </a:p>
        </p:txBody>
      </p:sp>
      <p:sp>
        <p:nvSpPr>
          <p:cNvPr id="207" name="Google Shape;207;g228074d6a75_0_104"/>
          <p:cNvSpPr txBox="1"/>
          <p:nvPr/>
        </p:nvSpPr>
        <p:spPr>
          <a:xfrm>
            <a:off x="71700" y="1021025"/>
            <a:ext cx="9000600" cy="37404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it-IT" sz="2100">
                <a:latin typeface="Georgia"/>
                <a:ea typeface="Georgia"/>
                <a:cs typeface="Georgia"/>
                <a:sym typeface="Georgia"/>
              </a:rPr>
              <a:t>Forward Symbolic Execution </a:t>
            </a:r>
            <a:r>
              <a:rPr lang="it-IT" sz="2100">
                <a:latin typeface="Georgia"/>
                <a:ea typeface="Georgia"/>
                <a:cs typeface="Georgia"/>
                <a:sym typeface="Georgia"/>
              </a:rPr>
              <a:t>have many uses in the area of software security. </a:t>
            </a:r>
            <a:endParaRPr sz="2100">
              <a:latin typeface="Georgia"/>
              <a:ea typeface="Georgia"/>
              <a:cs typeface="Georgia"/>
              <a:sym typeface="Georgia"/>
            </a:endParaRPr>
          </a:p>
          <a:p>
            <a:pPr indent="0" lvl="0" marL="457200" rtl="0" algn="l">
              <a:spcBef>
                <a:spcPts val="0"/>
              </a:spcBef>
              <a:spcAft>
                <a:spcPts val="0"/>
              </a:spcAft>
              <a:buNone/>
            </a:pPr>
            <a:r>
              <a:t/>
            </a:r>
            <a:endParaRPr sz="2100">
              <a:latin typeface="Georgia"/>
              <a:ea typeface="Georgia"/>
              <a:cs typeface="Georgia"/>
              <a:sym typeface="Georgia"/>
            </a:endParaRPr>
          </a:p>
          <a:p>
            <a:pPr indent="0" lvl="0" marL="0" rtl="0" algn="ctr">
              <a:spcBef>
                <a:spcPts val="0"/>
              </a:spcBef>
              <a:spcAft>
                <a:spcPts val="0"/>
              </a:spcAft>
              <a:buNone/>
            </a:pPr>
            <a:r>
              <a:rPr b="1" lang="it-IT" sz="2100">
                <a:latin typeface="Georgia"/>
                <a:ea typeface="Georgia"/>
                <a:cs typeface="Georgia"/>
                <a:sym typeface="Georgia"/>
              </a:rPr>
              <a:t>Automatic Input Filter Generation:</a:t>
            </a:r>
            <a:r>
              <a:rPr lang="it-IT" sz="2100">
                <a:latin typeface="Georgia"/>
                <a:ea typeface="Georgia"/>
                <a:cs typeface="Georgia"/>
                <a:sym typeface="Georgia"/>
              </a:rPr>
              <a:t> Forward symbolic execution can be used to automatically generate input filters that detect and remove exploits from the input stream. </a:t>
            </a:r>
            <a:endParaRPr sz="2100">
              <a:latin typeface="Georgia"/>
              <a:ea typeface="Georgia"/>
              <a:cs typeface="Georgia"/>
              <a:sym typeface="Georgia"/>
            </a:endParaRPr>
          </a:p>
          <a:p>
            <a:pPr indent="0" lvl="0" marL="914400" rtl="0" algn="ctr">
              <a:spcBef>
                <a:spcPts val="0"/>
              </a:spcBef>
              <a:spcAft>
                <a:spcPts val="0"/>
              </a:spcAft>
              <a:buNone/>
            </a:pPr>
            <a:r>
              <a:t/>
            </a:r>
            <a:endParaRPr sz="2100">
              <a:latin typeface="Georgia"/>
              <a:ea typeface="Georgia"/>
              <a:cs typeface="Georgia"/>
              <a:sym typeface="Georgia"/>
            </a:endParaRPr>
          </a:p>
          <a:p>
            <a:pPr indent="0" lvl="0" marL="0" rtl="0" algn="ctr">
              <a:spcBef>
                <a:spcPts val="0"/>
              </a:spcBef>
              <a:spcAft>
                <a:spcPts val="0"/>
              </a:spcAft>
              <a:buNone/>
            </a:pPr>
            <a:r>
              <a:rPr b="1" lang="it-IT" sz="2100">
                <a:latin typeface="Georgia"/>
                <a:ea typeface="Georgia"/>
                <a:cs typeface="Georgia"/>
                <a:sym typeface="Georgia"/>
              </a:rPr>
              <a:t>Test Case Generation: </a:t>
            </a:r>
            <a:r>
              <a:rPr lang="it-IT" sz="2100">
                <a:latin typeface="Georgia"/>
                <a:ea typeface="Georgia"/>
                <a:cs typeface="Georgia"/>
                <a:sym typeface="Georgia"/>
              </a:rPr>
              <a:t>Forward symbolic execution</a:t>
            </a:r>
            <a:r>
              <a:rPr lang="it-IT" sz="2100">
                <a:latin typeface="Georgia"/>
                <a:ea typeface="Georgia"/>
                <a:cs typeface="Georgia"/>
                <a:sym typeface="Georgia"/>
              </a:rPr>
              <a:t> can be used to automatically generate inputs to test programs, and can generate inputs that cause two implementations of the same protocol to behave differently.</a:t>
            </a:r>
            <a:endParaRPr sz="2100">
              <a:latin typeface="Georgia"/>
              <a:ea typeface="Georgia"/>
              <a:cs typeface="Georgia"/>
              <a:sym typeface="Georgia"/>
            </a:endParaRPr>
          </a:p>
          <a:p>
            <a:pPr indent="0" lvl="0" marL="0" rtl="0" algn="l">
              <a:spcBef>
                <a:spcPts val="0"/>
              </a:spcBef>
              <a:spcAft>
                <a:spcPts val="0"/>
              </a:spcAft>
              <a:buNone/>
            </a:pPr>
            <a:r>
              <a:t/>
            </a:r>
            <a:endParaRPr sz="21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cherubino_pant541.eps" id="94" name="Google Shape;94;p2"/>
          <p:cNvPicPr preferRelativeResize="0"/>
          <p:nvPr/>
        </p:nvPicPr>
        <p:blipFill rotWithShape="1">
          <a:blip r:embed="rId3">
            <a:alphaModFix/>
          </a:blip>
          <a:srcRect b="0" l="0" r="0" t="0"/>
          <a:stretch/>
        </p:blipFill>
        <p:spPr>
          <a:xfrm>
            <a:off x="81843" y="5928935"/>
            <a:ext cx="731644" cy="746940"/>
          </a:xfrm>
          <a:prstGeom prst="rect">
            <a:avLst/>
          </a:prstGeom>
          <a:noFill/>
          <a:ln>
            <a:noFill/>
          </a:ln>
        </p:spPr>
      </p:pic>
      <p:cxnSp>
        <p:nvCxnSpPr>
          <p:cNvPr id="95" name="Google Shape;95;p2"/>
          <p:cNvCxnSpPr/>
          <p:nvPr/>
        </p:nvCxnSpPr>
        <p:spPr>
          <a:xfrm rot="10800000">
            <a:off x="854066" y="6302405"/>
            <a:ext cx="8181975" cy="0"/>
          </a:xfrm>
          <a:prstGeom prst="straightConnector1">
            <a:avLst/>
          </a:prstGeom>
          <a:noFill/>
          <a:ln cap="flat" cmpd="sng" w="25400">
            <a:solidFill>
              <a:srgbClr val="124C86"/>
            </a:solidFill>
            <a:prstDash val="solid"/>
            <a:miter lim="800000"/>
            <a:headEnd len="med" w="med" type="none"/>
            <a:tailEnd len="med" w="med" type="none"/>
          </a:ln>
        </p:spPr>
      </p:cxnSp>
      <p:sp>
        <p:nvSpPr>
          <p:cNvPr id="96" name="Google Shape;96;p2"/>
          <p:cNvSpPr txBox="1"/>
          <p:nvPr/>
        </p:nvSpPr>
        <p:spPr>
          <a:xfrm>
            <a:off x="1695300" y="1904525"/>
            <a:ext cx="6764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latin typeface="Calibri"/>
              <a:ea typeface="Calibri"/>
              <a:cs typeface="Calibri"/>
              <a:sym typeface="Calibri"/>
            </a:endParaRPr>
          </a:p>
        </p:txBody>
      </p:sp>
      <p:sp>
        <p:nvSpPr>
          <p:cNvPr id="97" name="Google Shape;97;p2"/>
          <p:cNvSpPr txBox="1"/>
          <p:nvPr/>
        </p:nvSpPr>
        <p:spPr>
          <a:xfrm>
            <a:off x="1801800" y="130275"/>
            <a:ext cx="5540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4800">
                <a:latin typeface="Georgia"/>
                <a:ea typeface="Georgia"/>
                <a:cs typeface="Georgia"/>
                <a:sym typeface="Georgia"/>
              </a:rPr>
              <a:t>Introduction </a:t>
            </a:r>
            <a:endParaRPr sz="4800">
              <a:latin typeface="Georgia"/>
              <a:ea typeface="Georgia"/>
              <a:cs typeface="Georgia"/>
              <a:sym typeface="Georgia"/>
            </a:endParaRPr>
          </a:p>
        </p:txBody>
      </p:sp>
      <p:sp>
        <p:nvSpPr>
          <p:cNvPr id="98" name="Google Shape;98;p2"/>
          <p:cNvSpPr txBox="1"/>
          <p:nvPr/>
        </p:nvSpPr>
        <p:spPr>
          <a:xfrm>
            <a:off x="527400" y="1621125"/>
            <a:ext cx="7932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IT" sz="2400">
                <a:latin typeface="Georgia"/>
                <a:ea typeface="Georgia"/>
                <a:cs typeface="Georgia"/>
                <a:sym typeface="Georgia"/>
              </a:rPr>
              <a:t>Dynamic Taint Analysis</a:t>
            </a:r>
            <a:r>
              <a:rPr lang="it-IT" sz="2400">
                <a:latin typeface="Georgia"/>
                <a:ea typeface="Georgia"/>
                <a:cs typeface="Georgia"/>
                <a:sym typeface="Georgia"/>
              </a:rPr>
              <a:t> runs a program and observes which computations are affected by predefined taint sources such as user input.</a:t>
            </a:r>
            <a:endParaRPr sz="2400">
              <a:latin typeface="Georgia"/>
              <a:ea typeface="Georgia"/>
              <a:cs typeface="Georgia"/>
              <a:sym typeface="Georgia"/>
            </a:endParaRPr>
          </a:p>
        </p:txBody>
      </p:sp>
      <p:sp>
        <p:nvSpPr>
          <p:cNvPr id="99" name="Google Shape;99;p2"/>
          <p:cNvSpPr txBox="1"/>
          <p:nvPr/>
        </p:nvSpPr>
        <p:spPr>
          <a:xfrm>
            <a:off x="1801800" y="4650975"/>
            <a:ext cx="554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0" name="Google Shape;100;p2"/>
          <p:cNvSpPr txBox="1"/>
          <p:nvPr/>
        </p:nvSpPr>
        <p:spPr>
          <a:xfrm>
            <a:off x="527400" y="3289200"/>
            <a:ext cx="79320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IT" sz="2400">
                <a:latin typeface="Georgia"/>
                <a:ea typeface="Georgia"/>
                <a:cs typeface="Georgia"/>
                <a:sym typeface="Georgia"/>
              </a:rPr>
              <a:t>Dynamic Forward Symbolic Execution</a:t>
            </a:r>
            <a:r>
              <a:rPr lang="it-IT" sz="2400">
                <a:latin typeface="Georgia"/>
                <a:ea typeface="Georgia"/>
                <a:cs typeface="Georgia"/>
                <a:sym typeface="Georgia"/>
              </a:rPr>
              <a:t> automatically builds a logical formula describing a program execution path, which reduces the problem of </a:t>
            </a:r>
            <a:r>
              <a:rPr lang="it-IT" sz="2400">
                <a:latin typeface="Georgia"/>
                <a:ea typeface="Georgia"/>
                <a:cs typeface="Georgia"/>
                <a:sym typeface="Georgia"/>
              </a:rPr>
              <a:t>reasoning about the execution to the domain of logic. </a:t>
            </a:r>
            <a:endParaRPr sz="24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cherubino_pant541.eps" id="105" name="Google Shape;105;g228074d6a75_0_61"/>
          <p:cNvPicPr preferRelativeResize="0"/>
          <p:nvPr/>
        </p:nvPicPr>
        <p:blipFill rotWithShape="1">
          <a:blip r:embed="rId3">
            <a:alphaModFix/>
          </a:blip>
          <a:srcRect b="0" l="0" r="0" t="0"/>
          <a:stretch/>
        </p:blipFill>
        <p:spPr>
          <a:xfrm>
            <a:off x="81843" y="5928935"/>
            <a:ext cx="731645" cy="746939"/>
          </a:xfrm>
          <a:prstGeom prst="rect">
            <a:avLst/>
          </a:prstGeom>
          <a:noFill/>
          <a:ln>
            <a:noFill/>
          </a:ln>
        </p:spPr>
      </p:pic>
      <p:cxnSp>
        <p:nvCxnSpPr>
          <p:cNvPr id="106" name="Google Shape;106;g228074d6a75_0_61"/>
          <p:cNvCxnSpPr/>
          <p:nvPr/>
        </p:nvCxnSpPr>
        <p:spPr>
          <a:xfrm rot="10800000">
            <a:off x="854141" y="6302405"/>
            <a:ext cx="8181900" cy="0"/>
          </a:xfrm>
          <a:prstGeom prst="straightConnector1">
            <a:avLst/>
          </a:prstGeom>
          <a:noFill/>
          <a:ln cap="flat" cmpd="sng" w="25400">
            <a:solidFill>
              <a:srgbClr val="124C86"/>
            </a:solidFill>
            <a:prstDash val="solid"/>
            <a:miter lim="800000"/>
            <a:headEnd len="med" w="med" type="none"/>
            <a:tailEnd len="med" w="med" type="none"/>
          </a:ln>
        </p:spPr>
      </p:cxnSp>
      <p:sp>
        <p:nvSpPr>
          <p:cNvPr id="107" name="Google Shape;107;g228074d6a75_0_61"/>
          <p:cNvSpPr txBox="1"/>
          <p:nvPr/>
        </p:nvSpPr>
        <p:spPr>
          <a:xfrm>
            <a:off x="54000" y="2116100"/>
            <a:ext cx="90360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5400">
                <a:solidFill>
                  <a:schemeClr val="dk1"/>
                </a:solidFill>
                <a:latin typeface="Georgia"/>
                <a:ea typeface="Georgia"/>
                <a:cs typeface="Georgia"/>
                <a:sym typeface="Georgia"/>
              </a:rPr>
              <a:t>Dynamic Taint Analysis</a:t>
            </a:r>
            <a:endParaRPr sz="5400">
              <a:solidFill>
                <a:schemeClr val="dk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cherubino_pant541.eps" id="112" name="Google Shape;112;g228074d6a75_0_35"/>
          <p:cNvPicPr preferRelativeResize="0"/>
          <p:nvPr/>
        </p:nvPicPr>
        <p:blipFill rotWithShape="1">
          <a:blip r:embed="rId3">
            <a:alphaModFix/>
          </a:blip>
          <a:srcRect b="0" l="0" r="0" t="0"/>
          <a:stretch/>
        </p:blipFill>
        <p:spPr>
          <a:xfrm>
            <a:off x="81843" y="5928935"/>
            <a:ext cx="731645" cy="746939"/>
          </a:xfrm>
          <a:prstGeom prst="rect">
            <a:avLst/>
          </a:prstGeom>
          <a:noFill/>
          <a:ln>
            <a:noFill/>
          </a:ln>
        </p:spPr>
      </p:pic>
      <p:cxnSp>
        <p:nvCxnSpPr>
          <p:cNvPr id="113" name="Google Shape;113;g228074d6a75_0_35"/>
          <p:cNvCxnSpPr/>
          <p:nvPr/>
        </p:nvCxnSpPr>
        <p:spPr>
          <a:xfrm rot="10800000">
            <a:off x="854141" y="6302405"/>
            <a:ext cx="8181900" cy="0"/>
          </a:xfrm>
          <a:prstGeom prst="straightConnector1">
            <a:avLst/>
          </a:prstGeom>
          <a:noFill/>
          <a:ln cap="flat" cmpd="sng" w="25400">
            <a:solidFill>
              <a:srgbClr val="124C86"/>
            </a:solidFill>
            <a:prstDash val="solid"/>
            <a:miter lim="800000"/>
            <a:headEnd len="med" w="med" type="none"/>
            <a:tailEnd len="med" w="med" type="none"/>
          </a:ln>
        </p:spPr>
      </p:cxnSp>
      <p:sp>
        <p:nvSpPr>
          <p:cNvPr id="114" name="Google Shape;114;g228074d6a75_0_35"/>
          <p:cNvSpPr txBox="1"/>
          <p:nvPr/>
        </p:nvSpPr>
        <p:spPr>
          <a:xfrm>
            <a:off x="647550" y="159125"/>
            <a:ext cx="7848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4800">
                <a:latin typeface="Georgia"/>
                <a:ea typeface="Georgia"/>
                <a:cs typeface="Georgia"/>
                <a:sym typeface="Georgia"/>
              </a:rPr>
              <a:t>Dynamic Taint Analysis</a:t>
            </a:r>
            <a:endParaRPr sz="4800">
              <a:latin typeface="Georgia"/>
              <a:ea typeface="Georgia"/>
              <a:cs typeface="Georgia"/>
              <a:sym typeface="Georgia"/>
            </a:endParaRPr>
          </a:p>
        </p:txBody>
      </p:sp>
      <p:sp>
        <p:nvSpPr>
          <p:cNvPr id="115" name="Google Shape;115;g228074d6a75_0_35"/>
          <p:cNvSpPr txBox="1"/>
          <p:nvPr/>
        </p:nvSpPr>
        <p:spPr>
          <a:xfrm>
            <a:off x="349500" y="1765400"/>
            <a:ext cx="8445000" cy="314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2400">
                <a:latin typeface="Georgia"/>
                <a:ea typeface="Georgia"/>
                <a:cs typeface="Georgia"/>
                <a:sym typeface="Georgia"/>
              </a:rPr>
              <a:t>The purpose of dynamic taint analysis is to track information flow between sources and sinks. </a:t>
            </a:r>
            <a:endParaRPr sz="2400">
              <a:latin typeface="Georgia"/>
              <a:ea typeface="Georgia"/>
              <a:cs typeface="Georgia"/>
              <a:sym typeface="Georgia"/>
            </a:endParaRPr>
          </a:p>
          <a:p>
            <a:pPr indent="0" lvl="0" marL="0" rtl="0" algn="ctr">
              <a:spcBef>
                <a:spcPts val="0"/>
              </a:spcBef>
              <a:spcAft>
                <a:spcPts val="0"/>
              </a:spcAft>
              <a:buNone/>
            </a:pPr>
            <a:r>
              <a:rPr lang="it-IT" sz="2400">
                <a:latin typeface="Georgia"/>
                <a:ea typeface="Georgia"/>
                <a:cs typeface="Georgia"/>
                <a:sym typeface="Georgia"/>
              </a:rPr>
              <a:t>Any program whose computation depends on data derived from a taint source is considered </a:t>
            </a:r>
            <a:r>
              <a:rPr b="1" lang="it-IT" sz="2400">
                <a:latin typeface="Georgia"/>
                <a:ea typeface="Georgia"/>
                <a:cs typeface="Georgia"/>
                <a:sym typeface="Georgia"/>
              </a:rPr>
              <a:t>tainted</a:t>
            </a:r>
            <a:r>
              <a:rPr lang="it-IT" sz="2400">
                <a:latin typeface="Georgia"/>
                <a:ea typeface="Georgia"/>
                <a:cs typeface="Georgia"/>
                <a:sym typeface="Georgia"/>
              </a:rPr>
              <a:t>. </a:t>
            </a:r>
            <a:endParaRPr sz="2400">
              <a:latin typeface="Georgia"/>
              <a:ea typeface="Georgia"/>
              <a:cs typeface="Georgia"/>
              <a:sym typeface="Georgia"/>
            </a:endParaRPr>
          </a:p>
          <a:p>
            <a:pPr indent="0" lvl="0" marL="0" rtl="0" algn="ctr">
              <a:spcBef>
                <a:spcPts val="0"/>
              </a:spcBef>
              <a:spcAft>
                <a:spcPts val="0"/>
              </a:spcAft>
              <a:buNone/>
            </a:pPr>
            <a:r>
              <a:t/>
            </a:r>
            <a:endParaRPr sz="2400">
              <a:latin typeface="Georgia"/>
              <a:ea typeface="Georgia"/>
              <a:cs typeface="Georgia"/>
              <a:sym typeface="Georgia"/>
            </a:endParaRPr>
          </a:p>
          <a:p>
            <a:pPr indent="0" lvl="0" marL="0" rtl="0" algn="ctr">
              <a:spcBef>
                <a:spcPts val="0"/>
              </a:spcBef>
              <a:spcAft>
                <a:spcPts val="0"/>
              </a:spcAft>
              <a:buNone/>
            </a:pPr>
            <a:r>
              <a:rPr lang="it-IT" sz="2400">
                <a:latin typeface="Georgia"/>
                <a:ea typeface="Georgia"/>
                <a:cs typeface="Georgia"/>
                <a:sym typeface="Georgia"/>
              </a:rPr>
              <a:t>A </a:t>
            </a:r>
            <a:r>
              <a:rPr b="1" lang="it-IT" sz="2400">
                <a:latin typeface="Georgia"/>
                <a:ea typeface="Georgia"/>
                <a:cs typeface="Georgia"/>
                <a:sym typeface="Georgia"/>
              </a:rPr>
              <a:t>taint policy P</a:t>
            </a:r>
            <a:r>
              <a:rPr lang="it-IT" sz="2400">
                <a:latin typeface="Georgia"/>
                <a:ea typeface="Georgia"/>
                <a:cs typeface="Georgia"/>
                <a:sym typeface="Georgia"/>
              </a:rPr>
              <a:t> determines exactly how taint flows as a program executes, what sorts of operations introduce a new taint, and what checks are performed on tainted values.</a:t>
            </a:r>
            <a:endParaRPr sz="24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cherubino_pant541.eps" id="120" name="Google Shape;120;p3"/>
          <p:cNvPicPr preferRelativeResize="0"/>
          <p:nvPr/>
        </p:nvPicPr>
        <p:blipFill rotWithShape="1">
          <a:blip r:embed="rId3">
            <a:alphaModFix/>
          </a:blip>
          <a:srcRect b="0" l="0" r="0" t="0"/>
          <a:stretch/>
        </p:blipFill>
        <p:spPr>
          <a:xfrm>
            <a:off x="81843" y="5928935"/>
            <a:ext cx="731644" cy="746940"/>
          </a:xfrm>
          <a:prstGeom prst="rect">
            <a:avLst/>
          </a:prstGeom>
          <a:noFill/>
          <a:ln>
            <a:noFill/>
          </a:ln>
        </p:spPr>
      </p:pic>
      <p:cxnSp>
        <p:nvCxnSpPr>
          <p:cNvPr id="121" name="Google Shape;121;p3"/>
          <p:cNvCxnSpPr/>
          <p:nvPr/>
        </p:nvCxnSpPr>
        <p:spPr>
          <a:xfrm rot="10800000">
            <a:off x="854066" y="6302405"/>
            <a:ext cx="8181975" cy="0"/>
          </a:xfrm>
          <a:prstGeom prst="straightConnector1">
            <a:avLst/>
          </a:prstGeom>
          <a:noFill/>
          <a:ln cap="flat" cmpd="sng" w="25400">
            <a:solidFill>
              <a:srgbClr val="124C86"/>
            </a:solidFill>
            <a:prstDash val="solid"/>
            <a:miter lim="800000"/>
            <a:headEnd len="med" w="med" type="none"/>
            <a:tailEnd len="med" w="med" type="none"/>
          </a:ln>
        </p:spPr>
      </p:cxnSp>
      <p:sp>
        <p:nvSpPr>
          <p:cNvPr id="122" name="Google Shape;122;p3"/>
          <p:cNvSpPr txBox="1"/>
          <p:nvPr/>
        </p:nvSpPr>
        <p:spPr>
          <a:xfrm>
            <a:off x="647550" y="159125"/>
            <a:ext cx="7848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4800">
                <a:latin typeface="Georgia"/>
                <a:ea typeface="Georgia"/>
                <a:cs typeface="Georgia"/>
                <a:sym typeface="Georgia"/>
              </a:rPr>
              <a:t>Taint Policy</a:t>
            </a:r>
            <a:endParaRPr sz="4800">
              <a:latin typeface="Georgia"/>
              <a:ea typeface="Georgia"/>
              <a:cs typeface="Georgia"/>
              <a:sym typeface="Georgia"/>
            </a:endParaRPr>
          </a:p>
        </p:txBody>
      </p:sp>
      <p:sp>
        <p:nvSpPr>
          <p:cNvPr id="123" name="Google Shape;123;p3"/>
          <p:cNvSpPr txBox="1"/>
          <p:nvPr/>
        </p:nvSpPr>
        <p:spPr>
          <a:xfrm>
            <a:off x="291800" y="1304850"/>
            <a:ext cx="8445000" cy="424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2400">
                <a:latin typeface="Georgia"/>
                <a:ea typeface="Georgia"/>
                <a:cs typeface="Georgia"/>
                <a:sym typeface="Georgia"/>
              </a:rPr>
              <a:t>A Taint Policy specifies three properties: </a:t>
            </a:r>
            <a:endParaRPr sz="2400">
              <a:latin typeface="Georgia"/>
              <a:ea typeface="Georgia"/>
              <a:cs typeface="Georgia"/>
              <a:sym typeface="Georgia"/>
            </a:endParaRPr>
          </a:p>
          <a:p>
            <a:pPr indent="0" lvl="0" marL="0" rtl="0" algn="ctr">
              <a:spcBef>
                <a:spcPts val="0"/>
              </a:spcBef>
              <a:spcAft>
                <a:spcPts val="0"/>
              </a:spcAft>
              <a:buNone/>
            </a:pPr>
            <a:r>
              <a:t/>
            </a:r>
            <a:endParaRPr sz="2400">
              <a:latin typeface="Georgia"/>
              <a:ea typeface="Georgia"/>
              <a:cs typeface="Georgia"/>
              <a:sym typeface="Georgia"/>
            </a:endParaRPr>
          </a:p>
          <a:p>
            <a:pPr indent="0" lvl="0" marL="0" rtl="0" algn="ctr">
              <a:spcBef>
                <a:spcPts val="0"/>
              </a:spcBef>
              <a:spcAft>
                <a:spcPts val="0"/>
              </a:spcAft>
              <a:buNone/>
            </a:pPr>
            <a:r>
              <a:rPr b="1" lang="it-IT" sz="2400">
                <a:latin typeface="Georgia"/>
                <a:ea typeface="Georgia"/>
                <a:cs typeface="Georgia"/>
                <a:sym typeface="Georgia"/>
              </a:rPr>
              <a:t>Taint Introduction:</a:t>
            </a:r>
            <a:r>
              <a:rPr lang="it-IT" sz="2400">
                <a:latin typeface="Georgia"/>
                <a:ea typeface="Georgia"/>
                <a:cs typeface="Georgia"/>
                <a:sym typeface="Georgia"/>
              </a:rPr>
              <a:t> Taint introduction rules specify how taint is introduced into a system. </a:t>
            </a:r>
            <a:endParaRPr sz="2400">
              <a:latin typeface="Georgia"/>
              <a:ea typeface="Georgia"/>
              <a:cs typeface="Georgia"/>
              <a:sym typeface="Georgia"/>
            </a:endParaRPr>
          </a:p>
          <a:p>
            <a:pPr indent="0" lvl="0" marL="457200" rtl="0" algn="ctr">
              <a:spcBef>
                <a:spcPts val="0"/>
              </a:spcBef>
              <a:spcAft>
                <a:spcPts val="0"/>
              </a:spcAft>
              <a:buNone/>
            </a:pPr>
            <a:r>
              <a:t/>
            </a:r>
            <a:endParaRPr sz="2400">
              <a:latin typeface="Georgia"/>
              <a:ea typeface="Georgia"/>
              <a:cs typeface="Georgia"/>
              <a:sym typeface="Georgia"/>
            </a:endParaRPr>
          </a:p>
          <a:p>
            <a:pPr indent="0" lvl="0" marL="0" rtl="0" algn="ctr">
              <a:spcBef>
                <a:spcPts val="0"/>
              </a:spcBef>
              <a:spcAft>
                <a:spcPts val="0"/>
              </a:spcAft>
              <a:buNone/>
            </a:pPr>
            <a:r>
              <a:rPr b="1" lang="it-IT" sz="2400">
                <a:latin typeface="Georgia"/>
                <a:ea typeface="Georgia"/>
                <a:cs typeface="Georgia"/>
                <a:sym typeface="Georgia"/>
              </a:rPr>
              <a:t>Taint Propagation:</a:t>
            </a:r>
            <a:r>
              <a:rPr lang="it-IT" sz="2400">
                <a:latin typeface="Georgia"/>
                <a:ea typeface="Georgia"/>
                <a:cs typeface="Georgia"/>
                <a:sym typeface="Georgia"/>
              </a:rPr>
              <a:t> Taint propagation rules specify the taint status for data derived from tainted or untainted operands.</a:t>
            </a:r>
            <a:endParaRPr sz="2400">
              <a:latin typeface="Georgia"/>
              <a:ea typeface="Georgia"/>
              <a:cs typeface="Georgia"/>
              <a:sym typeface="Georgia"/>
            </a:endParaRPr>
          </a:p>
          <a:p>
            <a:pPr indent="0" lvl="0" marL="457200" rtl="0" algn="ctr">
              <a:spcBef>
                <a:spcPts val="0"/>
              </a:spcBef>
              <a:spcAft>
                <a:spcPts val="0"/>
              </a:spcAft>
              <a:buNone/>
            </a:pPr>
            <a:r>
              <a:t/>
            </a:r>
            <a:endParaRPr sz="2400">
              <a:latin typeface="Georgia"/>
              <a:ea typeface="Georgia"/>
              <a:cs typeface="Georgia"/>
              <a:sym typeface="Georgia"/>
            </a:endParaRPr>
          </a:p>
          <a:p>
            <a:pPr indent="0" lvl="0" marL="0" rtl="0" algn="ctr">
              <a:spcBef>
                <a:spcPts val="0"/>
              </a:spcBef>
              <a:spcAft>
                <a:spcPts val="0"/>
              </a:spcAft>
              <a:buNone/>
            </a:pPr>
            <a:r>
              <a:rPr b="1" lang="it-IT" sz="2400">
                <a:latin typeface="Georgia"/>
                <a:ea typeface="Georgia"/>
                <a:cs typeface="Georgia"/>
                <a:sym typeface="Georgia"/>
              </a:rPr>
              <a:t>Taint Checking:</a:t>
            </a:r>
            <a:r>
              <a:rPr lang="it-IT" sz="2400">
                <a:latin typeface="Georgia"/>
                <a:ea typeface="Georgia"/>
                <a:cs typeface="Georgia"/>
                <a:sym typeface="Georgia"/>
              </a:rPr>
              <a:t> Taint status values are often used to determine the runtime behavior of a program.</a:t>
            </a:r>
            <a:endParaRPr sz="24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cherubino_pant541.eps" id="128" name="Google Shape;128;g228074d6a75_0_42"/>
          <p:cNvPicPr preferRelativeResize="0"/>
          <p:nvPr/>
        </p:nvPicPr>
        <p:blipFill rotWithShape="1">
          <a:blip r:embed="rId3">
            <a:alphaModFix/>
          </a:blip>
          <a:srcRect b="0" l="0" r="0" t="0"/>
          <a:stretch/>
        </p:blipFill>
        <p:spPr>
          <a:xfrm>
            <a:off x="81843" y="5928935"/>
            <a:ext cx="731645" cy="746939"/>
          </a:xfrm>
          <a:prstGeom prst="rect">
            <a:avLst/>
          </a:prstGeom>
          <a:noFill/>
          <a:ln>
            <a:noFill/>
          </a:ln>
        </p:spPr>
      </p:pic>
      <p:cxnSp>
        <p:nvCxnSpPr>
          <p:cNvPr id="129" name="Google Shape;129;g228074d6a75_0_42"/>
          <p:cNvCxnSpPr/>
          <p:nvPr/>
        </p:nvCxnSpPr>
        <p:spPr>
          <a:xfrm rot="10800000">
            <a:off x="854141" y="6302405"/>
            <a:ext cx="8181900" cy="0"/>
          </a:xfrm>
          <a:prstGeom prst="straightConnector1">
            <a:avLst/>
          </a:prstGeom>
          <a:noFill/>
          <a:ln cap="flat" cmpd="sng" w="25400">
            <a:solidFill>
              <a:srgbClr val="124C86"/>
            </a:solidFill>
            <a:prstDash val="solid"/>
            <a:miter lim="800000"/>
            <a:headEnd len="med" w="med" type="none"/>
            <a:tailEnd len="med" w="med" type="none"/>
          </a:ln>
        </p:spPr>
      </p:cxnSp>
      <p:sp>
        <p:nvSpPr>
          <p:cNvPr id="130" name="Google Shape;130;g228074d6a75_0_42"/>
          <p:cNvSpPr txBox="1"/>
          <p:nvPr/>
        </p:nvSpPr>
        <p:spPr>
          <a:xfrm>
            <a:off x="647550" y="190175"/>
            <a:ext cx="7848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4800">
                <a:latin typeface="Georgia"/>
                <a:ea typeface="Georgia"/>
                <a:cs typeface="Georgia"/>
                <a:sym typeface="Georgia"/>
              </a:rPr>
              <a:t>Dynamic T.A. Semantics</a:t>
            </a:r>
            <a:endParaRPr sz="4800">
              <a:latin typeface="Georgia"/>
              <a:ea typeface="Georgia"/>
              <a:cs typeface="Georgia"/>
              <a:sym typeface="Georgia"/>
            </a:endParaRPr>
          </a:p>
        </p:txBody>
      </p:sp>
      <p:sp>
        <p:nvSpPr>
          <p:cNvPr id="131" name="Google Shape;131;g228074d6a75_0_42"/>
          <p:cNvSpPr txBox="1"/>
          <p:nvPr/>
        </p:nvSpPr>
        <p:spPr>
          <a:xfrm>
            <a:off x="233325" y="1651100"/>
            <a:ext cx="8359200" cy="31401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it-IT" sz="2400">
                <a:latin typeface="Georgia"/>
                <a:ea typeface="Georgia"/>
                <a:cs typeface="Georgia"/>
                <a:sym typeface="Georgia"/>
              </a:rPr>
              <a:t>Since dynamic taint analysis is performed on code at runtime, it is natural to express dynamic taint analysis in terms of the operational semantics of the language. </a:t>
            </a:r>
            <a:endParaRPr sz="2400">
              <a:latin typeface="Georgia"/>
              <a:ea typeface="Georgia"/>
              <a:cs typeface="Georgia"/>
              <a:sym typeface="Georgia"/>
            </a:endParaRPr>
          </a:p>
          <a:p>
            <a:pPr indent="0" lvl="0" marL="457200" rtl="0" algn="ctr">
              <a:spcBef>
                <a:spcPts val="0"/>
              </a:spcBef>
              <a:spcAft>
                <a:spcPts val="0"/>
              </a:spcAft>
              <a:buNone/>
            </a:pPr>
            <a:r>
              <a:t/>
            </a:r>
            <a:endParaRPr sz="2400">
              <a:latin typeface="Georgia"/>
              <a:ea typeface="Georgia"/>
              <a:cs typeface="Georgia"/>
              <a:sym typeface="Georgia"/>
            </a:endParaRPr>
          </a:p>
          <a:p>
            <a:pPr indent="0" lvl="0" marL="457200" rtl="0" algn="ctr">
              <a:spcBef>
                <a:spcPts val="0"/>
              </a:spcBef>
              <a:spcAft>
                <a:spcPts val="0"/>
              </a:spcAft>
              <a:buNone/>
            </a:pPr>
            <a:r>
              <a:rPr lang="it-IT" sz="2400">
                <a:latin typeface="Georgia"/>
                <a:ea typeface="Georgia"/>
                <a:cs typeface="Georgia"/>
                <a:sym typeface="Georgia"/>
              </a:rPr>
              <a:t>To keep track of the taint status of each program value, we redefine values in our language to be tuples of the form </a:t>
            </a:r>
            <a:r>
              <a:rPr i="1" lang="it-IT" sz="2400">
                <a:latin typeface="Georgia"/>
                <a:ea typeface="Georgia"/>
                <a:cs typeface="Georgia"/>
                <a:sym typeface="Georgia"/>
              </a:rPr>
              <a:t>&lt;v, τ&gt; </a:t>
            </a:r>
            <a:r>
              <a:rPr lang="it-IT" sz="2400">
                <a:latin typeface="Georgia"/>
                <a:ea typeface="Georgia"/>
                <a:cs typeface="Georgia"/>
                <a:sym typeface="Georgia"/>
              </a:rPr>
              <a:t>where </a:t>
            </a:r>
            <a:r>
              <a:rPr i="1" lang="it-IT" sz="2400">
                <a:latin typeface="Georgia"/>
                <a:ea typeface="Georgia"/>
                <a:cs typeface="Georgia"/>
                <a:sym typeface="Georgia"/>
              </a:rPr>
              <a:t>v </a:t>
            </a:r>
            <a:r>
              <a:rPr lang="it-IT" sz="2400">
                <a:latin typeface="Georgia"/>
                <a:ea typeface="Georgia"/>
                <a:cs typeface="Georgia"/>
                <a:sym typeface="Georgia"/>
              </a:rPr>
              <a:t>is a value in the initial language, and </a:t>
            </a:r>
            <a:r>
              <a:rPr i="1" lang="it-IT" sz="2400">
                <a:solidFill>
                  <a:schemeClr val="dk1"/>
                </a:solidFill>
                <a:latin typeface="Georgia"/>
                <a:ea typeface="Georgia"/>
                <a:cs typeface="Georgia"/>
                <a:sym typeface="Georgia"/>
              </a:rPr>
              <a:t>τ </a:t>
            </a:r>
            <a:r>
              <a:rPr lang="it-IT" sz="2400">
                <a:solidFill>
                  <a:schemeClr val="dk1"/>
                </a:solidFill>
                <a:latin typeface="Georgia"/>
                <a:ea typeface="Georgia"/>
                <a:cs typeface="Georgia"/>
                <a:sym typeface="Georgia"/>
              </a:rPr>
              <a:t>is the taint status of </a:t>
            </a:r>
            <a:r>
              <a:rPr i="1" lang="it-IT" sz="2400">
                <a:latin typeface="Georgia"/>
                <a:ea typeface="Georgia"/>
                <a:cs typeface="Georgia"/>
                <a:sym typeface="Georgia"/>
              </a:rPr>
              <a:t>v</a:t>
            </a:r>
            <a:r>
              <a:rPr lang="it-IT" sz="2400">
                <a:latin typeface="Georgia"/>
                <a:ea typeface="Georgia"/>
                <a:cs typeface="Georgia"/>
                <a:sym typeface="Georgia"/>
              </a:rPr>
              <a:t>.</a:t>
            </a:r>
            <a:endParaRPr sz="2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cherubino_pant541.eps" id="136" name="Google Shape;136;g228074d6a75_0_124"/>
          <p:cNvPicPr preferRelativeResize="0"/>
          <p:nvPr/>
        </p:nvPicPr>
        <p:blipFill rotWithShape="1">
          <a:blip r:embed="rId3">
            <a:alphaModFix/>
          </a:blip>
          <a:srcRect b="0" l="0" r="0" t="0"/>
          <a:stretch/>
        </p:blipFill>
        <p:spPr>
          <a:xfrm>
            <a:off x="81843" y="5928935"/>
            <a:ext cx="731645" cy="746939"/>
          </a:xfrm>
          <a:prstGeom prst="rect">
            <a:avLst/>
          </a:prstGeom>
          <a:noFill/>
          <a:ln>
            <a:noFill/>
          </a:ln>
        </p:spPr>
      </p:pic>
      <p:cxnSp>
        <p:nvCxnSpPr>
          <p:cNvPr id="137" name="Google Shape;137;g228074d6a75_0_124"/>
          <p:cNvCxnSpPr/>
          <p:nvPr/>
        </p:nvCxnSpPr>
        <p:spPr>
          <a:xfrm rot="10800000">
            <a:off x="854141" y="6302405"/>
            <a:ext cx="8181900" cy="0"/>
          </a:xfrm>
          <a:prstGeom prst="straightConnector1">
            <a:avLst/>
          </a:prstGeom>
          <a:noFill/>
          <a:ln cap="flat" cmpd="sng" w="25400">
            <a:solidFill>
              <a:srgbClr val="124C86"/>
            </a:solidFill>
            <a:prstDash val="solid"/>
            <a:miter lim="800000"/>
            <a:headEnd len="med" w="med" type="none"/>
            <a:tailEnd len="med" w="med" type="none"/>
          </a:ln>
        </p:spPr>
      </p:cxnSp>
      <p:sp>
        <p:nvSpPr>
          <p:cNvPr id="138" name="Google Shape;138;g228074d6a75_0_124"/>
          <p:cNvSpPr txBox="1"/>
          <p:nvPr/>
        </p:nvSpPr>
        <p:spPr>
          <a:xfrm>
            <a:off x="647550" y="190175"/>
            <a:ext cx="7848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4800">
                <a:latin typeface="Georgia"/>
                <a:ea typeface="Georgia"/>
                <a:cs typeface="Georgia"/>
                <a:sym typeface="Georgia"/>
              </a:rPr>
              <a:t>Dynamic T.A. Semantics</a:t>
            </a:r>
            <a:endParaRPr sz="4800">
              <a:latin typeface="Georgia"/>
              <a:ea typeface="Georgia"/>
              <a:cs typeface="Georgia"/>
              <a:sym typeface="Georgia"/>
            </a:endParaRPr>
          </a:p>
        </p:txBody>
      </p:sp>
      <p:sp>
        <p:nvSpPr>
          <p:cNvPr id="139" name="Google Shape;139;g228074d6a75_0_124"/>
          <p:cNvSpPr txBox="1"/>
          <p:nvPr/>
        </p:nvSpPr>
        <p:spPr>
          <a:xfrm>
            <a:off x="392425" y="2809550"/>
            <a:ext cx="8359200" cy="2893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Georgia"/>
              <a:buChar char="●"/>
            </a:pPr>
            <a:r>
              <a:rPr lang="it-IT" sz="2200">
                <a:latin typeface="Georgia"/>
                <a:ea typeface="Georgia"/>
                <a:cs typeface="Georgia"/>
                <a:sym typeface="Georgia"/>
              </a:rPr>
              <a:t>Δ: maps a variable name to its value</a:t>
            </a:r>
            <a:endParaRPr sz="2200">
              <a:latin typeface="Georgia"/>
              <a:ea typeface="Georgia"/>
              <a:cs typeface="Georgia"/>
              <a:sym typeface="Georgia"/>
            </a:endParaRPr>
          </a:p>
          <a:p>
            <a:pPr indent="-368300" lvl="0" marL="457200" rtl="0" algn="l">
              <a:spcBef>
                <a:spcPts val="0"/>
              </a:spcBef>
              <a:spcAft>
                <a:spcPts val="0"/>
              </a:spcAft>
              <a:buSzPts val="2200"/>
              <a:buFont typeface="Georgia"/>
              <a:buChar char="●"/>
            </a:pPr>
            <a:r>
              <a:rPr lang="it-IT" sz="2200">
                <a:latin typeface="Georgia"/>
                <a:ea typeface="Georgia"/>
                <a:cs typeface="Georgia"/>
                <a:sym typeface="Georgia"/>
              </a:rPr>
              <a:t>Σ: maps a statement number to a statement</a:t>
            </a:r>
            <a:endParaRPr sz="2200">
              <a:latin typeface="Georgia"/>
              <a:ea typeface="Georgia"/>
              <a:cs typeface="Georgia"/>
              <a:sym typeface="Georgia"/>
            </a:endParaRPr>
          </a:p>
          <a:p>
            <a:pPr indent="-368300" lvl="0" marL="457200" rtl="0" algn="l">
              <a:spcBef>
                <a:spcPts val="0"/>
              </a:spcBef>
              <a:spcAft>
                <a:spcPts val="0"/>
              </a:spcAft>
              <a:buSzPts val="2200"/>
              <a:buFont typeface="Georgia"/>
              <a:buChar char="●"/>
            </a:pPr>
            <a:r>
              <a:rPr lang="it-IT" sz="2200">
                <a:latin typeface="Georgia"/>
                <a:ea typeface="Georgia"/>
                <a:cs typeface="Georgia"/>
                <a:sym typeface="Georgia"/>
              </a:rPr>
              <a:t>μ: maps a memory address to the current value at that address</a:t>
            </a:r>
            <a:endParaRPr sz="2200">
              <a:latin typeface="Georgia"/>
              <a:ea typeface="Georgia"/>
              <a:cs typeface="Georgia"/>
              <a:sym typeface="Georgia"/>
            </a:endParaRPr>
          </a:p>
          <a:p>
            <a:pPr indent="-368300" lvl="0" marL="457200" rtl="0" algn="l">
              <a:spcBef>
                <a:spcPts val="0"/>
              </a:spcBef>
              <a:spcAft>
                <a:spcPts val="0"/>
              </a:spcAft>
              <a:buSzPts val="2200"/>
              <a:buFont typeface="Georgia"/>
              <a:buChar char="●"/>
            </a:pPr>
            <a:r>
              <a:rPr lang="it-IT" sz="2200">
                <a:latin typeface="Georgia"/>
                <a:ea typeface="Georgia"/>
                <a:cs typeface="Georgia"/>
                <a:sym typeface="Georgia"/>
              </a:rPr>
              <a:t>pc: program counter</a:t>
            </a:r>
            <a:endParaRPr sz="2200">
              <a:latin typeface="Georgia"/>
              <a:ea typeface="Georgia"/>
              <a:cs typeface="Georgia"/>
              <a:sym typeface="Georgia"/>
            </a:endParaRPr>
          </a:p>
          <a:p>
            <a:pPr indent="-368300" lvl="0" marL="457200" rtl="0" algn="l">
              <a:spcBef>
                <a:spcPts val="0"/>
              </a:spcBef>
              <a:spcAft>
                <a:spcPts val="0"/>
              </a:spcAft>
              <a:buSzPts val="2200"/>
              <a:buFont typeface="Georgia"/>
              <a:buChar char="●"/>
            </a:pPr>
            <a:r>
              <a:rPr lang="it-IT" sz="2200">
                <a:latin typeface="Georgia"/>
                <a:ea typeface="Georgia"/>
                <a:cs typeface="Georgia"/>
                <a:sym typeface="Georgia"/>
              </a:rPr>
              <a:t>ι: the next instruction</a:t>
            </a:r>
            <a:endParaRPr sz="2200">
              <a:latin typeface="Georgia"/>
              <a:ea typeface="Georgia"/>
              <a:cs typeface="Georgia"/>
              <a:sym typeface="Georgia"/>
            </a:endParaRPr>
          </a:p>
          <a:p>
            <a:pPr indent="0" lvl="0" marL="0" rtl="0" algn="l">
              <a:spcBef>
                <a:spcPts val="0"/>
              </a:spcBef>
              <a:spcAft>
                <a:spcPts val="0"/>
              </a:spcAft>
              <a:buNone/>
            </a:pPr>
            <a:r>
              <a:t/>
            </a:r>
            <a:endParaRPr sz="2200">
              <a:latin typeface="Georgia"/>
              <a:ea typeface="Georgia"/>
              <a:cs typeface="Georgia"/>
              <a:sym typeface="Georgia"/>
            </a:endParaRPr>
          </a:p>
          <a:p>
            <a:pPr indent="-368300" lvl="0" marL="457200" rtl="0" algn="l">
              <a:spcBef>
                <a:spcPts val="0"/>
              </a:spcBef>
              <a:spcAft>
                <a:spcPts val="0"/>
              </a:spcAft>
              <a:buSzPts val="2200"/>
              <a:buFont typeface="Georgia"/>
              <a:buChar char="●"/>
            </a:pPr>
            <a:r>
              <a:rPr lang="it-IT" sz="2200">
                <a:latin typeface="Georgia"/>
                <a:ea typeface="Georgia"/>
                <a:cs typeface="Georgia"/>
                <a:sym typeface="Georgia"/>
              </a:rPr>
              <a:t>τ</a:t>
            </a:r>
            <a:r>
              <a:rPr baseline="-25000" lang="it-IT" sz="2200">
                <a:latin typeface="Georgia"/>
                <a:ea typeface="Georgia"/>
                <a:cs typeface="Georgia"/>
                <a:sym typeface="Georgia"/>
              </a:rPr>
              <a:t>Δ</a:t>
            </a:r>
            <a:r>
              <a:rPr lang="it-IT" sz="2200">
                <a:latin typeface="Georgia"/>
                <a:ea typeface="Georgia"/>
                <a:cs typeface="Georgia"/>
                <a:sym typeface="Georgia"/>
              </a:rPr>
              <a:t>: maps variables to taint status</a:t>
            </a:r>
            <a:endParaRPr sz="2200">
              <a:latin typeface="Georgia"/>
              <a:ea typeface="Georgia"/>
              <a:cs typeface="Georgia"/>
              <a:sym typeface="Georgia"/>
            </a:endParaRPr>
          </a:p>
          <a:p>
            <a:pPr indent="-368300" lvl="0" marL="457200" rtl="0" algn="l">
              <a:spcBef>
                <a:spcPts val="0"/>
              </a:spcBef>
              <a:spcAft>
                <a:spcPts val="0"/>
              </a:spcAft>
              <a:buSzPts val="2200"/>
              <a:buFont typeface="Georgia"/>
              <a:buChar char="●"/>
            </a:pPr>
            <a:r>
              <a:rPr lang="it-IT" sz="2200">
                <a:solidFill>
                  <a:schemeClr val="dk1"/>
                </a:solidFill>
                <a:latin typeface="Georgia"/>
                <a:ea typeface="Georgia"/>
                <a:cs typeface="Georgia"/>
                <a:sym typeface="Georgia"/>
              </a:rPr>
              <a:t>τ</a:t>
            </a:r>
            <a:r>
              <a:rPr baseline="-25000" lang="it-IT" sz="2200">
                <a:solidFill>
                  <a:schemeClr val="dk1"/>
                </a:solidFill>
                <a:latin typeface="Georgia"/>
                <a:ea typeface="Georgia"/>
                <a:cs typeface="Georgia"/>
                <a:sym typeface="Georgia"/>
              </a:rPr>
              <a:t>μ</a:t>
            </a:r>
            <a:r>
              <a:rPr lang="it-IT" sz="2200">
                <a:solidFill>
                  <a:schemeClr val="dk1"/>
                </a:solidFill>
                <a:latin typeface="Georgia"/>
                <a:ea typeface="Georgia"/>
                <a:cs typeface="Georgia"/>
                <a:sym typeface="Georgia"/>
              </a:rPr>
              <a:t>: maps address to taint status</a:t>
            </a:r>
            <a:endParaRPr sz="2200">
              <a:latin typeface="Georgia"/>
              <a:ea typeface="Georgia"/>
              <a:cs typeface="Georgia"/>
              <a:sym typeface="Georgia"/>
            </a:endParaRPr>
          </a:p>
        </p:txBody>
      </p:sp>
      <p:sp>
        <p:nvSpPr>
          <p:cNvPr id="140" name="Google Shape;140;g228074d6a75_0_124"/>
          <p:cNvSpPr txBox="1"/>
          <p:nvPr/>
        </p:nvSpPr>
        <p:spPr>
          <a:xfrm>
            <a:off x="54013" y="1113575"/>
            <a:ext cx="9036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2400">
                <a:solidFill>
                  <a:schemeClr val="dk1"/>
                </a:solidFill>
                <a:latin typeface="Georgia"/>
                <a:ea typeface="Georgia"/>
                <a:cs typeface="Georgia"/>
                <a:sym typeface="Georgia"/>
              </a:rPr>
              <a:t>example: assignment semantic rule with taint analysis</a:t>
            </a:r>
            <a:endParaRPr sz="2400">
              <a:solidFill>
                <a:schemeClr val="dk1"/>
              </a:solidFill>
              <a:latin typeface="Georgia"/>
              <a:ea typeface="Georgia"/>
              <a:cs typeface="Georgia"/>
              <a:sym typeface="Georgia"/>
            </a:endParaRPr>
          </a:p>
        </p:txBody>
      </p:sp>
      <p:pic>
        <p:nvPicPr>
          <p:cNvPr id="141" name="Google Shape;141;g228074d6a75_0_124"/>
          <p:cNvPicPr preferRelativeResize="0"/>
          <p:nvPr/>
        </p:nvPicPr>
        <p:blipFill>
          <a:blip r:embed="rId4">
            <a:alphaModFix/>
          </a:blip>
          <a:stretch>
            <a:fillRect/>
          </a:stretch>
        </p:blipFill>
        <p:spPr>
          <a:xfrm>
            <a:off x="54000" y="1799475"/>
            <a:ext cx="9035998" cy="7845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cherubino_pant541.eps" id="146" name="Google Shape;146;g228074d6a75_0_54"/>
          <p:cNvPicPr preferRelativeResize="0"/>
          <p:nvPr/>
        </p:nvPicPr>
        <p:blipFill rotWithShape="1">
          <a:blip r:embed="rId3">
            <a:alphaModFix/>
          </a:blip>
          <a:srcRect b="0" l="0" r="0" t="0"/>
          <a:stretch/>
        </p:blipFill>
        <p:spPr>
          <a:xfrm>
            <a:off x="81843" y="5928935"/>
            <a:ext cx="731645" cy="746939"/>
          </a:xfrm>
          <a:prstGeom prst="rect">
            <a:avLst/>
          </a:prstGeom>
          <a:noFill/>
          <a:ln>
            <a:noFill/>
          </a:ln>
        </p:spPr>
      </p:pic>
      <p:cxnSp>
        <p:nvCxnSpPr>
          <p:cNvPr id="147" name="Google Shape;147;g228074d6a75_0_54"/>
          <p:cNvCxnSpPr/>
          <p:nvPr/>
        </p:nvCxnSpPr>
        <p:spPr>
          <a:xfrm rot="10800000">
            <a:off x="854141" y="6302405"/>
            <a:ext cx="8181900" cy="0"/>
          </a:xfrm>
          <a:prstGeom prst="straightConnector1">
            <a:avLst/>
          </a:prstGeom>
          <a:noFill/>
          <a:ln cap="flat" cmpd="sng" w="25400">
            <a:solidFill>
              <a:srgbClr val="124C86"/>
            </a:solidFill>
            <a:prstDash val="solid"/>
            <a:miter lim="800000"/>
            <a:headEnd len="med" w="med" type="none"/>
            <a:tailEnd len="med" w="med" type="none"/>
          </a:ln>
        </p:spPr>
      </p:cxnSp>
      <p:sp>
        <p:nvSpPr>
          <p:cNvPr id="148" name="Google Shape;148;g228074d6a75_0_54"/>
          <p:cNvSpPr txBox="1"/>
          <p:nvPr/>
        </p:nvSpPr>
        <p:spPr>
          <a:xfrm>
            <a:off x="647550" y="190175"/>
            <a:ext cx="7848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4800">
                <a:latin typeface="Georgia"/>
                <a:ea typeface="Georgia"/>
                <a:cs typeface="Georgia"/>
                <a:sym typeface="Georgia"/>
              </a:rPr>
              <a:t>Dynamic T.A. Challenges</a:t>
            </a:r>
            <a:endParaRPr sz="4800">
              <a:latin typeface="Georgia"/>
              <a:ea typeface="Georgia"/>
              <a:cs typeface="Georgia"/>
              <a:sym typeface="Georgia"/>
            </a:endParaRPr>
          </a:p>
        </p:txBody>
      </p:sp>
      <p:sp>
        <p:nvSpPr>
          <p:cNvPr id="149" name="Google Shape;149;g228074d6a75_0_54"/>
          <p:cNvSpPr txBox="1"/>
          <p:nvPr/>
        </p:nvSpPr>
        <p:spPr>
          <a:xfrm>
            <a:off x="71700" y="1113575"/>
            <a:ext cx="9000600" cy="47100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it-IT" sz="2100">
                <a:latin typeface="Georgia"/>
                <a:ea typeface="Georgia"/>
                <a:cs typeface="Georgia"/>
                <a:sym typeface="Georgia"/>
              </a:rPr>
              <a:t>There are several challenges to using dynamic taint analysis correctly: </a:t>
            </a:r>
            <a:endParaRPr sz="2100">
              <a:latin typeface="Georgia"/>
              <a:ea typeface="Georgia"/>
              <a:cs typeface="Georgia"/>
              <a:sym typeface="Georgia"/>
            </a:endParaRPr>
          </a:p>
          <a:p>
            <a:pPr indent="0" lvl="0" marL="457200" rtl="0" algn="ctr">
              <a:spcBef>
                <a:spcPts val="0"/>
              </a:spcBef>
              <a:spcAft>
                <a:spcPts val="0"/>
              </a:spcAft>
              <a:buNone/>
            </a:pPr>
            <a:r>
              <a:t/>
            </a:r>
            <a:endParaRPr sz="2100">
              <a:latin typeface="Georgia"/>
              <a:ea typeface="Georgia"/>
              <a:cs typeface="Georgia"/>
              <a:sym typeface="Georgia"/>
            </a:endParaRPr>
          </a:p>
          <a:p>
            <a:pPr indent="0" lvl="0" marL="0" rtl="0" algn="ctr">
              <a:spcBef>
                <a:spcPts val="0"/>
              </a:spcBef>
              <a:spcAft>
                <a:spcPts val="0"/>
              </a:spcAft>
              <a:buNone/>
            </a:pPr>
            <a:r>
              <a:rPr b="1" lang="it-IT" sz="2100">
                <a:latin typeface="Georgia"/>
                <a:ea typeface="Georgia"/>
                <a:cs typeface="Georgia"/>
                <a:sym typeface="Georgia"/>
              </a:rPr>
              <a:t>Taint Addresses: </a:t>
            </a:r>
            <a:r>
              <a:rPr lang="it-IT" sz="2100">
                <a:latin typeface="Georgia"/>
                <a:ea typeface="Georgia"/>
                <a:cs typeface="Georgia"/>
                <a:sym typeface="Georgia"/>
              </a:rPr>
              <a:t>Distinguishing between memory addresses and cells is not always appropriate.</a:t>
            </a:r>
            <a:endParaRPr sz="2100">
              <a:latin typeface="Georgia"/>
              <a:ea typeface="Georgia"/>
              <a:cs typeface="Georgia"/>
              <a:sym typeface="Georgia"/>
            </a:endParaRPr>
          </a:p>
          <a:p>
            <a:pPr indent="0" lvl="0" marL="914400" rtl="0" algn="ctr">
              <a:spcBef>
                <a:spcPts val="0"/>
              </a:spcBef>
              <a:spcAft>
                <a:spcPts val="0"/>
              </a:spcAft>
              <a:buNone/>
            </a:pPr>
            <a:r>
              <a:t/>
            </a:r>
            <a:endParaRPr sz="2100">
              <a:latin typeface="Georgia"/>
              <a:ea typeface="Georgia"/>
              <a:cs typeface="Georgia"/>
              <a:sym typeface="Georgia"/>
            </a:endParaRPr>
          </a:p>
          <a:p>
            <a:pPr indent="0" lvl="0" marL="0" rtl="0" algn="ctr">
              <a:spcBef>
                <a:spcPts val="0"/>
              </a:spcBef>
              <a:spcAft>
                <a:spcPts val="0"/>
              </a:spcAft>
              <a:buNone/>
            </a:pPr>
            <a:r>
              <a:rPr b="1" lang="it-IT" sz="2100">
                <a:latin typeface="Georgia"/>
                <a:ea typeface="Georgia"/>
                <a:cs typeface="Georgia"/>
                <a:sym typeface="Georgia"/>
              </a:rPr>
              <a:t>Undertainting: </a:t>
            </a:r>
            <a:r>
              <a:rPr lang="it-IT" sz="2100">
                <a:latin typeface="Georgia"/>
                <a:ea typeface="Georgia"/>
                <a:cs typeface="Georgia"/>
                <a:sym typeface="Georgia"/>
              </a:rPr>
              <a:t>Dynamic taint analysis can miss the information flow from a source to a sink. In the attack detection scenario, undertainting means the system missed a real attack. </a:t>
            </a:r>
            <a:endParaRPr sz="2100">
              <a:latin typeface="Georgia"/>
              <a:ea typeface="Georgia"/>
              <a:cs typeface="Georgia"/>
              <a:sym typeface="Georgia"/>
            </a:endParaRPr>
          </a:p>
          <a:p>
            <a:pPr indent="0" lvl="0" marL="914400" rtl="0" algn="ctr">
              <a:spcBef>
                <a:spcPts val="0"/>
              </a:spcBef>
              <a:spcAft>
                <a:spcPts val="0"/>
              </a:spcAft>
              <a:buNone/>
            </a:pPr>
            <a:r>
              <a:t/>
            </a:r>
            <a:endParaRPr sz="2100">
              <a:latin typeface="Georgia"/>
              <a:ea typeface="Georgia"/>
              <a:cs typeface="Georgia"/>
              <a:sym typeface="Georgia"/>
            </a:endParaRPr>
          </a:p>
          <a:p>
            <a:pPr indent="0" lvl="0" marL="0" rtl="0" algn="ctr">
              <a:spcBef>
                <a:spcPts val="0"/>
              </a:spcBef>
              <a:spcAft>
                <a:spcPts val="0"/>
              </a:spcAft>
              <a:buNone/>
            </a:pPr>
            <a:r>
              <a:rPr b="1" lang="it-IT" sz="2100">
                <a:latin typeface="Georgia"/>
                <a:ea typeface="Georgia"/>
                <a:cs typeface="Georgia"/>
                <a:sym typeface="Georgia"/>
              </a:rPr>
              <a:t>Overtainting: </a:t>
            </a:r>
            <a:r>
              <a:rPr lang="it-IT" sz="2100">
                <a:latin typeface="Georgia"/>
                <a:ea typeface="Georgia"/>
                <a:cs typeface="Georgia"/>
                <a:sym typeface="Georgia"/>
              </a:rPr>
              <a:t>Deciding when to introduce taint is often easier than deciding when to remove taint.</a:t>
            </a:r>
            <a:endParaRPr sz="2100">
              <a:latin typeface="Georgia"/>
              <a:ea typeface="Georgia"/>
              <a:cs typeface="Georgia"/>
              <a:sym typeface="Georgia"/>
            </a:endParaRPr>
          </a:p>
          <a:p>
            <a:pPr indent="0" lvl="0" marL="914400" rtl="0" algn="ctr">
              <a:spcBef>
                <a:spcPts val="0"/>
              </a:spcBef>
              <a:spcAft>
                <a:spcPts val="0"/>
              </a:spcAft>
              <a:buNone/>
            </a:pPr>
            <a:r>
              <a:t/>
            </a:r>
            <a:endParaRPr sz="2100">
              <a:latin typeface="Georgia"/>
              <a:ea typeface="Georgia"/>
              <a:cs typeface="Georgia"/>
              <a:sym typeface="Georgia"/>
            </a:endParaRPr>
          </a:p>
          <a:p>
            <a:pPr indent="0" lvl="0" marL="0" rtl="0" algn="ctr">
              <a:spcBef>
                <a:spcPts val="0"/>
              </a:spcBef>
              <a:spcAft>
                <a:spcPts val="0"/>
              </a:spcAft>
              <a:buNone/>
            </a:pPr>
            <a:r>
              <a:rPr b="1" lang="it-IT" sz="2100">
                <a:latin typeface="Georgia"/>
                <a:ea typeface="Georgia"/>
                <a:cs typeface="Georgia"/>
                <a:sym typeface="Georgia"/>
              </a:rPr>
              <a:t>ToD vs ToA: </a:t>
            </a:r>
            <a:r>
              <a:rPr lang="it-IT" sz="2100">
                <a:latin typeface="Georgia"/>
                <a:ea typeface="Georgia"/>
                <a:cs typeface="Georgia"/>
                <a:sym typeface="Georgia"/>
              </a:rPr>
              <a:t>When used for attack detection, dynamic taint analysis may raise an alert too late.</a:t>
            </a:r>
            <a:endParaRPr sz="21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cherubino_pant541.eps" id="154" name="Google Shape;154;p4"/>
          <p:cNvPicPr preferRelativeResize="0"/>
          <p:nvPr/>
        </p:nvPicPr>
        <p:blipFill rotWithShape="1">
          <a:blip r:embed="rId3">
            <a:alphaModFix/>
          </a:blip>
          <a:srcRect b="0" l="0" r="0" t="0"/>
          <a:stretch/>
        </p:blipFill>
        <p:spPr>
          <a:xfrm>
            <a:off x="81843" y="5928935"/>
            <a:ext cx="731644" cy="746940"/>
          </a:xfrm>
          <a:prstGeom prst="rect">
            <a:avLst/>
          </a:prstGeom>
          <a:noFill/>
          <a:ln>
            <a:noFill/>
          </a:ln>
        </p:spPr>
      </p:pic>
      <p:cxnSp>
        <p:nvCxnSpPr>
          <p:cNvPr id="155" name="Google Shape;155;p4"/>
          <p:cNvCxnSpPr/>
          <p:nvPr/>
        </p:nvCxnSpPr>
        <p:spPr>
          <a:xfrm rot="10800000">
            <a:off x="854066" y="6302405"/>
            <a:ext cx="8181975" cy="0"/>
          </a:xfrm>
          <a:prstGeom prst="straightConnector1">
            <a:avLst/>
          </a:prstGeom>
          <a:noFill/>
          <a:ln cap="flat" cmpd="sng" w="25400">
            <a:solidFill>
              <a:srgbClr val="124C86"/>
            </a:solidFill>
            <a:prstDash val="solid"/>
            <a:miter lim="800000"/>
            <a:headEnd len="med" w="med" type="none"/>
            <a:tailEnd len="med" w="med" type="none"/>
          </a:ln>
        </p:spPr>
      </p:cxnSp>
      <p:sp>
        <p:nvSpPr>
          <p:cNvPr id="156" name="Google Shape;156;p4"/>
          <p:cNvSpPr txBox="1"/>
          <p:nvPr/>
        </p:nvSpPr>
        <p:spPr>
          <a:xfrm>
            <a:off x="647550" y="190175"/>
            <a:ext cx="7848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4800">
                <a:latin typeface="Georgia"/>
                <a:ea typeface="Georgia"/>
                <a:cs typeface="Georgia"/>
                <a:sym typeface="Georgia"/>
              </a:rPr>
              <a:t>Dynamic T.A. Opportunities</a:t>
            </a:r>
            <a:endParaRPr sz="4800">
              <a:latin typeface="Georgia"/>
              <a:ea typeface="Georgia"/>
              <a:cs typeface="Georgia"/>
              <a:sym typeface="Georgia"/>
            </a:endParaRPr>
          </a:p>
        </p:txBody>
      </p:sp>
      <p:sp>
        <p:nvSpPr>
          <p:cNvPr id="157" name="Google Shape;157;p4"/>
          <p:cNvSpPr txBox="1"/>
          <p:nvPr/>
        </p:nvSpPr>
        <p:spPr>
          <a:xfrm>
            <a:off x="71700" y="1065475"/>
            <a:ext cx="9000600" cy="47100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it-IT" sz="2100">
                <a:latin typeface="Georgia"/>
                <a:ea typeface="Georgia"/>
                <a:cs typeface="Georgia"/>
                <a:sym typeface="Georgia"/>
              </a:rPr>
              <a:t>Taint Analysis have many uses in the area of software security. </a:t>
            </a:r>
            <a:endParaRPr sz="2100">
              <a:latin typeface="Georgia"/>
              <a:ea typeface="Georgia"/>
              <a:cs typeface="Georgia"/>
              <a:sym typeface="Georgia"/>
            </a:endParaRPr>
          </a:p>
          <a:p>
            <a:pPr indent="0" lvl="0" marL="457200" rtl="0" algn="ctr">
              <a:spcBef>
                <a:spcPts val="0"/>
              </a:spcBef>
              <a:spcAft>
                <a:spcPts val="0"/>
              </a:spcAft>
              <a:buNone/>
            </a:pPr>
            <a:r>
              <a:t/>
            </a:r>
            <a:endParaRPr sz="2100">
              <a:latin typeface="Georgia"/>
              <a:ea typeface="Georgia"/>
              <a:cs typeface="Georgia"/>
              <a:sym typeface="Georgia"/>
            </a:endParaRPr>
          </a:p>
          <a:p>
            <a:pPr indent="0" lvl="0" marL="0" rtl="0" algn="ctr">
              <a:spcBef>
                <a:spcPts val="0"/>
              </a:spcBef>
              <a:spcAft>
                <a:spcPts val="0"/>
              </a:spcAft>
              <a:buNone/>
            </a:pPr>
            <a:r>
              <a:rPr b="1" lang="it-IT" sz="2100">
                <a:latin typeface="Georgia"/>
                <a:ea typeface="Georgia"/>
                <a:cs typeface="Georgia"/>
                <a:sym typeface="Georgia"/>
              </a:rPr>
              <a:t>Unknown Vulnerability Detection</a:t>
            </a:r>
            <a:r>
              <a:rPr b="1" lang="it-IT" sz="2100">
                <a:latin typeface="Georgia"/>
                <a:ea typeface="Georgia"/>
                <a:cs typeface="Georgia"/>
                <a:sym typeface="Georgia"/>
              </a:rPr>
              <a:t>: </a:t>
            </a:r>
            <a:r>
              <a:rPr lang="it-IT" sz="2100">
                <a:latin typeface="Georgia"/>
                <a:ea typeface="Georgia"/>
                <a:cs typeface="Georgia"/>
                <a:sym typeface="Georgia"/>
              </a:rPr>
              <a:t>By tracking the flow of data during program execution, dynamic taint analysis can identify tainted data that may come from untrusted sources. This can help detect security vulnerabilities such as injection attacks.</a:t>
            </a:r>
            <a:endParaRPr sz="2100">
              <a:latin typeface="Georgia"/>
              <a:ea typeface="Georgia"/>
              <a:cs typeface="Georgia"/>
              <a:sym typeface="Georgia"/>
            </a:endParaRPr>
          </a:p>
          <a:p>
            <a:pPr indent="0" lvl="0" marL="914400" rtl="0" algn="ctr">
              <a:spcBef>
                <a:spcPts val="0"/>
              </a:spcBef>
              <a:spcAft>
                <a:spcPts val="0"/>
              </a:spcAft>
              <a:buNone/>
            </a:pPr>
            <a:r>
              <a:t/>
            </a:r>
            <a:endParaRPr sz="2100">
              <a:latin typeface="Georgia"/>
              <a:ea typeface="Georgia"/>
              <a:cs typeface="Georgia"/>
              <a:sym typeface="Georgia"/>
            </a:endParaRPr>
          </a:p>
          <a:p>
            <a:pPr indent="0" lvl="0" marL="0" rtl="0" algn="ctr">
              <a:spcBef>
                <a:spcPts val="0"/>
              </a:spcBef>
              <a:spcAft>
                <a:spcPts val="0"/>
              </a:spcAft>
              <a:buNone/>
            </a:pPr>
            <a:r>
              <a:rPr b="1" lang="it-IT" sz="2100">
                <a:latin typeface="Georgia"/>
                <a:ea typeface="Georgia"/>
                <a:cs typeface="Georgia"/>
                <a:sym typeface="Georgia"/>
              </a:rPr>
              <a:t>Malware Analysis</a:t>
            </a:r>
            <a:r>
              <a:rPr b="1" lang="it-IT" sz="2100">
                <a:latin typeface="Georgia"/>
                <a:ea typeface="Georgia"/>
                <a:cs typeface="Georgia"/>
                <a:sym typeface="Georgia"/>
              </a:rPr>
              <a:t>: </a:t>
            </a:r>
            <a:r>
              <a:rPr lang="it-IT" sz="2100">
                <a:latin typeface="Georgia"/>
                <a:ea typeface="Georgia"/>
                <a:cs typeface="Georgia"/>
                <a:sym typeface="Georgia"/>
              </a:rPr>
              <a:t>T</a:t>
            </a:r>
            <a:r>
              <a:rPr lang="it-IT" sz="2100">
                <a:latin typeface="Georgia"/>
                <a:ea typeface="Georgia"/>
                <a:cs typeface="Georgia"/>
                <a:sym typeface="Georgia"/>
              </a:rPr>
              <a:t>aint analysis is used to analyze how information through a malware binary</a:t>
            </a:r>
            <a:r>
              <a:rPr lang="it-IT" sz="2100">
                <a:latin typeface="Georgia"/>
                <a:ea typeface="Georgia"/>
                <a:cs typeface="Georgia"/>
                <a:sym typeface="Georgia"/>
              </a:rPr>
              <a:t>. </a:t>
            </a:r>
            <a:endParaRPr sz="2100">
              <a:latin typeface="Georgia"/>
              <a:ea typeface="Georgia"/>
              <a:cs typeface="Georgia"/>
              <a:sym typeface="Georgia"/>
            </a:endParaRPr>
          </a:p>
          <a:p>
            <a:pPr indent="0" lvl="0" marL="914400" rtl="0" algn="ctr">
              <a:spcBef>
                <a:spcPts val="0"/>
              </a:spcBef>
              <a:spcAft>
                <a:spcPts val="0"/>
              </a:spcAft>
              <a:buNone/>
            </a:pPr>
            <a:r>
              <a:t/>
            </a:r>
            <a:endParaRPr sz="2100">
              <a:latin typeface="Georgia"/>
              <a:ea typeface="Georgia"/>
              <a:cs typeface="Georgia"/>
              <a:sym typeface="Georgia"/>
            </a:endParaRPr>
          </a:p>
          <a:p>
            <a:pPr indent="0" lvl="0" marL="0" rtl="0" algn="ctr">
              <a:spcBef>
                <a:spcPts val="0"/>
              </a:spcBef>
              <a:spcAft>
                <a:spcPts val="0"/>
              </a:spcAft>
              <a:buNone/>
            </a:pPr>
            <a:r>
              <a:rPr b="1" lang="it-IT" sz="2100">
                <a:latin typeface="Georgia"/>
                <a:ea typeface="Georgia"/>
                <a:cs typeface="Georgia"/>
                <a:sym typeface="Georgia"/>
              </a:rPr>
              <a:t>Test Case Generation</a:t>
            </a:r>
            <a:r>
              <a:rPr b="1" lang="it-IT" sz="2100">
                <a:latin typeface="Georgia"/>
                <a:ea typeface="Georgia"/>
                <a:cs typeface="Georgia"/>
                <a:sym typeface="Georgia"/>
              </a:rPr>
              <a:t>: </a:t>
            </a:r>
            <a:r>
              <a:rPr lang="it-IT" sz="2100">
                <a:latin typeface="Georgia"/>
                <a:ea typeface="Georgia"/>
                <a:cs typeface="Georgia"/>
                <a:sym typeface="Georgia"/>
              </a:rPr>
              <a:t>Taint analysis can be used to automatically generate inputs to test programs, and can generate inputs that cause two implementations of the same protocol to behave differently</a:t>
            </a:r>
            <a:r>
              <a:rPr lang="it-IT" sz="2100">
                <a:latin typeface="Georgia"/>
                <a:ea typeface="Georgia"/>
                <a:cs typeface="Georgia"/>
                <a:sym typeface="Georgia"/>
              </a:rPr>
              <a:t>.</a:t>
            </a:r>
            <a:endParaRPr sz="2100">
              <a:latin typeface="Georgia"/>
              <a:ea typeface="Georgia"/>
              <a:cs typeface="Georgia"/>
              <a:sym typeface="Georgia"/>
            </a:endParaRPr>
          </a:p>
          <a:p>
            <a:pPr indent="0" lvl="0" marL="0" rtl="0" algn="l">
              <a:spcBef>
                <a:spcPts val="0"/>
              </a:spcBef>
              <a:spcAft>
                <a:spcPts val="0"/>
              </a:spcAft>
              <a:buNone/>
            </a:pPr>
            <a:r>
              <a:t/>
            </a:r>
            <a:endParaRPr sz="21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Unipi">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2016-12-20T12:24:44Z</dcterms:created>
  <dc:creator>Pezzini</dc:creator>
</cp:coreProperties>
</file>