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3F7"/>
    <a:srgbClr val="CEDB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6" d="100"/>
          <a:sy n="86" d="100"/>
        </p:scale>
        <p:origin x="562"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7AB641-0171-4471-AD5C-1435370FF0C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4F7B36D4-2E1D-4C4A-931E-1BD8E38455CA}">
      <dgm:prSet/>
      <dgm:spPr/>
      <dgm:t>
        <a:bodyPr/>
        <a:lstStyle/>
        <a:p>
          <a:r>
            <a:rPr lang="en-US" dirty="0"/>
            <a:t>Synthetic analysis</a:t>
          </a:r>
          <a:endParaRPr lang="en-GB" dirty="0"/>
        </a:p>
      </dgm:t>
    </dgm:pt>
    <dgm:pt modelId="{9F649513-AABB-4780-ADC3-062125A7660B}" type="parTrans" cxnId="{BF886810-F74F-4C4A-BF5E-738F6C049735}">
      <dgm:prSet/>
      <dgm:spPr/>
      <dgm:t>
        <a:bodyPr/>
        <a:lstStyle/>
        <a:p>
          <a:endParaRPr lang="en-GB"/>
        </a:p>
      </dgm:t>
    </dgm:pt>
    <dgm:pt modelId="{3B313E45-5C14-4EB9-A71E-D28BD0FCF4A8}" type="sibTrans" cxnId="{BF886810-F74F-4C4A-BF5E-738F6C049735}">
      <dgm:prSet/>
      <dgm:spPr/>
      <dgm:t>
        <a:bodyPr/>
        <a:lstStyle/>
        <a:p>
          <a:endParaRPr lang="en-GB"/>
        </a:p>
      </dgm:t>
    </dgm:pt>
    <dgm:pt modelId="{95948BC9-F52D-4375-A5D0-CB68AFA34D06}">
      <dgm:prSet custT="1"/>
      <dgm:spPr/>
      <dgm:t>
        <a:bodyPr/>
        <a:lstStyle/>
        <a:p>
          <a:r>
            <a:rPr lang="en-US" sz="3200" dirty="0"/>
            <a:t>Use collated primary data to build models </a:t>
          </a:r>
          <a:endParaRPr lang="en-GB" sz="3200" dirty="0"/>
        </a:p>
      </dgm:t>
    </dgm:pt>
    <dgm:pt modelId="{9D06ED31-9B52-46BC-95CF-F88CA0C055EA}" type="parTrans" cxnId="{5DD40780-43E1-41E5-9BDB-D204800154A2}">
      <dgm:prSet/>
      <dgm:spPr/>
      <dgm:t>
        <a:bodyPr/>
        <a:lstStyle/>
        <a:p>
          <a:endParaRPr lang="en-GB"/>
        </a:p>
      </dgm:t>
    </dgm:pt>
    <dgm:pt modelId="{F30A87C7-716F-4A9C-8378-322A2A507A38}" type="sibTrans" cxnId="{5DD40780-43E1-41E5-9BDB-D204800154A2}">
      <dgm:prSet/>
      <dgm:spPr/>
      <dgm:t>
        <a:bodyPr/>
        <a:lstStyle/>
        <a:p>
          <a:endParaRPr lang="en-GB"/>
        </a:p>
      </dgm:t>
    </dgm:pt>
    <dgm:pt modelId="{CA9EB0DF-374F-4D7F-8569-8C1FE81A62CF}">
      <dgm:prSet custT="1"/>
      <dgm:spPr/>
      <dgm:t>
        <a:bodyPr/>
        <a:lstStyle/>
        <a:p>
          <a:r>
            <a:rPr lang="en-US" sz="3200" dirty="0"/>
            <a:t>Used for PREDICTS</a:t>
          </a:r>
          <a:endParaRPr lang="en-GB" sz="3200" dirty="0"/>
        </a:p>
      </dgm:t>
    </dgm:pt>
    <dgm:pt modelId="{85E0FB7F-96B5-46B2-9463-FCA8D0B6CC5D}" type="parTrans" cxnId="{BC38F375-06DB-4A51-9756-F0B87057F4A9}">
      <dgm:prSet/>
      <dgm:spPr/>
      <dgm:t>
        <a:bodyPr/>
        <a:lstStyle/>
        <a:p>
          <a:endParaRPr lang="en-GB"/>
        </a:p>
      </dgm:t>
    </dgm:pt>
    <dgm:pt modelId="{24671E78-D3FF-43E8-A395-D9A6C3B12BF2}" type="sibTrans" cxnId="{BC38F375-06DB-4A51-9756-F0B87057F4A9}">
      <dgm:prSet/>
      <dgm:spPr/>
      <dgm:t>
        <a:bodyPr/>
        <a:lstStyle/>
        <a:p>
          <a:endParaRPr lang="en-GB"/>
        </a:p>
      </dgm:t>
    </dgm:pt>
    <dgm:pt modelId="{C309D228-7D9C-487B-8559-3516724F9C83}">
      <dgm:prSet/>
      <dgm:spPr/>
      <dgm:t>
        <a:bodyPr/>
        <a:lstStyle/>
        <a:p>
          <a:r>
            <a:rPr lang="en-US" dirty="0"/>
            <a:t>Meta-analysis</a:t>
          </a:r>
          <a:endParaRPr lang="en-GB" dirty="0"/>
        </a:p>
      </dgm:t>
    </dgm:pt>
    <dgm:pt modelId="{749267CB-7BD7-4A54-A759-272AAD135571}" type="parTrans" cxnId="{F0D70536-A727-49B5-BA54-03E5A3FD58B7}">
      <dgm:prSet/>
      <dgm:spPr/>
      <dgm:t>
        <a:bodyPr/>
        <a:lstStyle/>
        <a:p>
          <a:endParaRPr lang="en-GB"/>
        </a:p>
      </dgm:t>
    </dgm:pt>
    <dgm:pt modelId="{F9648CB3-CC22-4478-886B-5E8D7548A39C}" type="sibTrans" cxnId="{F0D70536-A727-49B5-BA54-03E5A3FD58B7}">
      <dgm:prSet/>
      <dgm:spPr/>
      <dgm:t>
        <a:bodyPr/>
        <a:lstStyle/>
        <a:p>
          <a:endParaRPr lang="en-GB"/>
        </a:p>
      </dgm:t>
    </dgm:pt>
    <dgm:pt modelId="{5224C91C-5BD2-4C58-A1C7-6D71889CABF7}">
      <dgm:prSet custT="1"/>
      <dgm:spPr/>
      <dgm:t>
        <a:bodyPr/>
        <a:lstStyle/>
        <a:p>
          <a:r>
            <a:rPr lang="en-US" sz="3200" dirty="0"/>
            <a:t>Calculate effect size for each study</a:t>
          </a:r>
          <a:endParaRPr lang="en-GB" sz="3200" dirty="0"/>
        </a:p>
      </dgm:t>
    </dgm:pt>
    <dgm:pt modelId="{9D18519E-AACC-4B08-869A-5E911A097534}" type="parTrans" cxnId="{33EFD029-AA17-441C-852A-89669CF98582}">
      <dgm:prSet/>
      <dgm:spPr/>
      <dgm:t>
        <a:bodyPr/>
        <a:lstStyle/>
        <a:p>
          <a:endParaRPr lang="en-GB"/>
        </a:p>
      </dgm:t>
    </dgm:pt>
    <dgm:pt modelId="{632B992A-21D3-4D2A-AD7B-698B0DC72647}" type="sibTrans" cxnId="{33EFD029-AA17-441C-852A-89669CF98582}">
      <dgm:prSet/>
      <dgm:spPr/>
      <dgm:t>
        <a:bodyPr/>
        <a:lstStyle/>
        <a:p>
          <a:endParaRPr lang="en-GB"/>
        </a:p>
      </dgm:t>
    </dgm:pt>
    <dgm:pt modelId="{5E3AD97C-A12F-4DD8-8220-4FB275F2DFAC}">
      <dgm:prSet custT="1"/>
      <dgm:spPr/>
      <dgm:t>
        <a:bodyPr/>
        <a:lstStyle/>
        <a:p>
          <a:r>
            <a:rPr lang="en-US" sz="3200" dirty="0"/>
            <a:t>Effect sizes are weighted according to study size</a:t>
          </a:r>
          <a:endParaRPr lang="en-GB" sz="3200" dirty="0"/>
        </a:p>
      </dgm:t>
    </dgm:pt>
    <dgm:pt modelId="{81E55B59-FB1B-4654-B15F-EF60F0C834A4}" type="parTrans" cxnId="{A158B95A-81F6-4C8A-A676-A4CFDD14231B}">
      <dgm:prSet/>
      <dgm:spPr/>
      <dgm:t>
        <a:bodyPr/>
        <a:lstStyle/>
        <a:p>
          <a:endParaRPr lang="en-GB"/>
        </a:p>
      </dgm:t>
    </dgm:pt>
    <dgm:pt modelId="{26CE1090-B5ED-473F-AB31-E25265370726}" type="sibTrans" cxnId="{A158B95A-81F6-4C8A-A676-A4CFDD14231B}">
      <dgm:prSet/>
      <dgm:spPr/>
      <dgm:t>
        <a:bodyPr/>
        <a:lstStyle/>
        <a:p>
          <a:endParaRPr lang="en-GB"/>
        </a:p>
      </dgm:t>
    </dgm:pt>
    <dgm:pt modelId="{A061B8DD-690D-4D83-8983-09E6DFBA0AAA}">
      <dgm:prSet custT="1"/>
      <dgm:spPr/>
      <dgm:t>
        <a:bodyPr/>
        <a:lstStyle/>
        <a:p>
          <a:endParaRPr lang="en-GB" sz="3200" dirty="0"/>
        </a:p>
      </dgm:t>
    </dgm:pt>
    <dgm:pt modelId="{FD9BCE1C-5FDB-4D00-8BDC-90C65DA2E087}" type="parTrans" cxnId="{8555828C-A92B-42B8-949E-AFAE8388ACA5}">
      <dgm:prSet/>
      <dgm:spPr/>
      <dgm:t>
        <a:bodyPr/>
        <a:lstStyle/>
        <a:p>
          <a:endParaRPr lang="en-GB"/>
        </a:p>
      </dgm:t>
    </dgm:pt>
    <dgm:pt modelId="{7C978624-A285-4342-B343-AED04A680F8A}" type="sibTrans" cxnId="{8555828C-A92B-42B8-949E-AFAE8388ACA5}">
      <dgm:prSet/>
      <dgm:spPr/>
      <dgm:t>
        <a:bodyPr/>
        <a:lstStyle/>
        <a:p>
          <a:endParaRPr lang="en-GB"/>
        </a:p>
      </dgm:t>
    </dgm:pt>
    <dgm:pt modelId="{1E354193-D018-469C-A2EE-CBC9AC61319A}">
      <dgm:prSet custT="1"/>
      <dgm:spPr/>
      <dgm:t>
        <a:bodyPr/>
        <a:lstStyle/>
        <a:p>
          <a:endParaRPr lang="en-GB" sz="3200" dirty="0"/>
        </a:p>
      </dgm:t>
    </dgm:pt>
    <dgm:pt modelId="{4B142DF3-4990-4E44-9482-6E6C655AFE66}" type="parTrans" cxnId="{C8DC4021-A834-4890-BDE0-D223FF467E50}">
      <dgm:prSet/>
      <dgm:spPr/>
      <dgm:t>
        <a:bodyPr/>
        <a:lstStyle/>
        <a:p>
          <a:endParaRPr lang="en-GB"/>
        </a:p>
      </dgm:t>
    </dgm:pt>
    <dgm:pt modelId="{544A6B6B-0218-4067-84B3-E2291048E153}" type="sibTrans" cxnId="{C8DC4021-A834-4890-BDE0-D223FF467E50}">
      <dgm:prSet/>
      <dgm:spPr/>
      <dgm:t>
        <a:bodyPr/>
        <a:lstStyle/>
        <a:p>
          <a:endParaRPr lang="en-GB"/>
        </a:p>
      </dgm:t>
    </dgm:pt>
    <dgm:pt modelId="{1E0CDC62-F2B7-4B5A-A993-BA777970E9AD}" type="pres">
      <dgm:prSet presAssocID="{327AB641-0171-4471-AD5C-1435370FF0C3}" presName="Name0" presStyleCnt="0">
        <dgm:presLayoutVars>
          <dgm:dir/>
          <dgm:animLvl val="lvl"/>
          <dgm:resizeHandles val="exact"/>
        </dgm:presLayoutVars>
      </dgm:prSet>
      <dgm:spPr/>
    </dgm:pt>
    <dgm:pt modelId="{E50279D7-6417-40B8-B336-99BC50CA006B}" type="pres">
      <dgm:prSet presAssocID="{4F7B36D4-2E1D-4C4A-931E-1BD8E38455CA}" presName="composite" presStyleCnt="0"/>
      <dgm:spPr/>
    </dgm:pt>
    <dgm:pt modelId="{F59721D4-7C9B-42E5-9378-76D13EDC22DB}" type="pres">
      <dgm:prSet presAssocID="{4F7B36D4-2E1D-4C4A-931E-1BD8E38455CA}" presName="parTx" presStyleLbl="alignNode1" presStyleIdx="0" presStyleCnt="2">
        <dgm:presLayoutVars>
          <dgm:chMax val="0"/>
          <dgm:chPref val="0"/>
          <dgm:bulletEnabled val="1"/>
        </dgm:presLayoutVars>
      </dgm:prSet>
      <dgm:spPr/>
    </dgm:pt>
    <dgm:pt modelId="{5D83AB39-B143-4DED-9820-A643513F0104}" type="pres">
      <dgm:prSet presAssocID="{4F7B36D4-2E1D-4C4A-931E-1BD8E38455CA}" presName="desTx" presStyleLbl="alignAccFollowNode1" presStyleIdx="0" presStyleCnt="2" custLinFactNeighborX="208" custLinFactNeighborY="-743">
        <dgm:presLayoutVars>
          <dgm:bulletEnabled val="1"/>
        </dgm:presLayoutVars>
      </dgm:prSet>
      <dgm:spPr/>
    </dgm:pt>
    <dgm:pt modelId="{87A425F5-86C7-4CFF-BE2E-7FDCE8393E23}" type="pres">
      <dgm:prSet presAssocID="{3B313E45-5C14-4EB9-A71E-D28BD0FCF4A8}" presName="space" presStyleCnt="0"/>
      <dgm:spPr/>
    </dgm:pt>
    <dgm:pt modelId="{E0F0B99F-B072-4CB7-9E92-6C968B9CF2B8}" type="pres">
      <dgm:prSet presAssocID="{C309D228-7D9C-487B-8559-3516724F9C83}" presName="composite" presStyleCnt="0"/>
      <dgm:spPr/>
    </dgm:pt>
    <dgm:pt modelId="{06DB08FA-DD03-4E00-AF58-B983E4EF895F}" type="pres">
      <dgm:prSet presAssocID="{C309D228-7D9C-487B-8559-3516724F9C83}" presName="parTx" presStyleLbl="alignNode1" presStyleIdx="1" presStyleCnt="2">
        <dgm:presLayoutVars>
          <dgm:chMax val="0"/>
          <dgm:chPref val="0"/>
          <dgm:bulletEnabled val="1"/>
        </dgm:presLayoutVars>
      </dgm:prSet>
      <dgm:spPr/>
    </dgm:pt>
    <dgm:pt modelId="{7F25EA6D-BFD5-48F4-94FC-ADB9FE3D7675}" type="pres">
      <dgm:prSet presAssocID="{C309D228-7D9C-487B-8559-3516724F9C83}" presName="desTx" presStyleLbl="alignAccFollowNode1" presStyleIdx="1" presStyleCnt="2">
        <dgm:presLayoutVars>
          <dgm:bulletEnabled val="1"/>
        </dgm:presLayoutVars>
      </dgm:prSet>
      <dgm:spPr/>
    </dgm:pt>
  </dgm:ptLst>
  <dgm:cxnLst>
    <dgm:cxn modelId="{BF886810-F74F-4C4A-BF5E-738F6C049735}" srcId="{327AB641-0171-4471-AD5C-1435370FF0C3}" destId="{4F7B36D4-2E1D-4C4A-931E-1BD8E38455CA}" srcOrd="0" destOrd="0" parTransId="{9F649513-AABB-4780-ADC3-062125A7660B}" sibTransId="{3B313E45-5C14-4EB9-A71E-D28BD0FCF4A8}"/>
    <dgm:cxn modelId="{D981561B-58C7-4135-8513-7D5630B3B874}" type="presOf" srcId="{5E3AD97C-A12F-4DD8-8220-4FB275F2DFAC}" destId="{7F25EA6D-BFD5-48F4-94FC-ADB9FE3D7675}" srcOrd="0" destOrd="2" presId="urn:microsoft.com/office/officeart/2005/8/layout/hList1"/>
    <dgm:cxn modelId="{C8DC4021-A834-4890-BDE0-D223FF467E50}" srcId="{C309D228-7D9C-487B-8559-3516724F9C83}" destId="{1E354193-D018-469C-A2EE-CBC9AC61319A}" srcOrd="1" destOrd="0" parTransId="{4B142DF3-4990-4E44-9482-6E6C655AFE66}" sibTransId="{544A6B6B-0218-4067-84B3-E2291048E153}"/>
    <dgm:cxn modelId="{33EFD029-AA17-441C-852A-89669CF98582}" srcId="{C309D228-7D9C-487B-8559-3516724F9C83}" destId="{5224C91C-5BD2-4C58-A1C7-6D71889CABF7}" srcOrd="0" destOrd="0" parTransId="{9D18519E-AACC-4B08-869A-5E911A097534}" sibTransId="{632B992A-21D3-4D2A-AD7B-698B0DC72647}"/>
    <dgm:cxn modelId="{746B5F35-A8B8-4EBB-8479-0307B84E255F}" type="presOf" srcId="{C309D228-7D9C-487B-8559-3516724F9C83}" destId="{06DB08FA-DD03-4E00-AF58-B983E4EF895F}" srcOrd="0" destOrd="0" presId="urn:microsoft.com/office/officeart/2005/8/layout/hList1"/>
    <dgm:cxn modelId="{F0D70536-A727-49B5-BA54-03E5A3FD58B7}" srcId="{327AB641-0171-4471-AD5C-1435370FF0C3}" destId="{C309D228-7D9C-487B-8559-3516724F9C83}" srcOrd="1" destOrd="0" parTransId="{749267CB-7BD7-4A54-A759-272AAD135571}" sibTransId="{F9648CB3-CC22-4478-886B-5E8D7548A39C}"/>
    <dgm:cxn modelId="{9AF71A37-9A32-4EA7-82E4-45DF82ECD2F2}" type="presOf" srcId="{95948BC9-F52D-4375-A5D0-CB68AFA34D06}" destId="{5D83AB39-B143-4DED-9820-A643513F0104}" srcOrd="0" destOrd="0" presId="urn:microsoft.com/office/officeart/2005/8/layout/hList1"/>
    <dgm:cxn modelId="{6588D93D-9959-427D-B0EF-025CAE898A23}" type="presOf" srcId="{327AB641-0171-4471-AD5C-1435370FF0C3}" destId="{1E0CDC62-F2B7-4B5A-A993-BA777970E9AD}" srcOrd="0" destOrd="0" presId="urn:microsoft.com/office/officeart/2005/8/layout/hList1"/>
    <dgm:cxn modelId="{BB35E24F-EC12-4B63-8EF2-FB354B749C27}" type="presOf" srcId="{4F7B36D4-2E1D-4C4A-931E-1BD8E38455CA}" destId="{F59721D4-7C9B-42E5-9378-76D13EDC22DB}" srcOrd="0" destOrd="0" presId="urn:microsoft.com/office/officeart/2005/8/layout/hList1"/>
    <dgm:cxn modelId="{BC38F375-06DB-4A51-9756-F0B87057F4A9}" srcId="{4F7B36D4-2E1D-4C4A-931E-1BD8E38455CA}" destId="{CA9EB0DF-374F-4D7F-8569-8C1FE81A62CF}" srcOrd="2" destOrd="0" parTransId="{85E0FB7F-96B5-46B2-9463-FCA8D0B6CC5D}" sibTransId="{24671E78-D3FF-43E8-A395-D9A6C3B12BF2}"/>
    <dgm:cxn modelId="{F03D757A-323D-40D6-B3CA-4D5C1AA87895}" type="presOf" srcId="{1E354193-D018-469C-A2EE-CBC9AC61319A}" destId="{7F25EA6D-BFD5-48F4-94FC-ADB9FE3D7675}" srcOrd="0" destOrd="1" presId="urn:microsoft.com/office/officeart/2005/8/layout/hList1"/>
    <dgm:cxn modelId="{A158B95A-81F6-4C8A-A676-A4CFDD14231B}" srcId="{C309D228-7D9C-487B-8559-3516724F9C83}" destId="{5E3AD97C-A12F-4DD8-8220-4FB275F2DFAC}" srcOrd="2" destOrd="0" parTransId="{81E55B59-FB1B-4654-B15F-EF60F0C834A4}" sibTransId="{26CE1090-B5ED-473F-AB31-E25265370726}"/>
    <dgm:cxn modelId="{5DD40780-43E1-41E5-9BDB-D204800154A2}" srcId="{4F7B36D4-2E1D-4C4A-931E-1BD8E38455CA}" destId="{95948BC9-F52D-4375-A5D0-CB68AFA34D06}" srcOrd="0" destOrd="0" parTransId="{9D06ED31-9B52-46BC-95CF-F88CA0C055EA}" sibTransId="{F30A87C7-716F-4A9C-8378-322A2A507A38}"/>
    <dgm:cxn modelId="{8555828C-A92B-42B8-949E-AFAE8388ACA5}" srcId="{4F7B36D4-2E1D-4C4A-931E-1BD8E38455CA}" destId="{A061B8DD-690D-4D83-8983-09E6DFBA0AAA}" srcOrd="1" destOrd="0" parTransId="{FD9BCE1C-5FDB-4D00-8BDC-90C65DA2E087}" sibTransId="{7C978624-A285-4342-B343-AED04A680F8A}"/>
    <dgm:cxn modelId="{25475D9D-1591-450C-BA0A-87BD2C5798A7}" type="presOf" srcId="{5224C91C-5BD2-4C58-A1C7-6D71889CABF7}" destId="{7F25EA6D-BFD5-48F4-94FC-ADB9FE3D7675}" srcOrd="0" destOrd="0" presId="urn:microsoft.com/office/officeart/2005/8/layout/hList1"/>
    <dgm:cxn modelId="{011634BC-9C98-4D87-AA9D-729B653AAE5D}" type="presOf" srcId="{CA9EB0DF-374F-4D7F-8569-8C1FE81A62CF}" destId="{5D83AB39-B143-4DED-9820-A643513F0104}" srcOrd="0" destOrd="2" presId="urn:microsoft.com/office/officeart/2005/8/layout/hList1"/>
    <dgm:cxn modelId="{B523C5F8-674E-4008-84E6-0FEB39E11919}" type="presOf" srcId="{A061B8DD-690D-4D83-8983-09E6DFBA0AAA}" destId="{5D83AB39-B143-4DED-9820-A643513F0104}" srcOrd="0" destOrd="1" presId="urn:microsoft.com/office/officeart/2005/8/layout/hList1"/>
    <dgm:cxn modelId="{EEE51DE2-115A-4BA8-8BBC-9EC6823E04AA}" type="presParOf" srcId="{1E0CDC62-F2B7-4B5A-A993-BA777970E9AD}" destId="{E50279D7-6417-40B8-B336-99BC50CA006B}" srcOrd="0" destOrd="0" presId="urn:microsoft.com/office/officeart/2005/8/layout/hList1"/>
    <dgm:cxn modelId="{C0B9725C-79B7-412C-9012-4B05C2D3AE7A}" type="presParOf" srcId="{E50279D7-6417-40B8-B336-99BC50CA006B}" destId="{F59721D4-7C9B-42E5-9378-76D13EDC22DB}" srcOrd="0" destOrd="0" presId="urn:microsoft.com/office/officeart/2005/8/layout/hList1"/>
    <dgm:cxn modelId="{779184F5-0C0E-4E2A-8806-E8288187AD21}" type="presParOf" srcId="{E50279D7-6417-40B8-B336-99BC50CA006B}" destId="{5D83AB39-B143-4DED-9820-A643513F0104}" srcOrd="1" destOrd="0" presId="urn:microsoft.com/office/officeart/2005/8/layout/hList1"/>
    <dgm:cxn modelId="{BC53D244-E552-4A97-B2BB-924B2C2D6643}" type="presParOf" srcId="{1E0CDC62-F2B7-4B5A-A993-BA777970E9AD}" destId="{87A425F5-86C7-4CFF-BE2E-7FDCE8393E23}" srcOrd="1" destOrd="0" presId="urn:microsoft.com/office/officeart/2005/8/layout/hList1"/>
    <dgm:cxn modelId="{083387FD-AAD8-4F11-9DC0-023768B2FD6E}" type="presParOf" srcId="{1E0CDC62-F2B7-4B5A-A993-BA777970E9AD}" destId="{E0F0B99F-B072-4CB7-9E92-6C968B9CF2B8}" srcOrd="2" destOrd="0" presId="urn:microsoft.com/office/officeart/2005/8/layout/hList1"/>
    <dgm:cxn modelId="{F506DE51-CD15-4F29-A188-D18C7304C9E6}" type="presParOf" srcId="{E0F0B99F-B072-4CB7-9E92-6C968B9CF2B8}" destId="{06DB08FA-DD03-4E00-AF58-B983E4EF895F}" srcOrd="0" destOrd="0" presId="urn:microsoft.com/office/officeart/2005/8/layout/hList1"/>
    <dgm:cxn modelId="{9F6DC32E-81E3-4B9F-A6F0-1AA34095D643}" type="presParOf" srcId="{E0F0B99F-B072-4CB7-9E92-6C968B9CF2B8}" destId="{7F25EA6D-BFD5-48F4-94FC-ADB9FE3D767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263A8C-88E7-4342-AF32-E457EA0CC7D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GB"/>
        </a:p>
      </dgm:t>
    </dgm:pt>
    <dgm:pt modelId="{7A1F45BD-ECBA-44D0-B863-AB83296A60EE}">
      <dgm:prSet/>
      <dgm:spPr/>
      <dgm:t>
        <a:bodyPr/>
        <a:lstStyle/>
        <a:p>
          <a:r>
            <a:rPr lang="en-US" dirty="0"/>
            <a:t>Standardised protocol and data entry sheets</a:t>
          </a:r>
          <a:endParaRPr lang="en-GB" dirty="0"/>
        </a:p>
      </dgm:t>
    </dgm:pt>
    <dgm:pt modelId="{F14F098D-39C6-4EB3-8F53-D8C5A403E2DF}" type="parTrans" cxnId="{C9B1A2E8-5C22-456C-965F-0A856D0DB3B7}">
      <dgm:prSet/>
      <dgm:spPr/>
      <dgm:t>
        <a:bodyPr/>
        <a:lstStyle/>
        <a:p>
          <a:endParaRPr lang="en-GB"/>
        </a:p>
      </dgm:t>
    </dgm:pt>
    <dgm:pt modelId="{D53DCF73-3AF3-4C86-9A35-0A1EE9B4FF3D}" type="sibTrans" cxnId="{C9B1A2E8-5C22-456C-965F-0A856D0DB3B7}">
      <dgm:prSet/>
      <dgm:spPr/>
      <dgm:t>
        <a:bodyPr/>
        <a:lstStyle/>
        <a:p>
          <a:endParaRPr lang="en-GB"/>
        </a:p>
      </dgm:t>
    </dgm:pt>
    <dgm:pt modelId="{F1F0C7F6-44C8-4C3C-B352-D7F363725EE0}">
      <dgm:prSet/>
      <dgm:spPr/>
      <dgm:t>
        <a:bodyPr/>
        <a:lstStyle/>
        <a:p>
          <a:r>
            <a:rPr lang="en-US" dirty="0"/>
            <a:t>Filtering depending on hypotheses</a:t>
          </a:r>
          <a:endParaRPr lang="en-GB" dirty="0"/>
        </a:p>
      </dgm:t>
    </dgm:pt>
    <dgm:pt modelId="{20C2F6AC-ADFB-4B41-862E-9FF1CBE7155E}" type="parTrans" cxnId="{DFFEE401-67C9-4A2C-BC75-7B1985E23CD6}">
      <dgm:prSet/>
      <dgm:spPr/>
      <dgm:t>
        <a:bodyPr/>
        <a:lstStyle/>
        <a:p>
          <a:endParaRPr lang="en-GB"/>
        </a:p>
      </dgm:t>
    </dgm:pt>
    <dgm:pt modelId="{F683A840-A2A6-49D4-84CB-359539942F66}" type="sibTrans" cxnId="{DFFEE401-67C9-4A2C-BC75-7B1985E23CD6}">
      <dgm:prSet/>
      <dgm:spPr/>
      <dgm:t>
        <a:bodyPr/>
        <a:lstStyle/>
        <a:p>
          <a:endParaRPr lang="en-GB"/>
        </a:p>
      </dgm:t>
    </dgm:pt>
    <dgm:pt modelId="{615A3D4D-2D05-4384-B59D-2769ACC5FEB3}">
      <dgm:prSet/>
      <dgm:spPr/>
      <dgm:t>
        <a:bodyPr/>
        <a:lstStyle/>
        <a:p>
          <a:r>
            <a:rPr lang="en-US" dirty="0"/>
            <a:t>Visualising the results = Shiny app!</a:t>
          </a:r>
          <a:endParaRPr lang="en-GB" dirty="0"/>
        </a:p>
      </dgm:t>
    </dgm:pt>
    <dgm:pt modelId="{9DB9999D-0FE8-411D-B564-928F74573CBC}" type="parTrans" cxnId="{EB2DC933-F479-43E7-A739-0985192161B8}">
      <dgm:prSet/>
      <dgm:spPr/>
      <dgm:t>
        <a:bodyPr/>
        <a:lstStyle/>
        <a:p>
          <a:endParaRPr lang="en-GB"/>
        </a:p>
      </dgm:t>
    </dgm:pt>
    <dgm:pt modelId="{29DC27B8-FF34-4A52-AE55-5C8F06DE2D6B}" type="sibTrans" cxnId="{EB2DC933-F479-43E7-A739-0985192161B8}">
      <dgm:prSet/>
      <dgm:spPr/>
      <dgm:t>
        <a:bodyPr/>
        <a:lstStyle/>
        <a:p>
          <a:endParaRPr lang="en-GB"/>
        </a:p>
      </dgm:t>
    </dgm:pt>
    <dgm:pt modelId="{E8CF6124-9C4D-4BA7-9672-1284C4CEC592}" type="pres">
      <dgm:prSet presAssocID="{5E263A8C-88E7-4342-AF32-E457EA0CC7D1}" presName="Name0" presStyleCnt="0">
        <dgm:presLayoutVars>
          <dgm:dir/>
          <dgm:resizeHandles val="exact"/>
        </dgm:presLayoutVars>
      </dgm:prSet>
      <dgm:spPr/>
    </dgm:pt>
    <dgm:pt modelId="{58DAAF1E-A2B6-4DFE-9C24-3FDCC80015A2}" type="pres">
      <dgm:prSet presAssocID="{7A1F45BD-ECBA-44D0-B863-AB83296A60EE}" presName="node" presStyleLbl="node1" presStyleIdx="0" presStyleCnt="3" custScaleY="116464">
        <dgm:presLayoutVars>
          <dgm:bulletEnabled val="1"/>
        </dgm:presLayoutVars>
      </dgm:prSet>
      <dgm:spPr/>
    </dgm:pt>
    <dgm:pt modelId="{BD036E80-CBBD-4CA4-A39E-38D8EBD08490}" type="pres">
      <dgm:prSet presAssocID="{D53DCF73-3AF3-4C86-9A35-0A1EE9B4FF3D}" presName="sibTrans" presStyleLbl="sibTrans2D1" presStyleIdx="0" presStyleCnt="2"/>
      <dgm:spPr/>
    </dgm:pt>
    <dgm:pt modelId="{6AD783F1-DE45-4D8D-8A2C-D7EFF9F83D6D}" type="pres">
      <dgm:prSet presAssocID="{D53DCF73-3AF3-4C86-9A35-0A1EE9B4FF3D}" presName="connectorText" presStyleLbl="sibTrans2D1" presStyleIdx="0" presStyleCnt="2"/>
      <dgm:spPr/>
    </dgm:pt>
    <dgm:pt modelId="{4C8EF1BB-FF3D-4D7D-934B-1EFD458B0E0D}" type="pres">
      <dgm:prSet presAssocID="{F1F0C7F6-44C8-4C3C-B352-D7F363725EE0}" presName="node" presStyleLbl="node1" presStyleIdx="1" presStyleCnt="3" custScaleY="114012">
        <dgm:presLayoutVars>
          <dgm:bulletEnabled val="1"/>
        </dgm:presLayoutVars>
      </dgm:prSet>
      <dgm:spPr/>
    </dgm:pt>
    <dgm:pt modelId="{8EE240E6-9E6F-4120-A3F9-FD4A94B36B48}" type="pres">
      <dgm:prSet presAssocID="{F683A840-A2A6-49D4-84CB-359539942F66}" presName="sibTrans" presStyleLbl="sibTrans2D1" presStyleIdx="1" presStyleCnt="2"/>
      <dgm:spPr/>
    </dgm:pt>
    <dgm:pt modelId="{D214BD55-9AAB-40D3-A673-A73E4B54292A}" type="pres">
      <dgm:prSet presAssocID="{F683A840-A2A6-49D4-84CB-359539942F66}" presName="connectorText" presStyleLbl="sibTrans2D1" presStyleIdx="1" presStyleCnt="2"/>
      <dgm:spPr/>
    </dgm:pt>
    <dgm:pt modelId="{CDC93F64-EAFD-4EA0-BB85-267383E2338F}" type="pres">
      <dgm:prSet presAssocID="{615A3D4D-2D05-4384-B59D-2769ACC5FEB3}" presName="node" presStyleLbl="node1" presStyleIdx="2" presStyleCnt="3" custScaleY="116464">
        <dgm:presLayoutVars>
          <dgm:bulletEnabled val="1"/>
        </dgm:presLayoutVars>
      </dgm:prSet>
      <dgm:spPr/>
    </dgm:pt>
  </dgm:ptLst>
  <dgm:cxnLst>
    <dgm:cxn modelId="{DFFEE401-67C9-4A2C-BC75-7B1985E23CD6}" srcId="{5E263A8C-88E7-4342-AF32-E457EA0CC7D1}" destId="{F1F0C7F6-44C8-4C3C-B352-D7F363725EE0}" srcOrd="1" destOrd="0" parTransId="{20C2F6AC-ADFB-4B41-862E-9FF1CBE7155E}" sibTransId="{F683A840-A2A6-49D4-84CB-359539942F66}"/>
    <dgm:cxn modelId="{CDBC5A05-C86E-4735-B92B-0C3438F9ED49}" type="presOf" srcId="{615A3D4D-2D05-4384-B59D-2769ACC5FEB3}" destId="{CDC93F64-EAFD-4EA0-BB85-267383E2338F}" srcOrd="0" destOrd="0" presId="urn:microsoft.com/office/officeart/2005/8/layout/process1"/>
    <dgm:cxn modelId="{3A24AC0F-5C96-47A4-A739-BADD189ABE6D}" type="presOf" srcId="{F1F0C7F6-44C8-4C3C-B352-D7F363725EE0}" destId="{4C8EF1BB-FF3D-4D7D-934B-1EFD458B0E0D}" srcOrd="0" destOrd="0" presId="urn:microsoft.com/office/officeart/2005/8/layout/process1"/>
    <dgm:cxn modelId="{92E9A822-F5B3-482E-95D9-77085B985803}" type="presOf" srcId="{D53DCF73-3AF3-4C86-9A35-0A1EE9B4FF3D}" destId="{BD036E80-CBBD-4CA4-A39E-38D8EBD08490}" srcOrd="0" destOrd="0" presId="urn:microsoft.com/office/officeart/2005/8/layout/process1"/>
    <dgm:cxn modelId="{A243AD29-2E9A-4C94-9273-C9A1AAB6621D}" type="presOf" srcId="{F683A840-A2A6-49D4-84CB-359539942F66}" destId="{D214BD55-9AAB-40D3-A673-A73E4B54292A}" srcOrd="1" destOrd="0" presId="urn:microsoft.com/office/officeart/2005/8/layout/process1"/>
    <dgm:cxn modelId="{EB2DC933-F479-43E7-A739-0985192161B8}" srcId="{5E263A8C-88E7-4342-AF32-E457EA0CC7D1}" destId="{615A3D4D-2D05-4384-B59D-2769ACC5FEB3}" srcOrd="2" destOrd="0" parTransId="{9DB9999D-0FE8-411D-B564-928F74573CBC}" sibTransId="{29DC27B8-FF34-4A52-AE55-5C8F06DE2D6B}"/>
    <dgm:cxn modelId="{AA0C5456-8E87-4C56-B63A-D35D71D66B71}" type="presOf" srcId="{F683A840-A2A6-49D4-84CB-359539942F66}" destId="{8EE240E6-9E6F-4120-A3F9-FD4A94B36B48}" srcOrd="0" destOrd="0" presId="urn:microsoft.com/office/officeart/2005/8/layout/process1"/>
    <dgm:cxn modelId="{ECCBC17E-C68C-4C11-A324-98AFB2A7DC2A}" type="presOf" srcId="{D53DCF73-3AF3-4C86-9A35-0A1EE9B4FF3D}" destId="{6AD783F1-DE45-4D8D-8A2C-D7EFF9F83D6D}" srcOrd="1" destOrd="0" presId="urn:microsoft.com/office/officeart/2005/8/layout/process1"/>
    <dgm:cxn modelId="{F1AAC1B2-D12F-4F19-BFF9-1CCCE3E35A42}" type="presOf" srcId="{5E263A8C-88E7-4342-AF32-E457EA0CC7D1}" destId="{E8CF6124-9C4D-4BA7-9672-1284C4CEC592}" srcOrd="0" destOrd="0" presId="urn:microsoft.com/office/officeart/2005/8/layout/process1"/>
    <dgm:cxn modelId="{3D1ED2D1-777D-486F-BD52-49FADB7689F8}" type="presOf" srcId="{7A1F45BD-ECBA-44D0-B863-AB83296A60EE}" destId="{58DAAF1E-A2B6-4DFE-9C24-3FDCC80015A2}" srcOrd="0" destOrd="0" presId="urn:microsoft.com/office/officeart/2005/8/layout/process1"/>
    <dgm:cxn modelId="{C9B1A2E8-5C22-456C-965F-0A856D0DB3B7}" srcId="{5E263A8C-88E7-4342-AF32-E457EA0CC7D1}" destId="{7A1F45BD-ECBA-44D0-B863-AB83296A60EE}" srcOrd="0" destOrd="0" parTransId="{F14F098D-39C6-4EB3-8F53-D8C5A403E2DF}" sibTransId="{D53DCF73-3AF3-4C86-9A35-0A1EE9B4FF3D}"/>
    <dgm:cxn modelId="{0D8BBE35-A39D-458C-AC53-093AEF5B7225}" type="presParOf" srcId="{E8CF6124-9C4D-4BA7-9672-1284C4CEC592}" destId="{58DAAF1E-A2B6-4DFE-9C24-3FDCC80015A2}" srcOrd="0" destOrd="0" presId="urn:microsoft.com/office/officeart/2005/8/layout/process1"/>
    <dgm:cxn modelId="{99D03813-AEB1-4425-9450-52DAF48A5486}" type="presParOf" srcId="{E8CF6124-9C4D-4BA7-9672-1284C4CEC592}" destId="{BD036E80-CBBD-4CA4-A39E-38D8EBD08490}" srcOrd="1" destOrd="0" presId="urn:microsoft.com/office/officeart/2005/8/layout/process1"/>
    <dgm:cxn modelId="{2730AB77-254B-4D24-8ABF-ABA83C4E6067}" type="presParOf" srcId="{BD036E80-CBBD-4CA4-A39E-38D8EBD08490}" destId="{6AD783F1-DE45-4D8D-8A2C-D7EFF9F83D6D}" srcOrd="0" destOrd="0" presId="urn:microsoft.com/office/officeart/2005/8/layout/process1"/>
    <dgm:cxn modelId="{5FC0FADA-E1DD-46C9-9B0C-E94E92EECFCC}" type="presParOf" srcId="{E8CF6124-9C4D-4BA7-9672-1284C4CEC592}" destId="{4C8EF1BB-FF3D-4D7D-934B-1EFD458B0E0D}" srcOrd="2" destOrd="0" presId="urn:microsoft.com/office/officeart/2005/8/layout/process1"/>
    <dgm:cxn modelId="{03689398-3920-410B-8DAE-93AD9A1B06D3}" type="presParOf" srcId="{E8CF6124-9C4D-4BA7-9672-1284C4CEC592}" destId="{8EE240E6-9E6F-4120-A3F9-FD4A94B36B48}" srcOrd="3" destOrd="0" presId="urn:microsoft.com/office/officeart/2005/8/layout/process1"/>
    <dgm:cxn modelId="{542E4FB3-6FFB-49EC-8D1C-078F4963FE8F}" type="presParOf" srcId="{8EE240E6-9E6F-4120-A3F9-FD4A94B36B48}" destId="{D214BD55-9AAB-40D3-A673-A73E4B54292A}" srcOrd="0" destOrd="0" presId="urn:microsoft.com/office/officeart/2005/8/layout/process1"/>
    <dgm:cxn modelId="{254738F8-A95F-4114-9C88-77E0DB3929B5}" type="presParOf" srcId="{E8CF6124-9C4D-4BA7-9672-1284C4CEC592}" destId="{CDC93F64-EAFD-4EA0-BB85-267383E2338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284E1D-93CE-4EC3-AD19-D0448BBF8F9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D7490FEB-00DE-46B8-88A2-5352779EF234}">
      <dgm:prSet/>
      <dgm:spPr/>
      <dgm:t>
        <a:bodyPr/>
        <a:lstStyle/>
        <a:p>
          <a:r>
            <a:rPr lang="en-US"/>
            <a:t>Christina Raw Meta-meta-analysis</a:t>
          </a:r>
          <a:endParaRPr lang="en-GB"/>
        </a:p>
      </dgm:t>
    </dgm:pt>
    <dgm:pt modelId="{9B7A5049-3A94-4B0C-9B1D-DBF49157820A}" type="parTrans" cxnId="{519976B4-35B8-40A8-8948-2AB86BEEBE80}">
      <dgm:prSet/>
      <dgm:spPr/>
      <dgm:t>
        <a:bodyPr/>
        <a:lstStyle/>
        <a:p>
          <a:endParaRPr lang="en-GB"/>
        </a:p>
      </dgm:t>
    </dgm:pt>
    <dgm:pt modelId="{FCD5FD5C-2B0D-4CBB-A4B8-CA080F10959C}" type="sibTrans" cxnId="{519976B4-35B8-40A8-8948-2AB86BEEBE80}">
      <dgm:prSet/>
      <dgm:spPr/>
      <dgm:t>
        <a:bodyPr/>
        <a:lstStyle/>
        <a:p>
          <a:endParaRPr lang="en-GB"/>
        </a:p>
      </dgm:t>
    </dgm:pt>
    <dgm:pt modelId="{7288DF3F-92A8-4DF1-84C5-158A8F754DF3}">
      <dgm:prSet/>
      <dgm:spPr/>
      <dgm:t>
        <a:bodyPr/>
        <a:lstStyle/>
        <a:p>
          <a:r>
            <a:rPr lang="en-US"/>
            <a:t>Scoping </a:t>
          </a:r>
          <a:endParaRPr lang="en-GB"/>
        </a:p>
      </dgm:t>
    </dgm:pt>
    <dgm:pt modelId="{D68109C5-5F4F-405E-828C-4A0507FDCB93}" type="parTrans" cxnId="{29900760-21A5-414E-BDD8-27C9DA3B3D6D}">
      <dgm:prSet/>
      <dgm:spPr/>
      <dgm:t>
        <a:bodyPr/>
        <a:lstStyle/>
        <a:p>
          <a:endParaRPr lang="en-GB"/>
        </a:p>
      </dgm:t>
    </dgm:pt>
    <dgm:pt modelId="{FDC9F645-D47A-4C3E-A3CC-1F58B771D030}" type="sibTrans" cxnId="{29900760-21A5-414E-BDD8-27C9DA3B3D6D}">
      <dgm:prSet/>
      <dgm:spPr/>
      <dgm:t>
        <a:bodyPr/>
        <a:lstStyle/>
        <a:p>
          <a:endParaRPr lang="en-GB"/>
        </a:p>
      </dgm:t>
    </dgm:pt>
    <dgm:pt modelId="{935DD788-E321-4D2A-8C9A-0077820AD9A2}">
      <dgm:prSet/>
      <dgm:spPr/>
      <dgm:t>
        <a:bodyPr/>
        <a:lstStyle/>
        <a:p>
          <a:r>
            <a:rPr lang="en-US"/>
            <a:t>Screening </a:t>
          </a:r>
          <a:endParaRPr lang="en-GB"/>
        </a:p>
      </dgm:t>
    </dgm:pt>
    <dgm:pt modelId="{FDAF843C-F955-40B7-8AB3-11E4BF1F1DEC}" type="parTrans" cxnId="{F56F5D54-1450-47A1-9AFE-CE100B48F1DF}">
      <dgm:prSet/>
      <dgm:spPr/>
      <dgm:t>
        <a:bodyPr/>
        <a:lstStyle/>
        <a:p>
          <a:endParaRPr lang="en-GB"/>
        </a:p>
      </dgm:t>
    </dgm:pt>
    <dgm:pt modelId="{95FD4DF3-1C65-46DE-8A5E-711BE485B23B}" type="sibTrans" cxnId="{F56F5D54-1450-47A1-9AFE-CE100B48F1DF}">
      <dgm:prSet/>
      <dgm:spPr/>
      <dgm:t>
        <a:bodyPr/>
        <a:lstStyle/>
        <a:p>
          <a:endParaRPr lang="en-GB"/>
        </a:p>
      </dgm:t>
    </dgm:pt>
    <dgm:pt modelId="{8F25C379-57DD-4F53-A9D9-1971EF2A8817}">
      <dgm:prSet/>
      <dgm:spPr/>
      <dgm:t>
        <a:bodyPr/>
        <a:lstStyle/>
        <a:p>
          <a:r>
            <a:rPr lang="en-US"/>
            <a:t>Extraction </a:t>
          </a:r>
          <a:endParaRPr lang="en-GB"/>
        </a:p>
      </dgm:t>
    </dgm:pt>
    <dgm:pt modelId="{DFB55D3B-FC24-4591-8990-3289763EC263}" type="parTrans" cxnId="{496F888B-92AC-4A21-9B69-6C70B3D9144C}">
      <dgm:prSet/>
      <dgm:spPr/>
      <dgm:t>
        <a:bodyPr/>
        <a:lstStyle/>
        <a:p>
          <a:endParaRPr lang="en-GB"/>
        </a:p>
      </dgm:t>
    </dgm:pt>
    <dgm:pt modelId="{06892693-86D7-4339-9B59-2913D3368B3B}" type="sibTrans" cxnId="{496F888B-92AC-4A21-9B69-6C70B3D9144C}">
      <dgm:prSet/>
      <dgm:spPr/>
      <dgm:t>
        <a:bodyPr/>
        <a:lstStyle/>
        <a:p>
          <a:endParaRPr lang="en-GB"/>
        </a:p>
      </dgm:t>
    </dgm:pt>
    <dgm:pt modelId="{B7F29B8F-3979-4772-9F00-A47BF7C317FE}">
      <dgm:prSet/>
      <dgm:spPr/>
      <dgm:t>
        <a:bodyPr/>
        <a:lstStyle/>
        <a:p>
          <a:r>
            <a:rPr lang="en-US"/>
            <a:t>Cleaning</a:t>
          </a:r>
          <a:endParaRPr lang="en-GB"/>
        </a:p>
      </dgm:t>
    </dgm:pt>
    <dgm:pt modelId="{8FD48A45-B9B5-4DDE-ADDB-B790E02A739C}" type="parTrans" cxnId="{0D06B34C-F339-43B9-B7FF-3679D155B8EC}">
      <dgm:prSet/>
      <dgm:spPr/>
      <dgm:t>
        <a:bodyPr/>
        <a:lstStyle/>
        <a:p>
          <a:endParaRPr lang="en-GB"/>
        </a:p>
      </dgm:t>
    </dgm:pt>
    <dgm:pt modelId="{CA173E60-E208-47F0-91E3-5F55C3784A88}" type="sibTrans" cxnId="{0D06B34C-F339-43B9-B7FF-3679D155B8EC}">
      <dgm:prSet/>
      <dgm:spPr/>
      <dgm:t>
        <a:bodyPr/>
        <a:lstStyle/>
        <a:p>
          <a:endParaRPr lang="en-GB"/>
        </a:p>
      </dgm:t>
    </dgm:pt>
    <dgm:pt modelId="{AD70C3EB-6DD1-4266-A9DF-CF22F1B9FDCC}">
      <dgm:prSet/>
      <dgm:spPr/>
      <dgm:t>
        <a:bodyPr/>
        <a:lstStyle/>
        <a:p>
          <a:r>
            <a:rPr lang="en-US"/>
            <a:t>Analysis using robust models</a:t>
          </a:r>
          <a:endParaRPr lang="en-GB"/>
        </a:p>
      </dgm:t>
    </dgm:pt>
    <dgm:pt modelId="{E540EEAE-330E-4B38-8C3A-05B5C6B7391F}" type="parTrans" cxnId="{DB378B88-BB65-404A-A185-3383E786C42F}">
      <dgm:prSet/>
      <dgm:spPr/>
      <dgm:t>
        <a:bodyPr/>
        <a:lstStyle/>
        <a:p>
          <a:endParaRPr lang="en-GB"/>
        </a:p>
      </dgm:t>
    </dgm:pt>
    <dgm:pt modelId="{22948172-1F53-4267-B7EC-306527AEEBD4}" type="sibTrans" cxnId="{DB378B88-BB65-404A-A185-3383E786C42F}">
      <dgm:prSet/>
      <dgm:spPr/>
      <dgm:t>
        <a:bodyPr/>
        <a:lstStyle/>
        <a:p>
          <a:endParaRPr lang="en-GB"/>
        </a:p>
      </dgm:t>
    </dgm:pt>
    <dgm:pt modelId="{72C321C6-920A-47BA-8727-4A049F6ADCB8}">
      <dgm:prSet/>
      <dgm:spPr/>
      <dgm:t>
        <a:bodyPr/>
        <a:lstStyle/>
        <a:p>
          <a:r>
            <a:rPr lang="en-US"/>
            <a:t>Shiny app uses extracted model coefficients </a:t>
          </a:r>
          <a:endParaRPr lang="en-GB"/>
        </a:p>
      </dgm:t>
    </dgm:pt>
    <dgm:pt modelId="{AFA0C4F5-98A0-4D2C-99D6-925346ADCA51}" type="parTrans" cxnId="{8B128E46-97E2-4173-965A-9F1606A2DD54}">
      <dgm:prSet/>
      <dgm:spPr/>
      <dgm:t>
        <a:bodyPr/>
        <a:lstStyle/>
        <a:p>
          <a:endParaRPr lang="en-GB"/>
        </a:p>
      </dgm:t>
    </dgm:pt>
    <dgm:pt modelId="{C3E85850-82DF-468B-AEC4-65591730CB6C}" type="sibTrans" cxnId="{8B128E46-97E2-4173-965A-9F1606A2DD54}">
      <dgm:prSet/>
      <dgm:spPr/>
      <dgm:t>
        <a:bodyPr/>
        <a:lstStyle/>
        <a:p>
          <a:endParaRPr lang="en-GB"/>
        </a:p>
      </dgm:t>
    </dgm:pt>
    <dgm:pt modelId="{D8AAD63D-D65D-4D46-BE77-6C0D56493A3F}" type="pres">
      <dgm:prSet presAssocID="{76284E1D-93CE-4EC3-AD19-D0448BBF8F93}" presName="linear" presStyleCnt="0">
        <dgm:presLayoutVars>
          <dgm:animLvl val="lvl"/>
          <dgm:resizeHandles val="exact"/>
        </dgm:presLayoutVars>
      </dgm:prSet>
      <dgm:spPr/>
    </dgm:pt>
    <dgm:pt modelId="{C2DDA476-6759-4EB9-9E60-3ACC72332CBA}" type="pres">
      <dgm:prSet presAssocID="{D7490FEB-00DE-46B8-88A2-5352779EF234}" presName="parentText" presStyleLbl="node1" presStyleIdx="0" presStyleCnt="2">
        <dgm:presLayoutVars>
          <dgm:chMax val="0"/>
          <dgm:bulletEnabled val="1"/>
        </dgm:presLayoutVars>
      </dgm:prSet>
      <dgm:spPr/>
    </dgm:pt>
    <dgm:pt modelId="{2FE6F2D4-4935-40C0-94E9-160C66F289C1}" type="pres">
      <dgm:prSet presAssocID="{D7490FEB-00DE-46B8-88A2-5352779EF234}" presName="childText" presStyleLbl="revTx" presStyleIdx="0" presStyleCnt="1">
        <dgm:presLayoutVars>
          <dgm:bulletEnabled val="1"/>
        </dgm:presLayoutVars>
      </dgm:prSet>
      <dgm:spPr/>
    </dgm:pt>
    <dgm:pt modelId="{395FE2F4-790B-49CD-9A6A-BBE7E6132EC4}" type="pres">
      <dgm:prSet presAssocID="{72C321C6-920A-47BA-8727-4A049F6ADCB8}" presName="parentText" presStyleLbl="node1" presStyleIdx="1" presStyleCnt="2" custLinFactNeighborX="0" custLinFactNeighborY="22562">
        <dgm:presLayoutVars>
          <dgm:chMax val="0"/>
          <dgm:bulletEnabled val="1"/>
        </dgm:presLayoutVars>
      </dgm:prSet>
      <dgm:spPr/>
    </dgm:pt>
  </dgm:ptLst>
  <dgm:cxnLst>
    <dgm:cxn modelId="{3257C600-451E-4D22-A77F-808F36C07AB6}" type="presOf" srcId="{8F25C379-57DD-4F53-A9D9-1971EF2A8817}" destId="{2FE6F2D4-4935-40C0-94E9-160C66F289C1}" srcOrd="0" destOrd="2" presId="urn:microsoft.com/office/officeart/2005/8/layout/vList2"/>
    <dgm:cxn modelId="{46B3703B-0087-453C-BC95-EFFAFC62ABAB}" type="presOf" srcId="{935DD788-E321-4D2A-8C9A-0077820AD9A2}" destId="{2FE6F2D4-4935-40C0-94E9-160C66F289C1}" srcOrd="0" destOrd="1" presId="urn:microsoft.com/office/officeart/2005/8/layout/vList2"/>
    <dgm:cxn modelId="{113C8D5D-90EE-4593-BF34-70C999F426E2}" type="presOf" srcId="{B7F29B8F-3979-4772-9F00-A47BF7C317FE}" destId="{2FE6F2D4-4935-40C0-94E9-160C66F289C1}" srcOrd="0" destOrd="3" presId="urn:microsoft.com/office/officeart/2005/8/layout/vList2"/>
    <dgm:cxn modelId="{29900760-21A5-414E-BDD8-27C9DA3B3D6D}" srcId="{D7490FEB-00DE-46B8-88A2-5352779EF234}" destId="{7288DF3F-92A8-4DF1-84C5-158A8F754DF3}" srcOrd="0" destOrd="0" parTransId="{D68109C5-5F4F-405E-828C-4A0507FDCB93}" sibTransId="{FDC9F645-D47A-4C3E-A3CC-1F58B771D030}"/>
    <dgm:cxn modelId="{8B128E46-97E2-4173-965A-9F1606A2DD54}" srcId="{76284E1D-93CE-4EC3-AD19-D0448BBF8F93}" destId="{72C321C6-920A-47BA-8727-4A049F6ADCB8}" srcOrd="1" destOrd="0" parTransId="{AFA0C4F5-98A0-4D2C-99D6-925346ADCA51}" sibTransId="{C3E85850-82DF-468B-AEC4-65591730CB6C}"/>
    <dgm:cxn modelId="{DCD46B6C-6801-404F-9F3A-9E6A4A19EC2D}" type="presOf" srcId="{D7490FEB-00DE-46B8-88A2-5352779EF234}" destId="{C2DDA476-6759-4EB9-9E60-3ACC72332CBA}" srcOrd="0" destOrd="0" presId="urn:microsoft.com/office/officeart/2005/8/layout/vList2"/>
    <dgm:cxn modelId="{0D06B34C-F339-43B9-B7FF-3679D155B8EC}" srcId="{D7490FEB-00DE-46B8-88A2-5352779EF234}" destId="{B7F29B8F-3979-4772-9F00-A47BF7C317FE}" srcOrd="3" destOrd="0" parTransId="{8FD48A45-B9B5-4DDE-ADDB-B790E02A739C}" sibTransId="{CA173E60-E208-47F0-91E3-5F55C3784A88}"/>
    <dgm:cxn modelId="{F56F5D54-1450-47A1-9AFE-CE100B48F1DF}" srcId="{D7490FEB-00DE-46B8-88A2-5352779EF234}" destId="{935DD788-E321-4D2A-8C9A-0077820AD9A2}" srcOrd="1" destOrd="0" parTransId="{FDAF843C-F955-40B7-8AB3-11E4BF1F1DEC}" sibTransId="{95FD4DF3-1C65-46DE-8A5E-711BE485B23B}"/>
    <dgm:cxn modelId="{DB378B88-BB65-404A-A185-3383E786C42F}" srcId="{D7490FEB-00DE-46B8-88A2-5352779EF234}" destId="{AD70C3EB-6DD1-4266-A9DF-CF22F1B9FDCC}" srcOrd="4" destOrd="0" parTransId="{E540EEAE-330E-4B38-8C3A-05B5C6B7391F}" sibTransId="{22948172-1F53-4267-B7EC-306527AEEBD4}"/>
    <dgm:cxn modelId="{49C23C8A-B4D5-4B9E-B5CA-4BFC695C7170}" type="presOf" srcId="{72C321C6-920A-47BA-8727-4A049F6ADCB8}" destId="{395FE2F4-790B-49CD-9A6A-BBE7E6132EC4}" srcOrd="0" destOrd="0" presId="urn:microsoft.com/office/officeart/2005/8/layout/vList2"/>
    <dgm:cxn modelId="{496F888B-92AC-4A21-9B69-6C70B3D9144C}" srcId="{D7490FEB-00DE-46B8-88A2-5352779EF234}" destId="{8F25C379-57DD-4F53-A9D9-1971EF2A8817}" srcOrd="2" destOrd="0" parTransId="{DFB55D3B-FC24-4591-8990-3289763EC263}" sibTransId="{06892693-86D7-4339-9B59-2913D3368B3B}"/>
    <dgm:cxn modelId="{27637FB2-CA96-4831-A09A-AB0305EE2E34}" type="presOf" srcId="{AD70C3EB-6DD1-4266-A9DF-CF22F1B9FDCC}" destId="{2FE6F2D4-4935-40C0-94E9-160C66F289C1}" srcOrd="0" destOrd="4" presId="urn:microsoft.com/office/officeart/2005/8/layout/vList2"/>
    <dgm:cxn modelId="{519976B4-35B8-40A8-8948-2AB86BEEBE80}" srcId="{76284E1D-93CE-4EC3-AD19-D0448BBF8F93}" destId="{D7490FEB-00DE-46B8-88A2-5352779EF234}" srcOrd="0" destOrd="0" parTransId="{9B7A5049-3A94-4B0C-9B1D-DBF49157820A}" sibTransId="{FCD5FD5C-2B0D-4CBB-A4B8-CA080F10959C}"/>
    <dgm:cxn modelId="{8D43A2B8-71FB-49AE-B482-2C5BC478567E}" type="presOf" srcId="{7288DF3F-92A8-4DF1-84C5-158A8F754DF3}" destId="{2FE6F2D4-4935-40C0-94E9-160C66F289C1}" srcOrd="0" destOrd="0" presId="urn:microsoft.com/office/officeart/2005/8/layout/vList2"/>
    <dgm:cxn modelId="{45C709BC-5345-42E9-87A1-2C650D0F5030}" type="presOf" srcId="{76284E1D-93CE-4EC3-AD19-D0448BBF8F93}" destId="{D8AAD63D-D65D-4D46-BE77-6C0D56493A3F}" srcOrd="0" destOrd="0" presId="urn:microsoft.com/office/officeart/2005/8/layout/vList2"/>
    <dgm:cxn modelId="{5183D27C-DEC5-46ED-A21E-BC8D03AB52EE}" type="presParOf" srcId="{D8AAD63D-D65D-4D46-BE77-6C0D56493A3F}" destId="{C2DDA476-6759-4EB9-9E60-3ACC72332CBA}" srcOrd="0" destOrd="0" presId="urn:microsoft.com/office/officeart/2005/8/layout/vList2"/>
    <dgm:cxn modelId="{4CCD78B9-25DA-4388-849A-31052C42735B}" type="presParOf" srcId="{D8AAD63D-D65D-4D46-BE77-6C0D56493A3F}" destId="{2FE6F2D4-4935-40C0-94E9-160C66F289C1}" srcOrd="1" destOrd="0" presId="urn:microsoft.com/office/officeart/2005/8/layout/vList2"/>
    <dgm:cxn modelId="{0CC4425B-1776-4068-BDEA-06120600AFF9}" type="presParOf" srcId="{D8AAD63D-D65D-4D46-BE77-6C0D56493A3F}" destId="{395FE2F4-790B-49CD-9A6A-BBE7E6132EC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721D4-7C9B-42E5-9378-76D13EDC22DB}">
      <dsp:nvSpPr>
        <dsp:cNvPr id="0" name=""/>
        <dsp:cNvSpPr/>
      </dsp:nvSpPr>
      <dsp:spPr>
        <a:xfrm>
          <a:off x="54" y="128152"/>
          <a:ext cx="5229364" cy="144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203200" rIns="355600" bIns="203200" numCol="1" spcCol="1270" anchor="ctr" anchorCtr="0">
          <a:noAutofit/>
        </a:bodyPr>
        <a:lstStyle/>
        <a:p>
          <a:pPr marL="0" lvl="0" indent="0" algn="ctr" defTabSz="2222500">
            <a:lnSpc>
              <a:spcPct val="90000"/>
            </a:lnSpc>
            <a:spcBef>
              <a:spcPct val="0"/>
            </a:spcBef>
            <a:spcAft>
              <a:spcPct val="35000"/>
            </a:spcAft>
            <a:buNone/>
          </a:pPr>
          <a:r>
            <a:rPr lang="en-US" sz="5000" kern="1200" dirty="0"/>
            <a:t>Synthetic analysis</a:t>
          </a:r>
          <a:endParaRPr lang="en-GB" sz="5000" kern="1200" dirty="0"/>
        </a:p>
      </dsp:txBody>
      <dsp:txXfrm>
        <a:off x="54" y="128152"/>
        <a:ext cx="5229364" cy="1440000"/>
      </dsp:txXfrm>
    </dsp:sp>
    <dsp:sp modelId="{5D83AB39-B143-4DED-9820-A643513F0104}">
      <dsp:nvSpPr>
        <dsp:cNvPr id="0" name=""/>
        <dsp:cNvSpPr/>
      </dsp:nvSpPr>
      <dsp:spPr>
        <a:xfrm>
          <a:off x="10931" y="1548108"/>
          <a:ext cx="5229364" cy="26978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Use collated primary data to build models </a:t>
          </a:r>
          <a:endParaRPr lang="en-GB" sz="3200" kern="1200" dirty="0"/>
        </a:p>
        <a:p>
          <a:pPr marL="285750" lvl="1" indent="-285750" algn="l" defTabSz="1422400">
            <a:lnSpc>
              <a:spcPct val="90000"/>
            </a:lnSpc>
            <a:spcBef>
              <a:spcPct val="0"/>
            </a:spcBef>
            <a:spcAft>
              <a:spcPct val="15000"/>
            </a:spcAft>
            <a:buChar char="•"/>
          </a:pPr>
          <a:endParaRPr lang="en-GB" sz="3200" kern="1200" dirty="0"/>
        </a:p>
        <a:p>
          <a:pPr marL="285750" lvl="1" indent="-285750" algn="l" defTabSz="1422400">
            <a:lnSpc>
              <a:spcPct val="90000"/>
            </a:lnSpc>
            <a:spcBef>
              <a:spcPct val="0"/>
            </a:spcBef>
            <a:spcAft>
              <a:spcPct val="15000"/>
            </a:spcAft>
            <a:buChar char="•"/>
          </a:pPr>
          <a:r>
            <a:rPr lang="en-US" sz="3200" kern="1200" dirty="0"/>
            <a:t>Used for PREDICTS</a:t>
          </a:r>
          <a:endParaRPr lang="en-GB" sz="3200" kern="1200" dirty="0"/>
        </a:p>
      </dsp:txBody>
      <dsp:txXfrm>
        <a:off x="10931" y="1548108"/>
        <a:ext cx="5229364" cy="2697820"/>
      </dsp:txXfrm>
    </dsp:sp>
    <dsp:sp modelId="{06DB08FA-DD03-4E00-AF58-B983E4EF895F}">
      <dsp:nvSpPr>
        <dsp:cNvPr id="0" name=""/>
        <dsp:cNvSpPr/>
      </dsp:nvSpPr>
      <dsp:spPr>
        <a:xfrm>
          <a:off x="5961530" y="128152"/>
          <a:ext cx="5229364" cy="144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203200" rIns="355600" bIns="203200" numCol="1" spcCol="1270" anchor="ctr" anchorCtr="0">
          <a:noAutofit/>
        </a:bodyPr>
        <a:lstStyle/>
        <a:p>
          <a:pPr marL="0" lvl="0" indent="0" algn="ctr" defTabSz="2222500">
            <a:lnSpc>
              <a:spcPct val="90000"/>
            </a:lnSpc>
            <a:spcBef>
              <a:spcPct val="0"/>
            </a:spcBef>
            <a:spcAft>
              <a:spcPct val="35000"/>
            </a:spcAft>
            <a:buNone/>
          </a:pPr>
          <a:r>
            <a:rPr lang="en-US" sz="5000" kern="1200" dirty="0"/>
            <a:t>Meta-analysis</a:t>
          </a:r>
          <a:endParaRPr lang="en-GB" sz="5000" kern="1200" dirty="0"/>
        </a:p>
      </dsp:txBody>
      <dsp:txXfrm>
        <a:off x="5961530" y="128152"/>
        <a:ext cx="5229364" cy="1440000"/>
      </dsp:txXfrm>
    </dsp:sp>
    <dsp:sp modelId="{7F25EA6D-BFD5-48F4-94FC-ADB9FE3D7675}">
      <dsp:nvSpPr>
        <dsp:cNvPr id="0" name=""/>
        <dsp:cNvSpPr/>
      </dsp:nvSpPr>
      <dsp:spPr>
        <a:xfrm>
          <a:off x="5961530" y="1568152"/>
          <a:ext cx="5229364" cy="26978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Calculate effect size for each study</a:t>
          </a:r>
          <a:endParaRPr lang="en-GB" sz="3200" kern="1200" dirty="0"/>
        </a:p>
        <a:p>
          <a:pPr marL="285750" lvl="1" indent="-285750" algn="l" defTabSz="1422400">
            <a:lnSpc>
              <a:spcPct val="90000"/>
            </a:lnSpc>
            <a:spcBef>
              <a:spcPct val="0"/>
            </a:spcBef>
            <a:spcAft>
              <a:spcPct val="15000"/>
            </a:spcAft>
            <a:buChar char="•"/>
          </a:pPr>
          <a:endParaRPr lang="en-GB" sz="3200" kern="1200" dirty="0"/>
        </a:p>
        <a:p>
          <a:pPr marL="285750" lvl="1" indent="-285750" algn="l" defTabSz="1422400">
            <a:lnSpc>
              <a:spcPct val="90000"/>
            </a:lnSpc>
            <a:spcBef>
              <a:spcPct val="0"/>
            </a:spcBef>
            <a:spcAft>
              <a:spcPct val="15000"/>
            </a:spcAft>
            <a:buChar char="•"/>
          </a:pPr>
          <a:r>
            <a:rPr lang="en-US" sz="3200" kern="1200" dirty="0"/>
            <a:t>Effect sizes are weighted according to study size</a:t>
          </a:r>
          <a:endParaRPr lang="en-GB" sz="3200" kern="1200" dirty="0"/>
        </a:p>
      </dsp:txBody>
      <dsp:txXfrm>
        <a:off x="5961530" y="1568152"/>
        <a:ext cx="5229364" cy="26978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DAAF1E-A2B6-4DFE-9C24-3FDCC80015A2}">
      <dsp:nvSpPr>
        <dsp:cNvPr id="0" name=""/>
        <dsp:cNvSpPr/>
      </dsp:nvSpPr>
      <dsp:spPr>
        <a:xfrm>
          <a:off x="10165" y="1017574"/>
          <a:ext cx="3038410" cy="2123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Standardised protocol and data entry sheets</a:t>
          </a:r>
          <a:endParaRPr lang="en-GB" sz="3000" kern="1200" dirty="0"/>
        </a:p>
      </dsp:txBody>
      <dsp:txXfrm>
        <a:off x="72351" y="1079760"/>
        <a:ext cx="2914038" cy="1998820"/>
      </dsp:txXfrm>
    </dsp:sp>
    <dsp:sp modelId="{BD036E80-CBBD-4CA4-A39E-38D8EBD08490}">
      <dsp:nvSpPr>
        <dsp:cNvPr id="0" name=""/>
        <dsp:cNvSpPr/>
      </dsp:nvSpPr>
      <dsp:spPr>
        <a:xfrm>
          <a:off x="3352416" y="1702408"/>
          <a:ext cx="644142" cy="7535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a:off x="3352416" y="1853113"/>
        <a:ext cx="450899" cy="452115"/>
      </dsp:txXfrm>
    </dsp:sp>
    <dsp:sp modelId="{4C8EF1BB-FF3D-4D7D-934B-1EFD458B0E0D}">
      <dsp:nvSpPr>
        <dsp:cNvPr id="0" name=""/>
        <dsp:cNvSpPr/>
      </dsp:nvSpPr>
      <dsp:spPr>
        <a:xfrm>
          <a:off x="4263939" y="1039925"/>
          <a:ext cx="3038410" cy="20784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Filtering depending on hypotheses</a:t>
          </a:r>
          <a:endParaRPr lang="en-GB" sz="3000" kern="1200" dirty="0"/>
        </a:p>
      </dsp:txBody>
      <dsp:txXfrm>
        <a:off x="4324816" y="1100802"/>
        <a:ext cx="2916656" cy="1956737"/>
      </dsp:txXfrm>
    </dsp:sp>
    <dsp:sp modelId="{8EE240E6-9E6F-4120-A3F9-FD4A94B36B48}">
      <dsp:nvSpPr>
        <dsp:cNvPr id="0" name=""/>
        <dsp:cNvSpPr/>
      </dsp:nvSpPr>
      <dsp:spPr>
        <a:xfrm>
          <a:off x="7606191" y="1702408"/>
          <a:ext cx="644142" cy="7535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a:off x="7606191" y="1853113"/>
        <a:ext cx="450899" cy="452115"/>
      </dsp:txXfrm>
    </dsp:sp>
    <dsp:sp modelId="{CDC93F64-EAFD-4EA0-BB85-267383E2338F}">
      <dsp:nvSpPr>
        <dsp:cNvPr id="0" name=""/>
        <dsp:cNvSpPr/>
      </dsp:nvSpPr>
      <dsp:spPr>
        <a:xfrm>
          <a:off x="8517714" y="1017574"/>
          <a:ext cx="3038410" cy="2123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Visualising the results = Shiny app!</a:t>
          </a:r>
          <a:endParaRPr lang="en-GB" sz="3000" kern="1200" dirty="0"/>
        </a:p>
      </dsp:txBody>
      <dsp:txXfrm>
        <a:off x="8579900" y="1079760"/>
        <a:ext cx="2914038" cy="19988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DA476-6759-4EB9-9E60-3ACC72332CBA}">
      <dsp:nvSpPr>
        <dsp:cNvPr id="0" name=""/>
        <dsp:cNvSpPr/>
      </dsp:nvSpPr>
      <dsp:spPr>
        <a:xfrm>
          <a:off x="0" y="54027"/>
          <a:ext cx="11386893" cy="865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Christina Raw Meta-meta-analysis</a:t>
          </a:r>
          <a:endParaRPr lang="en-GB" sz="3700" kern="1200"/>
        </a:p>
      </dsp:txBody>
      <dsp:txXfrm>
        <a:off x="42265" y="96292"/>
        <a:ext cx="11302363" cy="781270"/>
      </dsp:txXfrm>
    </dsp:sp>
    <dsp:sp modelId="{2FE6F2D4-4935-40C0-94E9-160C66F289C1}">
      <dsp:nvSpPr>
        <dsp:cNvPr id="0" name=""/>
        <dsp:cNvSpPr/>
      </dsp:nvSpPr>
      <dsp:spPr>
        <a:xfrm>
          <a:off x="0" y="919827"/>
          <a:ext cx="11386893" cy="237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534"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a:t>Scoping </a:t>
          </a:r>
          <a:endParaRPr lang="en-GB" sz="2900" kern="1200"/>
        </a:p>
        <a:p>
          <a:pPr marL="285750" lvl="1" indent="-285750" algn="l" defTabSz="1289050">
            <a:lnSpc>
              <a:spcPct val="90000"/>
            </a:lnSpc>
            <a:spcBef>
              <a:spcPct val="0"/>
            </a:spcBef>
            <a:spcAft>
              <a:spcPct val="20000"/>
            </a:spcAft>
            <a:buChar char="•"/>
          </a:pPr>
          <a:r>
            <a:rPr lang="en-US" sz="2900" kern="1200"/>
            <a:t>Screening </a:t>
          </a:r>
          <a:endParaRPr lang="en-GB" sz="2900" kern="1200"/>
        </a:p>
        <a:p>
          <a:pPr marL="285750" lvl="1" indent="-285750" algn="l" defTabSz="1289050">
            <a:lnSpc>
              <a:spcPct val="90000"/>
            </a:lnSpc>
            <a:spcBef>
              <a:spcPct val="0"/>
            </a:spcBef>
            <a:spcAft>
              <a:spcPct val="20000"/>
            </a:spcAft>
            <a:buChar char="•"/>
          </a:pPr>
          <a:r>
            <a:rPr lang="en-US" sz="2900" kern="1200"/>
            <a:t>Extraction </a:t>
          </a:r>
          <a:endParaRPr lang="en-GB" sz="2900" kern="1200"/>
        </a:p>
        <a:p>
          <a:pPr marL="285750" lvl="1" indent="-285750" algn="l" defTabSz="1289050">
            <a:lnSpc>
              <a:spcPct val="90000"/>
            </a:lnSpc>
            <a:spcBef>
              <a:spcPct val="0"/>
            </a:spcBef>
            <a:spcAft>
              <a:spcPct val="20000"/>
            </a:spcAft>
            <a:buChar char="•"/>
          </a:pPr>
          <a:r>
            <a:rPr lang="en-US" sz="2900" kern="1200"/>
            <a:t>Cleaning</a:t>
          </a:r>
          <a:endParaRPr lang="en-GB" sz="2900" kern="1200"/>
        </a:p>
        <a:p>
          <a:pPr marL="285750" lvl="1" indent="-285750" algn="l" defTabSz="1289050">
            <a:lnSpc>
              <a:spcPct val="90000"/>
            </a:lnSpc>
            <a:spcBef>
              <a:spcPct val="0"/>
            </a:spcBef>
            <a:spcAft>
              <a:spcPct val="20000"/>
            </a:spcAft>
            <a:buChar char="•"/>
          </a:pPr>
          <a:r>
            <a:rPr lang="en-US" sz="2900" kern="1200"/>
            <a:t>Analysis using robust models</a:t>
          </a:r>
          <a:endParaRPr lang="en-GB" sz="2900" kern="1200"/>
        </a:p>
      </dsp:txBody>
      <dsp:txXfrm>
        <a:off x="0" y="919827"/>
        <a:ext cx="11386893" cy="2374290"/>
      </dsp:txXfrm>
    </dsp:sp>
    <dsp:sp modelId="{395FE2F4-790B-49CD-9A6A-BBE7E6132EC4}">
      <dsp:nvSpPr>
        <dsp:cNvPr id="0" name=""/>
        <dsp:cNvSpPr/>
      </dsp:nvSpPr>
      <dsp:spPr>
        <a:xfrm>
          <a:off x="0" y="3348144"/>
          <a:ext cx="11386893" cy="865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Shiny app uses extracted model coefficients </a:t>
          </a:r>
          <a:endParaRPr lang="en-GB" sz="3700" kern="1200"/>
        </a:p>
      </dsp:txBody>
      <dsp:txXfrm>
        <a:off x="42265" y="3390409"/>
        <a:ext cx="11302363" cy="78127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GB"/>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0863A1E-D5D5-4427-ACE6-77EBBB6DDB68}" type="datetimeFigureOut">
              <a:rPr lang="en-GB" smtClean="0"/>
              <a:t>14/06/2022</a:t>
            </a:fld>
            <a:endParaRPr lang="en-GB"/>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GB"/>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GB"/>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73746A9-34C2-4E23-BDD4-DCE127844A43}" type="slidenum">
              <a:rPr lang="en-GB" smtClean="0"/>
              <a:t>‹#›</a:t>
            </a:fld>
            <a:endParaRPr lang="en-GB"/>
          </a:p>
        </p:txBody>
      </p:sp>
    </p:spTree>
    <p:extLst>
      <p:ext uri="{BB962C8B-B14F-4D97-AF65-F5344CB8AC3E}">
        <p14:creationId xmlns:p14="http://schemas.microsoft.com/office/powerpoint/2010/main" val="2427102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73746A9-34C2-4E23-BDD4-DCE127844A43}" type="slidenum">
              <a:rPr lang="en-GB" smtClean="0"/>
              <a:t>1</a:t>
            </a:fld>
            <a:endParaRPr lang="en-GB"/>
          </a:p>
        </p:txBody>
      </p:sp>
    </p:spTree>
    <p:extLst>
      <p:ext uri="{BB962C8B-B14F-4D97-AF65-F5344CB8AC3E}">
        <p14:creationId xmlns:p14="http://schemas.microsoft.com/office/powerpoint/2010/main" val="2776793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Synthetic analysis – Collect data from multiple papers that meet your criteria (collated primary data) – build models using this data. Used for PREDICTS analysis. </a:t>
            </a:r>
          </a:p>
          <a:p>
            <a:pPr defTabSz="931774"/>
            <a:r>
              <a:rPr lang="en-US" dirty="0"/>
              <a:t>Meta-analysis – Collect data from multiple papers that meet your criteria. Calculate effect size for each study. </a:t>
            </a:r>
          </a:p>
          <a:p>
            <a:pPr defTabSz="931774"/>
            <a:r>
              <a:rPr lang="en-US" dirty="0"/>
              <a:t>Effect size measures provide a standardized method for comparing results across different studies with similar designs. </a:t>
            </a:r>
          </a:p>
          <a:p>
            <a:pPr defTabSz="931774"/>
            <a:r>
              <a:rPr lang="en-US" dirty="0"/>
              <a:t>They are weighted according to study size so larger paper given more bearing on results. </a:t>
            </a:r>
          </a:p>
          <a:p>
            <a:pPr defTabSz="931774"/>
            <a:r>
              <a:rPr lang="en-US" dirty="0"/>
              <a:t>Each study may have multiple effects sizes.</a:t>
            </a:r>
          </a:p>
          <a:p>
            <a:r>
              <a:rPr lang="en-US" dirty="0"/>
              <a:t>Use the calculated effect sizes to find an average effect size across all the included studies. This takes into account the fact that effect sizes from the same study will be related in some way. </a:t>
            </a:r>
            <a:endParaRPr lang="en-GB" dirty="0"/>
          </a:p>
          <a:p>
            <a:endParaRPr lang="en-GB" dirty="0"/>
          </a:p>
        </p:txBody>
      </p:sp>
      <p:sp>
        <p:nvSpPr>
          <p:cNvPr id="4" name="Slide Number Placeholder 3"/>
          <p:cNvSpPr>
            <a:spLocks noGrp="1"/>
          </p:cNvSpPr>
          <p:nvPr>
            <p:ph type="sldNum" sz="quarter" idx="5"/>
          </p:nvPr>
        </p:nvSpPr>
        <p:spPr/>
        <p:txBody>
          <a:bodyPr/>
          <a:lstStyle/>
          <a:p>
            <a:fld id="{273746A9-34C2-4E23-BDD4-DCE127844A43}" type="slidenum">
              <a:rPr lang="en-GB" smtClean="0"/>
              <a:t>2</a:t>
            </a:fld>
            <a:endParaRPr lang="en-GB"/>
          </a:p>
        </p:txBody>
      </p:sp>
    </p:spTree>
    <p:extLst>
      <p:ext uri="{BB962C8B-B14F-4D97-AF65-F5344CB8AC3E}">
        <p14:creationId xmlns:p14="http://schemas.microsoft.com/office/powerpoint/2010/main" val="1203960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getting to the point where lots of meta-analyses are being completed and it would be good if we have a standardised way of </a:t>
            </a:r>
            <a:r>
              <a:rPr lang="en-US" dirty="0" err="1"/>
              <a:t>analysing</a:t>
            </a:r>
            <a:r>
              <a:rPr lang="en-US" dirty="0"/>
              <a:t> all these together in a meta-meta-analysis. So basically performing a meta analysis of meta analyses. </a:t>
            </a:r>
          </a:p>
          <a:p>
            <a:r>
              <a:rPr lang="en-US" dirty="0"/>
              <a:t>When people come to complete new meta-analyses, we need standardised protocols and data entry sheets in place. </a:t>
            </a:r>
          </a:p>
          <a:p>
            <a:r>
              <a:rPr lang="en-US" dirty="0"/>
              <a:t>We then need a way of filtering for different things depending on what you’re interested in / what your hypotheses are.</a:t>
            </a:r>
          </a:p>
          <a:p>
            <a:r>
              <a:rPr lang="en-US" dirty="0"/>
              <a:t>Finally, we need a way of visualizing the results, which is where the shiny app comes in.</a:t>
            </a:r>
          </a:p>
          <a:p>
            <a:r>
              <a:rPr lang="en-US" dirty="0"/>
              <a:t>The aim is to code the shiny app in such a way that it updates automatically when new meta-analyses are added.</a:t>
            </a:r>
          </a:p>
          <a:p>
            <a:endParaRPr lang="en-GB" dirty="0"/>
          </a:p>
        </p:txBody>
      </p:sp>
      <p:sp>
        <p:nvSpPr>
          <p:cNvPr id="4" name="Slide Number Placeholder 3"/>
          <p:cNvSpPr>
            <a:spLocks noGrp="1"/>
          </p:cNvSpPr>
          <p:nvPr>
            <p:ph type="sldNum" sz="quarter" idx="5"/>
          </p:nvPr>
        </p:nvSpPr>
        <p:spPr/>
        <p:txBody>
          <a:bodyPr/>
          <a:lstStyle/>
          <a:p>
            <a:fld id="{273746A9-34C2-4E23-BDD4-DCE127844A43}" type="slidenum">
              <a:rPr lang="en-GB" smtClean="0"/>
              <a:t>3</a:t>
            </a:fld>
            <a:endParaRPr lang="en-GB"/>
          </a:p>
        </p:txBody>
      </p:sp>
    </p:spTree>
    <p:extLst>
      <p:ext uri="{BB962C8B-B14F-4D97-AF65-F5344CB8AC3E}">
        <p14:creationId xmlns:p14="http://schemas.microsoft.com/office/powerpoint/2010/main" val="134709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Christina Raw – performed a meta-analysis of meta-analyses to investigate the effect of different agricultural systems on biodiversity </a:t>
            </a:r>
          </a:p>
          <a:p>
            <a:pPr lvl="1"/>
            <a:r>
              <a:rPr lang="en-US" dirty="0"/>
              <a:t>Scoping – see what’s out there</a:t>
            </a:r>
          </a:p>
          <a:p>
            <a:pPr lvl="1"/>
            <a:r>
              <a:rPr lang="en-US" dirty="0"/>
              <a:t>Screening – assess which papers to include based on criteria</a:t>
            </a:r>
          </a:p>
          <a:p>
            <a:pPr lvl="1"/>
            <a:r>
              <a:rPr lang="en-US" dirty="0"/>
              <a:t>Extraction – filling in spreadsheet with relevant data </a:t>
            </a:r>
          </a:p>
          <a:p>
            <a:pPr lvl="1"/>
            <a:r>
              <a:rPr lang="en-US" dirty="0"/>
              <a:t>Cleaning</a:t>
            </a:r>
          </a:p>
          <a:p>
            <a:pPr lvl="1"/>
            <a:r>
              <a:rPr lang="en-US" dirty="0"/>
              <a:t>Analysis on log response ratios using robust models - to compare biodiversity in terms of log response ratio in different agricultural systems. Conventional agriculture is the reference level </a:t>
            </a:r>
          </a:p>
          <a:p>
            <a:r>
              <a:rPr lang="en-US" dirty="0"/>
              <a:t>I replicated the cleaning and modelling to end up with a table of extracted coefficients from the model </a:t>
            </a:r>
          </a:p>
          <a:p>
            <a:r>
              <a:rPr lang="en-US" dirty="0"/>
              <a:t>These are fed into the shiny app to graphically display the results </a:t>
            </a:r>
          </a:p>
        </p:txBody>
      </p:sp>
      <p:sp>
        <p:nvSpPr>
          <p:cNvPr id="4" name="Slide Number Placeholder 3"/>
          <p:cNvSpPr>
            <a:spLocks noGrp="1"/>
          </p:cNvSpPr>
          <p:nvPr>
            <p:ph type="sldNum" sz="quarter" idx="5"/>
          </p:nvPr>
        </p:nvSpPr>
        <p:spPr/>
        <p:txBody>
          <a:bodyPr/>
          <a:lstStyle/>
          <a:p>
            <a:fld id="{273746A9-34C2-4E23-BDD4-DCE127844A43}" type="slidenum">
              <a:rPr lang="en-GB" smtClean="0"/>
              <a:t>4</a:t>
            </a:fld>
            <a:endParaRPr lang="en-GB"/>
          </a:p>
        </p:txBody>
      </p:sp>
    </p:spTree>
    <p:extLst>
      <p:ext uri="{BB962C8B-B14F-4D97-AF65-F5344CB8AC3E}">
        <p14:creationId xmlns:p14="http://schemas.microsoft.com/office/powerpoint/2010/main" val="1188445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Main graph which plots the results that the user wants to see. The agricultural systems are named on the y axis. The blue dashed line indicates the reference conventional agricultural system. </a:t>
            </a:r>
          </a:p>
          <a:p>
            <a:r>
              <a:rPr lang="en-US" dirty="0"/>
              <a:t>The agricultural systems which are significantly different to the conventional level have a blue star above them. </a:t>
            </a:r>
          </a:p>
          <a:p>
            <a:r>
              <a:rPr lang="en-US" dirty="0"/>
              <a:t>The user can choose which agricultural systems they would like to see displayed.</a:t>
            </a:r>
          </a:p>
          <a:p>
            <a:r>
              <a:rPr lang="en-US" dirty="0"/>
              <a:t>And the user can choose whether they want to plot log response ratio or percentage change on the x axis. </a:t>
            </a:r>
          </a:p>
          <a:p>
            <a:r>
              <a:rPr lang="en-US" dirty="0"/>
              <a:t>The user can also choose whether the re-scale the x axis as different agricultural systems are selected, or keep it fixed. </a:t>
            </a:r>
          </a:p>
          <a:p>
            <a:r>
              <a:rPr lang="en-US" dirty="0"/>
              <a:t>The app also displays a table of the number of observations of each agricultural system that the results are based on. </a:t>
            </a:r>
          </a:p>
        </p:txBody>
      </p:sp>
      <p:sp>
        <p:nvSpPr>
          <p:cNvPr id="4" name="Slide Number Placeholder 3"/>
          <p:cNvSpPr>
            <a:spLocks noGrp="1"/>
          </p:cNvSpPr>
          <p:nvPr>
            <p:ph type="sldNum" sz="quarter" idx="5"/>
          </p:nvPr>
        </p:nvSpPr>
        <p:spPr/>
        <p:txBody>
          <a:bodyPr/>
          <a:lstStyle/>
          <a:p>
            <a:fld id="{273746A9-34C2-4E23-BDD4-DCE127844A43}" type="slidenum">
              <a:rPr lang="en-GB" smtClean="0"/>
              <a:t>5</a:t>
            </a:fld>
            <a:endParaRPr lang="en-GB"/>
          </a:p>
        </p:txBody>
      </p:sp>
    </p:spTree>
    <p:extLst>
      <p:ext uri="{BB962C8B-B14F-4D97-AF65-F5344CB8AC3E}">
        <p14:creationId xmlns:p14="http://schemas.microsoft.com/office/powerpoint/2010/main" val="1779677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1A60A50-8E1B-4965-9104-250DA447078C}" type="datetimeFigureOut">
              <a:rPr lang="en-GB" smtClean="0"/>
              <a:t>14/06/2022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106ADC3-9773-467E-B328-CD72F3F4788C}" type="slidenum">
              <a:rPr lang="en-GB" smtClean="0"/>
              <a:t>‹#›</a:t>
            </a:fld>
            <a:endParaRPr lang="en-GB"/>
          </a:p>
        </p:txBody>
      </p:sp>
    </p:spTree>
    <p:extLst>
      <p:ext uri="{BB962C8B-B14F-4D97-AF65-F5344CB8AC3E}">
        <p14:creationId xmlns:p14="http://schemas.microsoft.com/office/powerpoint/2010/main" val="16406085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A60A50-8E1B-4965-9104-250DA447078C}" type="datetimeFigureOut">
              <a:rPr lang="en-GB" smtClean="0"/>
              <a:t>14/06/2022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06ADC3-9773-467E-B328-CD72F3F4788C}" type="slidenum">
              <a:rPr lang="en-GB" smtClean="0"/>
              <a:t>‹#›</a:t>
            </a:fld>
            <a:endParaRPr lang="en-GB"/>
          </a:p>
        </p:txBody>
      </p:sp>
    </p:spTree>
    <p:extLst>
      <p:ext uri="{BB962C8B-B14F-4D97-AF65-F5344CB8AC3E}">
        <p14:creationId xmlns:p14="http://schemas.microsoft.com/office/powerpoint/2010/main" val="122537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A60A50-8E1B-4965-9104-250DA447078C}" type="datetimeFigureOut">
              <a:rPr lang="en-GB" smtClean="0"/>
              <a:t>14/06/2022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06ADC3-9773-467E-B328-CD72F3F4788C}" type="slidenum">
              <a:rPr lang="en-GB" smtClean="0"/>
              <a:t>‹#›</a:t>
            </a:fld>
            <a:endParaRPr lang="en-GB"/>
          </a:p>
        </p:txBody>
      </p:sp>
    </p:spTree>
    <p:extLst>
      <p:ext uri="{BB962C8B-B14F-4D97-AF65-F5344CB8AC3E}">
        <p14:creationId xmlns:p14="http://schemas.microsoft.com/office/powerpoint/2010/main" val="237812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A60A50-8E1B-4965-9104-250DA447078C}" type="datetimeFigureOut">
              <a:rPr lang="en-GB" smtClean="0"/>
              <a:t>14/06/2022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106ADC3-9773-467E-B328-CD72F3F4788C}" type="slidenum">
              <a:rPr lang="en-GB" smtClean="0"/>
              <a:t>‹#›</a:t>
            </a:fld>
            <a:endParaRPr lang="en-GB"/>
          </a:p>
        </p:txBody>
      </p:sp>
    </p:spTree>
    <p:extLst>
      <p:ext uri="{BB962C8B-B14F-4D97-AF65-F5344CB8AC3E}">
        <p14:creationId xmlns:p14="http://schemas.microsoft.com/office/powerpoint/2010/main" val="389111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1A60A50-8E1B-4965-9104-250DA447078C}" type="datetimeFigureOut">
              <a:rPr lang="en-GB" smtClean="0"/>
              <a:t>14/06/2022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106ADC3-9773-467E-B328-CD72F3F4788C}" type="slidenum">
              <a:rPr lang="en-GB" smtClean="0"/>
              <a:t>‹#›</a:t>
            </a:fld>
            <a:endParaRPr lang="en-GB"/>
          </a:p>
        </p:txBody>
      </p:sp>
    </p:spTree>
    <p:extLst>
      <p:ext uri="{BB962C8B-B14F-4D97-AF65-F5344CB8AC3E}">
        <p14:creationId xmlns:p14="http://schemas.microsoft.com/office/powerpoint/2010/main" val="38008343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1A60A50-8E1B-4965-9104-250DA447078C}" type="datetimeFigureOut">
              <a:rPr lang="en-GB" smtClean="0"/>
              <a:t>14/06/2022</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F106ADC3-9773-467E-B328-CD72F3F4788C}" type="slidenum">
              <a:rPr lang="en-GB" smtClean="0"/>
              <a:t>‹#›</a:t>
            </a:fld>
            <a:endParaRPr lang="en-GB"/>
          </a:p>
        </p:txBody>
      </p:sp>
    </p:spTree>
    <p:extLst>
      <p:ext uri="{BB962C8B-B14F-4D97-AF65-F5344CB8AC3E}">
        <p14:creationId xmlns:p14="http://schemas.microsoft.com/office/powerpoint/2010/main" val="266479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1A60A50-8E1B-4965-9104-250DA447078C}" type="datetimeFigureOut">
              <a:rPr lang="en-GB" smtClean="0"/>
              <a:t>14/06/2022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106ADC3-9773-467E-B328-CD72F3F4788C}"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6018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A60A50-8E1B-4965-9104-250DA447078C}" type="datetimeFigureOut">
              <a:rPr lang="en-GB" smtClean="0"/>
              <a:t>14/06/2022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106ADC3-9773-467E-B328-CD72F3F4788C}" type="slidenum">
              <a:rPr lang="en-GB" smtClean="0"/>
              <a:t>‹#›</a:t>
            </a:fld>
            <a:endParaRPr lang="en-GB"/>
          </a:p>
        </p:txBody>
      </p:sp>
    </p:spTree>
    <p:extLst>
      <p:ext uri="{BB962C8B-B14F-4D97-AF65-F5344CB8AC3E}">
        <p14:creationId xmlns:p14="http://schemas.microsoft.com/office/powerpoint/2010/main" val="2712700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A60A50-8E1B-4965-9104-250DA447078C}" type="datetimeFigureOut">
              <a:rPr lang="en-GB" smtClean="0"/>
              <a:t>14/06/2022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106ADC3-9773-467E-B328-CD72F3F4788C}" type="slidenum">
              <a:rPr lang="en-GB" smtClean="0"/>
              <a:t>‹#›</a:t>
            </a:fld>
            <a:endParaRPr lang="en-GB"/>
          </a:p>
        </p:txBody>
      </p:sp>
    </p:spTree>
    <p:extLst>
      <p:ext uri="{BB962C8B-B14F-4D97-AF65-F5344CB8AC3E}">
        <p14:creationId xmlns:p14="http://schemas.microsoft.com/office/powerpoint/2010/main" val="401900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A60A50-8E1B-4965-9104-250DA447078C}" type="datetimeFigureOut">
              <a:rPr lang="en-GB" smtClean="0"/>
              <a:t>14/06/2022</a:t>
            </a:fld>
            <a:endParaRPr lang="en-GB"/>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GB"/>
          </a:p>
        </p:txBody>
      </p:sp>
      <p:sp>
        <p:nvSpPr>
          <p:cNvPr id="7" name="Slide Number Placeholder 6"/>
          <p:cNvSpPr>
            <a:spLocks noGrp="1"/>
          </p:cNvSpPr>
          <p:nvPr>
            <p:ph type="sldNum" sz="quarter" idx="12"/>
          </p:nvPr>
        </p:nvSpPr>
        <p:spPr/>
        <p:txBody>
          <a:bodyPr/>
          <a:lstStyle/>
          <a:p>
            <a:fld id="{F106ADC3-9773-467E-B328-CD72F3F4788C}" type="slidenum">
              <a:rPr lang="en-GB" smtClean="0"/>
              <a:t>‹#›</a:t>
            </a:fld>
            <a:endParaRPr lang="en-GB"/>
          </a:p>
        </p:txBody>
      </p:sp>
    </p:spTree>
    <p:extLst>
      <p:ext uri="{BB962C8B-B14F-4D97-AF65-F5344CB8AC3E}">
        <p14:creationId xmlns:p14="http://schemas.microsoft.com/office/powerpoint/2010/main" val="229535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E1A60A50-8E1B-4965-9104-250DA447078C}" type="datetimeFigureOut">
              <a:rPr lang="en-GB" smtClean="0"/>
              <a:t>14/06/2022</a:t>
            </a:fld>
            <a:endParaRPr lang="en-GB"/>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GB"/>
          </a:p>
        </p:txBody>
      </p:sp>
      <p:sp>
        <p:nvSpPr>
          <p:cNvPr id="7" name="Slide Number Placeholder 6"/>
          <p:cNvSpPr>
            <a:spLocks noGrp="1"/>
          </p:cNvSpPr>
          <p:nvPr>
            <p:ph type="sldNum" sz="quarter" idx="12"/>
          </p:nvPr>
        </p:nvSpPr>
        <p:spPr/>
        <p:txBody>
          <a:bodyPr/>
          <a:lstStyle/>
          <a:p>
            <a:fld id="{F106ADC3-9773-467E-B328-CD72F3F4788C}" type="slidenum">
              <a:rPr lang="en-GB" smtClean="0"/>
              <a:t>‹#›</a:t>
            </a:fld>
            <a:endParaRPr lang="en-GB"/>
          </a:p>
        </p:txBody>
      </p:sp>
    </p:spTree>
    <p:extLst>
      <p:ext uri="{BB962C8B-B14F-4D97-AF65-F5344CB8AC3E}">
        <p14:creationId xmlns:p14="http://schemas.microsoft.com/office/powerpoint/2010/main" val="384687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1A60A50-8E1B-4965-9104-250DA447078C}" type="datetimeFigureOut">
              <a:rPr lang="en-GB" smtClean="0"/>
              <a:t>14/06/2022</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106ADC3-9773-467E-B328-CD72F3F4788C}" type="slidenum">
              <a:rPr lang="en-GB" smtClean="0"/>
              <a:t>‹#›</a:t>
            </a:fld>
            <a:endParaRPr lang="en-GB"/>
          </a:p>
        </p:txBody>
      </p:sp>
    </p:spTree>
    <p:extLst>
      <p:ext uri="{BB962C8B-B14F-4D97-AF65-F5344CB8AC3E}">
        <p14:creationId xmlns:p14="http://schemas.microsoft.com/office/powerpoint/2010/main" val="1832661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r26dnk-grace-skinner.shinyapps.io/meta_meta_analysi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F358-95A7-93A3-894E-E96154CB4BBF}"/>
              </a:ext>
            </a:extLst>
          </p:cNvPr>
          <p:cNvSpPr>
            <a:spLocks noGrp="1"/>
          </p:cNvSpPr>
          <p:nvPr>
            <p:ph type="ctrTitle"/>
          </p:nvPr>
        </p:nvSpPr>
        <p:spPr>
          <a:xfrm>
            <a:off x="2078579" y="1828800"/>
            <a:ext cx="8034841" cy="2345114"/>
          </a:xfrm>
        </p:spPr>
        <p:txBody>
          <a:bodyPr>
            <a:normAutofit/>
          </a:bodyPr>
          <a:lstStyle/>
          <a:p>
            <a:r>
              <a:rPr lang="en-US" sz="4800" cap="none" dirty="0"/>
              <a:t>An R Shiny app to present meta-meta-analysis results</a:t>
            </a:r>
            <a:endParaRPr lang="en-GB" sz="4800" cap="none" dirty="0"/>
          </a:p>
        </p:txBody>
      </p:sp>
      <p:sp>
        <p:nvSpPr>
          <p:cNvPr id="3" name="Subtitle 2">
            <a:extLst>
              <a:ext uri="{FF2B5EF4-FFF2-40B4-BE49-F238E27FC236}">
                <a16:creationId xmlns:a16="http://schemas.microsoft.com/office/drawing/2014/main" id="{0F28E0E9-3E66-F1CA-ACC5-5DC7995E1EEA}"/>
              </a:ext>
            </a:extLst>
          </p:cNvPr>
          <p:cNvSpPr>
            <a:spLocks noGrp="1"/>
          </p:cNvSpPr>
          <p:nvPr>
            <p:ph type="subTitle" idx="1"/>
          </p:nvPr>
        </p:nvSpPr>
        <p:spPr>
          <a:xfrm>
            <a:off x="1524000" y="4534193"/>
            <a:ext cx="9144000" cy="721388"/>
          </a:xfrm>
        </p:spPr>
        <p:txBody>
          <a:bodyPr>
            <a:normAutofit/>
          </a:bodyPr>
          <a:lstStyle/>
          <a:p>
            <a:r>
              <a:rPr lang="en-US" sz="3200" dirty="0"/>
              <a:t>Grace Skinner</a:t>
            </a:r>
            <a:endParaRPr lang="en-GB" sz="3200" dirty="0"/>
          </a:p>
        </p:txBody>
      </p:sp>
      <p:pic>
        <p:nvPicPr>
          <p:cNvPr id="1026" name="Picture 2">
            <a:extLst>
              <a:ext uri="{FF2B5EF4-FFF2-40B4-BE49-F238E27FC236}">
                <a16:creationId xmlns:a16="http://schemas.microsoft.com/office/drawing/2014/main" id="{CD8786FD-D536-66F0-C407-753622EE9F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7826" y="5707854"/>
            <a:ext cx="2620348" cy="1010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23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EDBE6"/>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8272D66-9799-A5A2-8ECC-5AA8D2BEB56F}"/>
              </a:ext>
            </a:extLst>
          </p:cNvPr>
          <p:cNvGraphicFramePr>
            <a:graphicFrameLocks noGrp="1"/>
          </p:cNvGraphicFramePr>
          <p:nvPr>
            <p:ph idx="1"/>
            <p:extLst>
              <p:ext uri="{D42A27DB-BD31-4B8C-83A1-F6EECF244321}">
                <p14:modId xmlns:p14="http://schemas.microsoft.com/office/powerpoint/2010/main" val="4052893591"/>
              </p:ext>
            </p:extLst>
          </p:nvPr>
        </p:nvGraphicFramePr>
        <p:xfrm>
          <a:off x="500525" y="918102"/>
          <a:ext cx="11190950" cy="4394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554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A070-54CE-38FF-5563-78D44769284B}"/>
              </a:ext>
            </a:extLst>
          </p:cNvPr>
          <p:cNvSpPr>
            <a:spLocks noGrp="1"/>
          </p:cNvSpPr>
          <p:nvPr>
            <p:ph type="title"/>
          </p:nvPr>
        </p:nvSpPr>
        <p:spPr>
          <a:xfrm>
            <a:off x="2231135" y="420406"/>
            <a:ext cx="7729728" cy="1188720"/>
          </a:xfrm>
        </p:spPr>
        <p:txBody>
          <a:bodyPr>
            <a:normAutofit/>
          </a:bodyPr>
          <a:lstStyle/>
          <a:p>
            <a:r>
              <a:rPr lang="en-US" sz="4000" cap="none" dirty="0"/>
              <a:t>Premise of my project</a:t>
            </a:r>
            <a:endParaRPr lang="en-GB" sz="4000" cap="none" dirty="0"/>
          </a:p>
        </p:txBody>
      </p:sp>
      <p:graphicFrame>
        <p:nvGraphicFramePr>
          <p:cNvPr id="4" name="Content Placeholder 3">
            <a:extLst>
              <a:ext uri="{FF2B5EF4-FFF2-40B4-BE49-F238E27FC236}">
                <a16:creationId xmlns:a16="http://schemas.microsoft.com/office/drawing/2014/main" id="{144529A2-0A66-1179-977B-ADB5B63CA2CD}"/>
              </a:ext>
            </a:extLst>
          </p:cNvPr>
          <p:cNvGraphicFramePr>
            <a:graphicFrameLocks noGrp="1"/>
          </p:cNvGraphicFramePr>
          <p:nvPr>
            <p:ph idx="1"/>
            <p:extLst>
              <p:ext uri="{D42A27DB-BD31-4B8C-83A1-F6EECF244321}">
                <p14:modId xmlns:p14="http://schemas.microsoft.com/office/powerpoint/2010/main" val="3715917011"/>
              </p:ext>
            </p:extLst>
          </p:nvPr>
        </p:nvGraphicFramePr>
        <p:xfrm>
          <a:off x="312854" y="1609126"/>
          <a:ext cx="11566290" cy="41583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6371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9626-98EE-6167-0F3D-62CBA11E92F9}"/>
              </a:ext>
            </a:extLst>
          </p:cNvPr>
          <p:cNvSpPr>
            <a:spLocks noGrp="1"/>
          </p:cNvSpPr>
          <p:nvPr>
            <p:ph type="title"/>
          </p:nvPr>
        </p:nvSpPr>
        <p:spPr>
          <a:xfrm>
            <a:off x="2231135" y="398635"/>
            <a:ext cx="7729728" cy="1188720"/>
          </a:xfrm>
        </p:spPr>
        <p:txBody>
          <a:bodyPr>
            <a:normAutofit/>
          </a:bodyPr>
          <a:lstStyle/>
          <a:p>
            <a:r>
              <a:rPr lang="en-US" sz="4000" cap="none" dirty="0"/>
              <a:t>Overview of process</a:t>
            </a:r>
            <a:endParaRPr lang="en-GB" sz="4000" cap="none" dirty="0"/>
          </a:p>
        </p:txBody>
      </p:sp>
      <p:graphicFrame>
        <p:nvGraphicFramePr>
          <p:cNvPr id="13" name="Content Placeholder 12">
            <a:extLst>
              <a:ext uri="{FF2B5EF4-FFF2-40B4-BE49-F238E27FC236}">
                <a16:creationId xmlns:a16="http://schemas.microsoft.com/office/drawing/2014/main" id="{3E41F221-1DAF-725A-13F3-ED072EE58EE5}"/>
              </a:ext>
            </a:extLst>
          </p:cNvPr>
          <p:cNvGraphicFramePr>
            <a:graphicFrameLocks noGrp="1"/>
          </p:cNvGraphicFramePr>
          <p:nvPr>
            <p:ph idx="1"/>
            <p:extLst>
              <p:ext uri="{D42A27DB-BD31-4B8C-83A1-F6EECF244321}">
                <p14:modId xmlns:p14="http://schemas.microsoft.com/office/powerpoint/2010/main" val="2958964639"/>
              </p:ext>
            </p:extLst>
          </p:nvPr>
        </p:nvGraphicFramePr>
        <p:xfrm>
          <a:off x="402553" y="1763773"/>
          <a:ext cx="11386893" cy="42139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712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8636-2A59-1952-B6BE-5B9B17F4C148}"/>
              </a:ext>
            </a:extLst>
          </p:cNvPr>
          <p:cNvSpPr>
            <a:spLocks noGrp="1"/>
          </p:cNvSpPr>
          <p:nvPr>
            <p:ph type="title"/>
          </p:nvPr>
        </p:nvSpPr>
        <p:spPr>
          <a:xfrm>
            <a:off x="2231135" y="420406"/>
            <a:ext cx="7729728" cy="1188720"/>
          </a:xfrm>
        </p:spPr>
        <p:txBody>
          <a:bodyPr>
            <a:normAutofit/>
          </a:bodyPr>
          <a:lstStyle/>
          <a:p>
            <a:r>
              <a:rPr lang="en-US" sz="4000" cap="none" dirty="0"/>
              <a:t>Shiny app demonstration</a:t>
            </a:r>
            <a:endParaRPr lang="en-GB" sz="4000" cap="none" dirty="0"/>
          </a:p>
        </p:txBody>
      </p:sp>
      <p:sp>
        <p:nvSpPr>
          <p:cNvPr id="3" name="Content Placeholder 2">
            <a:extLst>
              <a:ext uri="{FF2B5EF4-FFF2-40B4-BE49-F238E27FC236}">
                <a16:creationId xmlns:a16="http://schemas.microsoft.com/office/drawing/2014/main" id="{7A536565-BA29-23F8-80CE-4BDE3D673F00}"/>
              </a:ext>
            </a:extLst>
          </p:cNvPr>
          <p:cNvSpPr>
            <a:spLocks noGrp="1"/>
          </p:cNvSpPr>
          <p:nvPr>
            <p:ph idx="1"/>
          </p:nvPr>
        </p:nvSpPr>
        <p:spPr>
          <a:xfrm>
            <a:off x="402552" y="1843386"/>
            <a:ext cx="11386893" cy="3958699"/>
          </a:xfrm>
        </p:spPr>
        <p:txBody>
          <a:bodyPr/>
          <a:lstStyle/>
          <a:p>
            <a:pPr marL="0" indent="0">
              <a:buNone/>
            </a:pPr>
            <a:r>
              <a:rPr lang="en-GB" sz="2800" u="sng" dirty="0">
                <a:solidFill>
                  <a:srgbClr val="0563C1"/>
                </a:solidFill>
                <a:effectLst/>
                <a:latin typeface="Calibri" panose="020F0502020204030204" pitchFamily="34" charset="0"/>
                <a:ea typeface="Calibri" panose="020F0502020204030204" pitchFamily="34" charset="0"/>
                <a:cs typeface="Symbol" panose="05050102010706020507" pitchFamily="18" charset="2"/>
                <a:hlinkClick r:id="rId3"/>
              </a:rPr>
              <a:t>https://r26dnk-grace-skinner.shinyapps.io/meta_meta_analysis/</a:t>
            </a:r>
            <a:r>
              <a:rPr lang="en-GB" sz="2800" u="sng" dirty="0">
                <a:solidFill>
                  <a:srgbClr val="0563C1"/>
                </a:solidFill>
                <a:effectLst/>
                <a:latin typeface="Calibri" panose="020F0502020204030204" pitchFamily="34" charset="0"/>
                <a:ea typeface="Calibri" panose="020F0502020204030204" pitchFamily="34" charset="0"/>
                <a:cs typeface="Symbol" panose="05050102010706020507" pitchFamily="18" charset="2"/>
              </a:rPr>
              <a:t> </a:t>
            </a:r>
            <a:endParaRPr lang="en-GB" sz="2800" dirty="0">
              <a:effectLst/>
              <a:latin typeface="Calibri" panose="020F0502020204030204" pitchFamily="34" charset="0"/>
              <a:ea typeface="Calibri" panose="020F0502020204030204" pitchFamily="34" charset="0"/>
              <a:cs typeface="Symbol" panose="05050102010706020507" pitchFamily="18" charset="2"/>
            </a:endParaRPr>
          </a:p>
          <a:p>
            <a:pPr marL="0" indent="0">
              <a:buNone/>
            </a:pPr>
            <a:endParaRPr lang="en-GB" dirty="0"/>
          </a:p>
        </p:txBody>
      </p:sp>
      <p:pic>
        <p:nvPicPr>
          <p:cNvPr id="5" name="Picture 4">
            <a:extLst>
              <a:ext uri="{FF2B5EF4-FFF2-40B4-BE49-F238E27FC236}">
                <a16:creationId xmlns:a16="http://schemas.microsoft.com/office/drawing/2014/main" id="{7DE27DE8-E7A8-B78D-E729-FC108E9CE66A}"/>
              </a:ext>
            </a:extLst>
          </p:cNvPr>
          <p:cNvPicPr>
            <a:picLocks noChangeAspect="1"/>
          </p:cNvPicPr>
          <p:nvPr/>
        </p:nvPicPr>
        <p:blipFill>
          <a:blip r:embed="rId4"/>
          <a:stretch>
            <a:fillRect/>
          </a:stretch>
        </p:blipFill>
        <p:spPr>
          <a:xfrm>
            <a:off x="1512711" y="2441007"/>
            <a:ext cx="9166577" cy="3996587"/>
          </a:xfrm>
          <a:prstGeom prst="rect">
            <a:avLst/>
          </a:prstGeom>
        </p:spPr>
      </p:pic>
    </p:spTree>
    <p:extLst>
      <p:ext uri="{BB962C8B-B14F-4D97-AF65-F5344CB8AC3E}">
        <p14:creationId xmlns:p14="http://schemas.microsoft.com/office/powerpoint/2010/main" val="175658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1">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Theme1" id="{D40F1D3E-FC14-4003-A6B0-D7592B7A28BE}" vid="{DD56D5A1-B59E-467D-A971-F6F67494E0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1489</TotalTime>
  <Words>586</Words>
  <Application>Microsoft Office PowerPoint</Application>
  <PresentationFormat>Widescreen</PresentationFormat>
  <Paragraphs>52</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Gill Sans MT</vt:lpstr>
      <vt:lpstr>Theme1</vt:lpstr>
      <vt:lpstr>An R Shiny app to present meta-meta-analysis results</vt:lpstr>
      <vt:lpstr>PowerPoint Presentation</vt:lpstr>
      <vt:lpstr>Premise of my project</vt:lpstr>
      <vt:lpstr>Overview of process</vt:lpstr>
      <vt:lpstr>Shiny app 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R Shiny app to present meta-meta-analysis results</dc:title>
  <dc:creator>Skinner, Grace</dc:creator>
  <cp:lastModifiedBy>Skinner, Grace</cp:lastModifiedBy>
  <cp:revision>12</cp:revision>
  <cp:lastPrinted>2022-06-14T11:33:20Z</cp:lastPrinted>
  <dcterms:created xsi:type="dcterms:W3CDTF">2022-06-13T10:17:04Z</dcterms:created>
  <dcterms:modified xsi:type="dcterms:W3CDTF">2022-06-14T14:41:28Z</dcterms:modified>
</cp:coreProperties>
</file>