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63" r:id="rId4"/>
    <p:sldId id="264" r:id="rId5"/>
    <p:sldId id="265" r:id="rId6"/>
    <p:sldId id="267" r:id="rId7"/>
    <p:sldId id="266" r:id="rId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3F7"/>
    <a:srgbClr val="CEDB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90" autoAdjust="0"/>
  </p:normalViewPr>
  <p:slideViewPr>
    <p:cSldViewPr snapToGrid="0">
      <p:cViewPr varScale="1">
        <p:scale>
          <a:sx n="80" d="100"/>
          <a:sy n="80" d="100"/>
        </p:scale>
        <p:origin x="782"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E9D8DD-C5EF-4430-823A-B55CD42B900F}"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GB"/>
        </a:p>
      </dgm:t>
    </dgm:pt>
    <dgm:pt modelId="{F5792DB2-2DB2-4D44-8B0A-D2A2F12AD158}">
      <dgm:prSet/>
      <dgm:spPr/>
      <dgm:t>
        <a:bodyPr/>
        <a:lstStyle/>
        <a:p>
          <a:r>
            <a:rPr lang="en-GB" dirty="0"/>
            <a:t>Diverse taxa</a:t>
          </a:r>
        </a:p>
      </dgm:t>
    </dgm:pt>
    <dgm:pt modelId="{3BE969ED-F806-4413-899D-9E7FF07CEC7B}" type="parTrans" cxnId="{68A033B1-0CD9-48A5-BAE8-A5532E9D97EB}">
      <dgm:prSet/>
      <dgm:spPr/>
      <dgm:t>
        <a:bodyPr/>
        <a:lstStyle/>
        <a:p>
          <a:endParaRPr lang="en-GB"/>
        </a:p>
      </dgm:t>
    </dgm:pt>
    <dgm:pt modelId="{45CC8D0B-117C-4508-BCA5-334DB71E1F5C}" type="sibTrans" cxnId="{68A033B1-0CD9-48A5-BAE8-A5532E9D97EB}">
      <dgm:prSet/>
      <dgm:spPr/>
      <dgm:t>
        <a:bodyPr/>
        <a:lstStyle/>
        <a:p>
          <a:endParaRPr lang="en-GB"/>
        </a:p>
      </dgm:t>
    </dgm:pt>
    <dgm:pt modelId="{758CFF80-BE06-4EE1-9C21-1576E027DE5E}">
      <dgm:prSet/>
      <dgm:spPr/>
      <dgm:t>
        <a:bodyPr/>
        <a:lstStyle/>
        <a:p>
          <a:r>
            <a:rPr lang="en-GB" dirty="0"/>
            <a:t>Underrepresented</a:t>
          </a:r>
        </a:p>
      </dgm:t>
    </dgm:pt>
    <dgm:pt modelId="{C380676B-F351-489A-AC3E-7ABCC641AC0C}" type="parTrans" cxnId="{CCCFFFDF-165E-44D9-B7B8-A9453F39806B}">
      <dgm:prSet/>
      <dgm:spPr/>
      <dgm:t>
        <a:bodyPr/>
        <a:lstStyle/>
        <a:p>
          <a:endParaRPr lang="en-GB"/>
        </a:p>
      </dgm:t>
    </dgm:pt>
    <dgm:pt modelId="{ED7011C6-7CEA-4D45-8648-20BE6C5B4212}" type="sibTrans" cxnId="{CCCFFFDF-165E-44D9-B7B8-A9453F39806B}">
      <dgm:prSet/>
      <dgm:spPr/>
      <dgm:t>
        <a:bodyPr/>
        <a:lstStyle/>
        <a:p>
          <a:endParaRPr lang="en-GB"/>
        </a:p>
      </dgm:t>
    </dgm:pt>
    <dgm:pt modelId="{2A1464EC-3718-41E6-ACB2-39A0BB0AFFAE}">
      <dgm:prSet/>
      <dgm:spPr/>
      <dgm:t>
        <a:bodyPr/>
        <a:lstStyle/>
        <a:p>
          <a:r>
            <a:rPr lang="en-GB" dirty="0"/>
            <a:t>Diverse conclusions </a:t>
          </a:r>
        </a:p>
      </dgm:t>
    </dgm:pt>
    <dgm:pt modelId="{337C81BF-8958-45D6-A194-94E83647BAB1}" type="parTrans" cxnId="{4ACD9345-BC42-4F91-BB33-F27EA1AB040E}">
      <dgm:prSet/>
      <dgm:spPr/>
      <dgm:t>
        <a:bodyPr/>
        <a:lstStyle/>
        <a:p>
          <a:endParaRPr lang="en-GB"/>
        </a:p>
      </dgm:t>
    </dgm:pt>
    <dgm:pt modelId="{49198867-F3EF-4721-92D5-546800827096}" type="sibTrans" cxnId="{4ACD9345-BC42-4F91-BB33-F27EA1AB040E}">
      <dgm:prSet/>
      <dgm:spPr/>
      <dgm:t>
        <a:bodyPr/>
        <a:lstStyle/>
        <a:p>
          <a:endParaRPr lang="en-GB"/>
        </a:p>
      </dgm:t>
    </dgm:pt>
    <dgm:pt modelId="{D3974F8C-7BA8-40EF-BC58-7BDD09BEAF6C}">
      <dgm:prSet/>
      <dgm:spPr/>
      <dgm:t>
        <a:bodyPr/>
        <a:lstStyle/>
        <a:p>
          <a:r>
            <a:rPr lang="en-GB" dirty="0"/>
            <a:t>Variation</a:t>
          </a:r>
        </a:p>
      </dgm:t>
    </dgm:pt>
    <dgm:pt modelId="{67F60FC9-A07E-4BD3-8B6F-F0003EDE4301}" type="parTrans" cxnId="{75EC8D15-97B2-4CD9-8FC7-402387579F1E}">
      <dgm:prSet/>
      <dgm:spPr/>
      <dgm:t>
        <a:bodyPr/>
        <a:lstStyle/>
        <a:p>
          <a:endParaRPr lang="en-GB"/>
        </a:p>
      </dgm:t>
    </dgm:pt>
    <dgm:pt modelId="{E9CFBC17-69EC-4D80-BB41-2AF7A9E89077}" type="sibTrans" cxnId="{75EC8D15-97B2-4CD9-8FC7-402387579F1E}">
      <dgm:prSet/>
      <dgm:spPr/>
      <dgm:t>
        <a:bodyPr/>
        <a:lstStyle/>
        <a:p>
          <a:endParaRPr lang="en-GB"/>
        </a:p>
      </dgm:t>
    </dgm:pt>
    <dgm:pt modelId="{DE575B3C-9CBC-46EB-A086-DA481D17EC98}">
      <dgm:prSet/>
      <dgm:spPr/>
      <dgm:t>
        <a:bodyPr/>
        <a:lstStyle/>
        <a:p>
          <a:r>
            <a:rPr lang="en-GB" dirty="0"/>
            <a:t>Geographic, temporal, taxonomic, biodiversity metric</a:t>
          </a:r>
        </a:p>
      </dgm:t>
    </dgm:pt>
    <dgm:pt modelId="{B862F42A-64FD-44F2-BFED-B9299F3A7F18}" type="parTrans" cxnId="{A25EA491-B55C-4DC9-8844-170C849C5B89}">
      <dgm:prSet/>
      <dgm:spPr/>
      <dgm:t>
        <a:bodyPr/>
        <a:lstStyle/>
        <a:p>
          <a:endParaRPr lang="en-GB"/>
        </a:p>
      </dgm:t>
    </dgm:pt>
    <dgm:pt modelId="{D77E084E-8414-4DBF-AAF3-79B08BB9E28A}" type="sibTrans" cxnId="{A25EA491-B55C-4DC9-8844-170C849C5B89}">
      <dgm:prSet/>
      <dgm:spPr/>
      <dgm:t>
        <a:bodyPr/>
        <a:lstStyle/>
        <a:p>
          <a:endParaRPr lang="en-GB"/>
        </a:p>
      </dgm:t>
    </dgm:pt>
    <dgm:pt modelId="{7C9B6285-3FF5-44BC-A9C8-2673D0BE2B63}">
      <dgm:prSet/>
      <dgm:spPr/>
      <dgm:t>
        <a:bodyPr/>
        <a:lstStyle/>
        <a:p>
          <a:r>
            <a:rPr lang="en-GB" dirty="0"/>
            <a:t>Drivers? Influence of species traits?</a:t>
          </a:r>
        </a:p>
      </dgm:t>
    </dgm:pt>
    <dgm:pt modelId="{6F32F697-5DDA-4343-BC33-194680F47D89}" type="parTrans" cxnId="{1219D7D1-B40C-45A2-9AC0-C031DB550AA2}">
      <dgm:prSet/>
      <dgm:spPr/>
      <dgm:t>
        <a:bodyPr/>
        <a:lstStyle/>
        <a:p>
          <a:endParaRPr lang="en-GB"/>
        </a:p>
      </dgm:t>
    </dgm:pt>
    <dgm:pt modelId="{0C650383-CECE-4EBE-A6FF-00B73B1AB688}" type="sibTrans" cxnId="{1219D7D1-B40C-45A2-9AC0-C031DB550AA2}">
      <dgm:prSet/>
      <dgm:spPr/>
      <dgm:t>
        <a:bodyPr/>
        <a:lstStyle/>
        <a:p>
          <a:endParaRPr lang="en-GB"/>
        </a:p>
      </dgm:t>
    </dgm:pt>
    <dgm:pt modelId="{B9CBB4BE-907B-4489-8B85-A81B6C3B9AD4}" type="pres">
      <dgm:prSet presAssocID="{16E9D8DD-C5EF-4430-823A-B55CD42B900F}" presName="linear" presStyleCnt="0">
        <dgm:presLayoutVars>
          <dgm:animLvl val="lvl"/>
          <dgm:resizeHandles val="exact"/>
        </dgm:presLayoutVars>
      </dgm:prSet>
      <dgm:spPr/>
    </dgm:pt>
    <dgm:pt modelId="{0E4A5906-980E-4972-98C3-BB810AA6CEB5}" type="pres">
      <dgm:prSet presAssocID="{F5792DB2-2DB2-4D44-8B0A-D2A2F12AD158}" presName="parentText" presStyleLbl="node1" presStyleIdx="0" presStyleCnt="5" custScaleY="88333">
        <dgm:presLayoutVars>
          <dgm:chMax val="0"/>
          <dgm:bulletEnabled val="1"/>
        </dgm:presLayoutVars>
      </dgm:prSet>
      <dgm:spPr/>
    </dgm:pt>
    <dgm:pt modelId="{C1E2CC09-BCA8-4606-B4B6-51C9C58A450D}" type="pres">
      <dgm:prSet presAssocID="{45CC8D0B-117C-4508-BCA5-334DB71E1F5C}" presName="spacer" presStyleCnt="0"/>
      <dgm:spPr/>
    </dgm:pt>
    <dgm:pt modelId="{ADAA23F6-BBF4-4E18-8932-A3CB8366586B}" type="pres">
      <dgm:prSet presAssocID="{758CFF80-BE06-4EE1-9C21-1576E027DE5E}" presName="parentText" presStyleLbl="node1" presStyleIdx="1" presStyleCnt="5" custScaleY="88333">
        <dgm:presLayoutVars>
          <dgm:chMax val="0"/>
          <dgm:bulletEnabled val="1"/>
        </dgm:presLayoutVars>
      </dgm:prSet>
      <dgm:spPr/>
    </dgm:pt>
    <dgm:pt modelId="{6191A3AB-224A-4673-9CE8-B8F627AA0836}" type="pres">
      <dgm:prSet presAssocID="{ED7011C6-7CEA-4D45-8648-20BE6C5B4212}" presName="spacer" presStyleCnt="0"/>
      <dgm:spPr/>
    </dgm:pt>
    <dgm:pt modelId="{4E5F0132-E2A9-46CE-8A46-67B992C9D4C2}" type="pres">
      <dgm:prSet presAssocID="{2A1464EC-3718-41E6-ACB2-39A0BB0AFFAE}" presName="parentText" presStyleLbl="node1" presStyleIdx="2" presStyleCnt="5" custScaleY="88333">
        <dgm:presLayoutVars>
          <dgm:chMax val="0"/>
          <dgm:bulletEnabled val="1"/>
        </dgm:presLayoutVars>
      </dgm:prSet>
      <dgm:spPr/>
    </dgm:pt>
    <dgm:pt modelId="{04B4AE8F-8EF1-4FC0-8A5D-A4EFCDBB30C8}" type="pres">
      <dgm:prSet presAssocID="{49198867-F3EF-4721-92D5-546800827096}" presName="spacer" presStyleCnt="0"/>
      <dgm:spPr/>
    </dgm:pt>
    <dgm:pt modelId="{06C559AA-4950-4CB2-B981-85F8CE5542DB}" type="pres">
      <dgm:prSet presAssocID="{D3974F8C-7BA8-40EF-BC58-7BDD09BEAF6C}" presName="parentText" presStyleLbl="node1" presStyleIdx="3" presStyleCnt="5" custScaleY="88333">
        <dgm:presLayoutVars>
          <dgm:chMax val="0"/>
          <dgm:bulletEnabled val="1"/>
        </dgm:presLayoutVars>
      </dgm:prSet>
      <dgm:spPr/>
    </dgm:pt>
    <dgm:pt modelId="{C4298472-8C64-45DF-9C42-3D356861898A}" type="pres">
      <dgm:prSet presAssocID="{D3974F8C-7BA8-40EF-BC58-7BDD09BEAF6C}" presName="childText" presStyleLbl="revTx" presStyleIdx="0" presStyleCnt="1">
        <dgm:presLayoutVars>
          <dgm:bulletEnabled val="1"/>
        </dgm:presLayoutVars>
      </dgm:prSet>
      <dgm:spPr/>
    </dgm:pt>
    <dgm:pt modelId="{5CD5BD34-771E-45E0-A13B-52B2D9F1A710}" type="pres">
      <dgm:prSet presAssocID="{7C9B6285-3FF5-44BC-A9C8-2673D0BE2B63}" presName="parentText" presStyleLbl="node1" presStyleIdx="4" presStyleCnt="5" custScaleY="88333">
        <dgm:presLayoutVars>
          <dgm:chMax val="0"/>
          <dgm:bulletEnabled val="1"/>
        </dgm:presLayoutVars>
      </dgm:prSet>
      <dgm:spPr/>
    </dgm:pt>
  </dgm:ptLst>
  <dgm:cxnLst>
    <dgm:cxn modelId="{75EC8D15-97B2-4CD9-8FC7-402387579F1E}" srcId="{16E9D8DD-C5EF-4430-823A-B55CD42B900F}" destId="{D3974F8C-7BA8-40EF-BC58-7BDD09BEAF6C}" srcOrd="3" destOrd="0" parTransId="{67F60FC9-A07E-4BD3-8B6F-F0003EDE4301}" sibTransId="{E9CFBC17-69EC-4D80-BB41-2AF7A9E89077}"/>
    <dgm:cxn modelId="{9B023A16-A91F-49EB-B767-9351B08BE424}" type="presOf" srcId="{D3974F8C-7BA8-40EF-BC58-7BDD09BEAF6C}" destId="{06C559AA-4950-4CB2-B981-85F8CE5542DB}" srcOrd="0" destOrd="0" presId="urn:microsoft.com/office/officeart/2005/8/layout/vList2"/>
    <dgm:cxn modelId="{AB669132-969E-4728-BA0A-79C9EE26CDF1}" type="presOf" srcId="{7C9B6285-3FF5-44BC-A9C8-2673D0BE2B63}" destId="{5CD5BD34-771E-45E0-A13B-52B2D9F1A710}" srcOrd="0" destOrd="0" presId="urn:microsoft.com/office/officeart/2005/8/layout/vList2"/>
    <dgm:cxn modelId="{4ACD9345-BC42-4F91-BB33-F27EA1AB040E}" srcId="{16E9D8DD-C5EF-4430-823A-B55CD42B900F}" destId="{2A1464EC-3718-41E6-ACB2-39A0BB0AFFAE}" srcOrd="2" destOrd="0" parTransId="{337C81BF-8958-45D6-A194-94E83647BAB1}" sibTransId="{49198867-F3EF-4721-92D5-546800827096}"/>
    <dgm:cxn modelId="{334D0A51-560E-4B95-A346-599623D6BED3}" type="presOf" srcId="{16E9D8DD-C5EF-4430-823A-B55CD42B900F}" destId="{B9CBB4BE-907B-4489-8B85-A81B6C3B9AD4}" srcOrd="0" destOrd="0" presId="urn:microsoft.com/office/officeart/2005/8/layout/vList2"/>
    <dgm:cxn modelId="{FC2DC884-186E-48EA-8A2F-8AF5F9B934F2}" type="presOf" srcId="{DE575B3C-9CBC-46EB-A086-DA481D17EC98}" destId="{C4298472-8C64-45DF-9C42-3D356861898A}" srcOrd="0" destOrd="0" presId="urn:microsoft.com/office/officeart/2005/8/layout/vList2"/>
    <dgm:cxn modelId="{A25EA491-B55C-4DC9-8844-170C849C5B89}" srcId="{D3974F8C-7BA8-40EF-BC58-7BDD09BEAF6C}" destId="{DE575B3C-9CBC-46EB-A086-DA481D17EC98}" srcOrd="0" destOrd="0" parTransId="{B862F42A-64FD-44F2-BFED-B9299F3A7F18}" sibTransId="{D77E084E-8414-4DBF-AAF3-79B08BB9E28A}"/>
    <dgm:cxn modelId="{1CDF5994-F184-46FE-9BA2-12D793CA7C98}" type="presOf" srcId="{2A1464EC-3718-41E6-ACB2-39A0BB0AFFAE}" destId="{4E5F0132-E2A9-46CE-8A46-67B992C9D4C2}" srcOrd="0" destOrd="0" presId="urn:microsoft.com/office/officeart/2005/8/layout/vList2"/>
    <dgm:cxn modelId="{30AA089C-4701-4863-AF92-2CC08F9666AB}" type="presOf" srcId="{F5792DB2-2DB2-4D44-8B0A-D2A2F12AD158}" destId="{0E4A5906-980E-4972-98C3-BB810AA6CEB5}" srcOrd="0" destOrd="0" presId="urn:microsoft.com/office/officeart/2005/8/layout/vList2"/>
    <dgm:cxn modelId="{68A033B1-0CD9-48A5-BAE8-A5532E9D97EB}" srcId="{16E9D8DD-C5EF-4430-823A-B55CD42B900F}" destId="{F5792DB2-2DB2-4D44-8B0A-D2A2F12AD158}" srcOrd="0" destOrd="0" parTransId="{3BE969ED-F806-4413-899D-9E7FF07CEC7B}" sibTransId="{45CC8D0B-117C-4508-BCA5-334DB71E1F5C}"/>
    <dgm:cxn modelId="{BD1485CA-C69D-431D-92A5-C2D0599E2243}" type="presOf" srcId="{758CFF80-BE06-4EE1-9C21-1576E027DE5E}" destId="{ADAA23F6-BBF4-4E18-8932-A3CB8366586B}" srcOrd="0" destOrd="0" presId="urn:microsoft.com/office/officeart/2005/8/layout/vList2"/>
    <dgm:cxn modelId="{1219D7D1-B40C-45A2-9AC0-C031DB550AA2}" srcId="{16E9D8DD-C5EF-4430-823A-B55CD42B900F}" destId="{7C9B6285-3FF5-44BC-A9C8-2673D0BE2B63}" srcOrd="4" destOrd="0" parTransId="{6F32F697-5DDA-4343-BC33-194680F47D89}" sibTransId="{0C650383-CECE-4EBE-A6FF-00B73B1AB688}"/>
    <dgm:cxn modelId="{CCCFFFDF-165E-44D9-B7B8-A9453F39806B}" srcId="{16E9D8DD-C5EF-4430-823A-B55CD42B900F}" destId="{758CFF80-BE06-4EE1-9C21-1576E027DE5E}" srcOrd="1" destOrd="0" parTransId="{C380676B-F351-489A-AC3E-7ABCC641AC0C}" sibTransId="{ED7011C6-7CEA-4D45-8648-20BE6C5B4212}"/>
    <dgm:cxn modelId="{E94F8C72-0908-463B-81A2-C5C633C06D9D}" type="presParOf" srcId="{B9CBB4BE-907B-4489-8B85-A81B6C3B9AD4}" destId="{0E4A5906-980E-4972-98C3-BB810AA6CEB5}" srcOrd="0" destOrd="0" presId="urn:microsoft.com/office/officeart/2005/8/layout/vList2"/>
    <dgm:cxn modelId="{0B66789F-420D-4F60-BB18-3C54D62AA713}" type="presParOf" srcId="{B9CBB4BE-907B-4489-8B85-A81B6C3B9AD4}" destId="{C1E2CC09-BCA8-4606-B4B6-51C9C58A450D}" srcOrd="1" destOrd="0" presId="urn:microsoft.com/office/officeart/2005/8/layout/vList2"/>
    <dgm:cxn modelId="{D6C57E3D-B6CD-449C-843D-FCCFF821AD4E}" type="presParOf" srcId="{B9CBB4BE-907B-4489-8B85-A81B6C3B9AD4}" destId="{ADAA23F6-BBF4-4E18-8932-A3CB8366586B}" srcOrd="2" destOrd="0" presId="urn:microsoft.com/office/officeart/2005/8/layout/vList2"/>
    <dgm:cxn modelId="{BBD66763-955A-493E-8C55-D3EBBA25C0EA}" type="presParOf" srcId="{B9CBB4BE-907B-4489-8B85-A81B6C3B9AD4}" destId="{6191A3AB-224A-4673-9CE8-B8F627AA0836}" srcOrd="3" destOrd="0" presId="urn:microsoft.com/office/officeart/2005/8/layout/vList2"/>
    <dgm:cxn modelId="{AE92B19C-E388-438B-BC4D-11F97734992A}" type="presParOf" srcId="{B9CBB4BE-907B-4489-8B85-A81B6C3B9AD4}" destId="{4E5F0132-E2A9-46CE-8A46-67B992C9D4C2}" srcOrd="4" destOrd="0" presId="urn:microsoft.com/office/officeart/2005/8/layout/vList2"/>
    <dgm:cxn modelId="{4FE32CA5-CF82-4742-AFE0-79392FFD91D9}" type="presParOf" srcId="{B9CBB4BE-907B-4489-8B85-A81B6C3B9AD4}" destId="{04B4AE8F-8EF1-4FC0-8A5D-A4EFCDBB30C8}" srcOrd="5" destOrd="0" presId="urn:microsoft.com/office/officeart/2005/8/layout/vList2"/>
    <dgm:cxn modelId="{A85BCF65-1A64-4701-A598-97CA4FC658E4}" type="presParOf" srcId="{B9CBB4BE-907B-4489-8B85-A81B6C3B9AD4}" destId="{06C559AA-4950-4CB2-B981-85F8CE5542DB}" srcOrd="6" destOrd="0" presId="urn:microsoft.com/office/officeart/2005/8/layout/vList2"/>
    <dgm:cxn modelId="{2F0D8600-11FD-454B-A9CA-925A589B62DC}" type="presParOf" srcId="{B9CBB4BE-907B-4489-8B85-A81B6C3B9AD4}" destId="{C4298472-8C64-45DF-9C42-3D356861898A}" srcOrd="7" destOrd="0" presId="urn:microsoft.com/office/officeart/2005/8/layout/vList2"/>
    <dgm:cxn modelId="{7519BA11-D280-4F6F-9F96-26C5EF28FAB0}" type="presParOf" srcId="{B9CBB4BE-907B-4489-8B85-A81B6C3B9AD4}" destId="{5CD5BD34-771E-45E0-A13B-52B2D9F1A71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5584F3-6EE7-4589-ABCC-F1F9FD1EB2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GB"/>
        </a:p>
      </dgm:t>
    </dgm:pt>
    <dgm:pt modelId="{31558637-950E-44DD-9FB2-16AC35B95747}">
      <dgm:prSet custT="1"/>
      <dgm:spPr/>
      <dgm:t>
        <a:bodyPr/>
        <a:lstStyle/>
        <a:p>
          <a:r>
            <a:rPr lang="en-GB" sz="2000" dirty="0"/>
            <a:t>Synthesise across literature</a:t>
          </a:r>
        </a:p>
      </dgm:t>
    </dgm:pt>
    <dgm:pt modelId="{861A1666-51A8-4357-BB4C-36B6F5F7B343}" type="parTrans" cxnId="{137B5496-EE13-447F-AE8B-5AA00C96190A}">
      <dgm:prSet/>
      <dgm:spPr/>
      <dgm:t>
        <a:bodyPr/>
        <a:lstStyle/>
        <a:p>
          <a:endParaRPr lang="en-GB"/>
        </a:p>
      </dgm:t>
    </dgm:pt>
    <dgm:pt modelId="{31DEA09C-3904-4B5C-81F2-9739FB589A11}" type="sibTrans" cxnId="{137B5496-EE13-447F-AE8B-5AA00C96190A}">
      <dgm:prSet/>
      <dgm:spPr/>
      <dgm:t>
        <a:bodyPr/>
        <a:lstStyle/>
        <a:p>
          <a:endParaRPr lang="en-GB"/>
        </a:p>
      </dgm:t>
    </dgm:pt>
    <dgm:pt modelId="{928906BB-1CAC-4F3A-BB02-23BD281284AF}">
      <dgm:prSet custT="1"/>
      <dgm:spPr/>
      <dgm:t>
        <a:bodyPr/>
        <a:lstStyle/>
        <a:p>
          <a:r>
            <a:rPr lang="en-GB" sz="2000" dirty="0"/>
            <a:t>Existing tools/approaches</a:t>
          </a:r>
        </a:p>
      </dgm:t>
    </dgm:pt>
    <dgm:pt modelId="{88050BF8-78D1-4B4B-AD90-2151874646B6}" type="parTrans" cxnId="{A1154999-CF25-4B98-B438-49557D5C87B8}">
      <dgm:prSet/>
      <dgm:spPr/>
      <dgm:t>
        <a:bodyPr/>
        <a:lstStyle/>
        <a:p>
          <a:endParaRPr lang="en-GB"/>
        </a:p>
      </dgm:t>
    </dgm:pt>
    <dgm:pt modelId="{AF5E8784-4FA2-4B4B-B0C6-E4922FAF9B48}" type="sibTrans" cxnId="{A1154999-CF25-4B98-B438-49557D5C87B8}">
      <dgm:prSet/>
      <dgm:spPr/>
      <dgm:t>
        <a:bodyPr/>
        <a:lstStyle/>
        <a:p>
          <a:endParaRPr lang="en-GB"/>
        </a:p>
      </dgm:t>
    </dgm:pt>
    <dgm:pt modelId="{840CB984-2335-4CF6-AE9C-9E5F49ACCE2C}">
      <dgm:prSet custT="1"/>
      <dgm:spPr/>
      <dgm:t>
        <a:bodyPr/>
        <a:lstStyle/>
        <a:p>
          <a:r>
            <a:rPr lang="en-GB" sz="1800" dirty="0"/>
            <a:t>Synthetic analysis – models based on collated primary data </a:t>
          </a:r>
        </a:p>
      </dgm:t>
    </dgm:pt>
    <dgm:pt modelId="{C4960641-FC18-4396-96DE-44E121E9158F}" type="parTrans" cxnId="{9E1C7179-67AA-4067-AEE1-9684424BBEA0}">
      <dgm:prSet/>
      <dgm:spPr/>
      <dgm:t>
        <a:bodyPr/>
        <a:lstStyle/>
        <a:p>
          <a:endParaRPr lang="en-GB"/>
        </a:p>
      </dgm:t>
    </dgm:pt>
    <dgm:pt modelId="{DFED9CCD-2EE4-4D7A-B4E6-ECD2EA3F6724}" type="sibTrans" cxnId="{9E1C7179-67AA-4067-AEE1-9684424BBEA0}">
      <dgm:prSet/>
      <dgm:spPr/>
      <dgm:t>
        <a:bodyPr/>
        <a:lstStyle/>
        <a:p>
          <a:endParaRPr lang="en-GB"/>
        </a:p>
      </dgm:t>
    </dgm:pt>
    <dgm:pt modelId="{260480A7-27EB-4B45-8FD1-D82A827CD9A9}">
      <dgm:prSet custT="1"/>
      <dgm:spPr/>
      <dgm:t>
        <a:bodyPr/>
        <a:lstStyle/>
        <a:p>
          <a:r>
            <a:rPr lang="en-GB" sz="1800" dirty="0"/>
            <a:t>Meta-analysis – models based on effect sizes</a:t>
          </a:r>
        </a:p>
      </dgm:t>
    </dgm:pt>
    <dgm:pt modelId="{529E4C4F-7B7E-4DCD-BCDA-06ACF38098F7}" type="parTrans" cxnId="{B4EF16A0-8570-454B-8BD9-B32F433E8EBA}">
      <dgm:prSet/>
      <dgm:spPr/>
      <dgm:t>
        <a:bodyPr/>
        <a:lstStyle/>
        <a:p>
          <a:endParaRPr lang="en-GB"/>
        </a:p>
      </dgm:t>
    </dgm:pt>
    <dgm:pt modelId="{3DC33ADE-3779-4A48-9A83-6904BB9B2A64}" type="sibTrans" cxnId="{B4EF16A0-8570-454B-8BD9-B32F433E8EBA}">
      <dgm:prSet/>
      <dgm:spPr/>
      <dgm:t>
        <a:bodyPr/>
        <a:lstStyle/>
        <a:p>
          <a:endParaRPr lang="en-GB"/>
        </a:p>
      </dgm:t>
    </dgm:pt>
    <dgm:pt modelId="{EE24A56A-091C-4665-965B-2E5666E76586}">
      <dgm:prSet custT="1"/>
      <dgm:spPr/>
      <dgm:t>
        <a:bodyPr/>
        <a:lstStyle/>
        <a:p>
          <a:r>
            <a:rPr lang="en-GB" sz="1800" dirty="0"/>
            <a:t>Living reviews</a:t>
          </a:r>
        </a:p>
      </dgm:t>
    </dgm:pt>
    <dgm:pt modelId="{01E45A51-03DE-48AE-875F-7A64E4CEDF58}" type="parTrans" cxnId="{BDC924DF-5E4D-44EE-BFF3-8AAA962329C5}">
      <dgm:prSet/>
      <dgm:spPr/>
      <dgm:t>
        <a:bodyPr/>
        <a:lstStyle/>
        <a:p>
          <a:endParaRPr lang="en-GB"/>
        </a:p>
      </dgm:t>
    </dgm:pt>
    <dgm:pt modelId="{31DE0C30-335C-480E-9D8A-45B4CF666940}" type="sibTrans" cxnId="{BDC924DF-5E4D-44EE-BFF3-8AAA962329C5}">
      <dgm:prSet/>
      <dgm:spPr/>
      <dgm:t>
        <a:bodyPr/>
        <a:lstStyle/>
        <a:p>
          <a:endParaRPr lang="en-GB"/>
        </a:p>
      </dgm:t>
    </dgm:pt>
    <dgm:pt modelId="{9AD33F4F-8316-4D2E-B206-A5E1287071F0}">
      <dgm:prSet custT="1"/>
      <dgm:spPr/>
      <dgm:t>
        <a:bodyPr/>
        <a:lstStyle/>
        <a:p>
          <a:r>
            <a:rPr lang="en-GB" sz="2000" dirty="0"/>
            <a:t>My Shiny app</a:t>
          </a:r>
        </a:p>
      </dgm:t>
    </dgm:pt>
    <dgm:pt modelId="{698E20CA-C6CC-4E34-A924-5954223E97E5}" type="parTrans" cxnId="{0683C30D-F1DB-401A-A85F-7059B149A4CA}">
      <dgm:prSet/>
      <dgm:spPr/>
      <dgm:t>
        <a:bodyPr/>
        <a:lstStyle/>
        <a:p>
          <a:endParaRPr lang="en-GB"/>
        </a:p>
      </dgm:t>
    </dgm:pt>
    <dgm:pt modelId="{7B1C0227-ABE2-4427-9A9F-B7439F259EDB}" type="sibTrans" cxnId="{0683C30D-F1DB-401A-A85F-7059B149A4CA}">
      <dgm:prSet/>
      <dgm:spPr/>
      <dgm:t>
        <a:bodyPr/>
        <a:lstStyle/>
        <a:p>
          <a:endParaRPr lang="en-GB"/>
        </a:p>
      </dgm:t>
    </dgm:pt>
    <dgm:pt modelId="{2BE92EB0-0676-4FB9-BE12-A35502BDAADE}">
      <dgm:prSet custT="1"/>
      <dgm:spPr/>
      <dgm:t>
        <a:bodyPr/>
        <a:lstStyle/>
        <a:p>
          <a:r>
            <a:rPr lang="en-GB" sz="2000" dirty="0"/>
            <a:t>Focus on insect biodiversity as tool is needed to help understand heterogenous and complex field</a:t>
          </a:r>
        </a:p>
      </dgm:t>
    </dgm:pt>
    <dgm:pt modelId="{4B6C53AE-DA09-4765-8C55-65EFE9ECBA7E}" type="parTrans" cxnId="{0494D401-46D9-434F-9683-E44721357474}">
      <dgm:prSet/>
      <dgm:spPr/>
      <dgm:t>
        <a:bodyPr/>
        <a:lstStyle/>
        <a:p>
          <a:endParaRPr lang="en-GB"/>
        </a:p>
      </dgm:t>
    </dgm:pt>
    <dgm:pt modelId="{24797022-669B-45C5-895D-51E696A86E59}" type="sibTrans" cxnId="{0494D401-46D9-434F-9683-E44721357474}">
      <dgm:prSet/>
      <dgm:spPr/>
      <dgm:t>
        <a:bodyPr/>
        <a:lstStyle/>
        <a:p>
          <a:endParaRPr lang="en-GB"/>
        </a:p>
      </dgm:t>
    </dgm:pt>
    <dgm:pt modelId="{A414742B-FBFA-417B-B793-1E03C5D27EF0}">
      <dgm:prSet custT="1"/>
      <dgm:spPr/>
      <dgm:t>
        <a:bodyPr/>
        <a:lstStyle/>
        <a:p>
          <a:r>
            <a:rPr lang="en-GB" sz="1800" dirty="0"/>
            <a:t>Metadataset and dynamic meta-analysis Shiny app</a:t>
          </a:r>
        </a:p>
      </dgm:t>
    </dgm:pt>
    <dgm:pt modelId="{F773B36D-1283-492D-8C06-9AE6EDA8BA78}" type="parTrans" cxnId="{69B35962-91C0-4C08-852A-3B4BD84D9211}">
      <dgm:prSet/>
      <dgm:spPr/>
      <dgm:t>
        <a:bodyPr/>
        <a:lstStyle/>
        <a:p>
          <a:endParaRPr lang="en-GB"/>
        </a:p>
      </dgm:t>
    </dgm:pt>
    <dgm:pt modelId="{4475565E-763E-4CE2-86E0-03DC49D79B31}" type="sibTrans" cxnId="{69B35962-91C0-4C08-852A-3B4BD84D9211}">
      <dgm:prSet/>
      <dgm:spPr/>
      <dgm:t>
        <a:bodyPr/>
        <a:lstStyle/>
        <a:p>
          <a:endParaRPr lang="en-GB"/>
        </a:p>
      </dgm:t>
    </dgm:pt>
    <dgm:pt modelId="{78768FB2-5AA3-49C6-80CB-A98FAE49BA12}">
      <dgm:prSet custT="1"/>
      <dgm:spPr/>
      <dgm:t>
        <a:bodyPr/>
        <a:lstStyle/>
        <a:p>
          <a:r>
            <a:rPr lang="en-GB" sz="1800" dirty="0"/>
            <a:t>Run custom meta-meta-analytic models </a:t>
          </a:r>
        </a:p>
      </dgm:t>
    </dgm:pt>
    <dgm:pt modelId="{EFF0A4C2-B953-44C4-A21F-6BA34B6BEA22}" type="parTrans" cxnId="{F4BDE12A-49FF-4D47-9DBD-0BBC677DABBF}">
      <dgm:prSet/>
      <dgm:spPr/>
      <dgm:t>
        <a:bodyPr/>
        <a:lstStyle/>
        <a:p>
          <a:endParaRPr lang="en-GB"/>
        </a:p>
      </dgm:t>
    </dgm:pt>
    <dgm:pt modelId="{87F6BEE3-E195-40D5-9F18-C291AEE4F858}" type="sibTrans" cxnId="{F4BDE12A-49FF-4D47-9DBD-0BBC677DABBF}">
      <dgm:prSet/>
      <dgm:spPr/>
      <dgm:t>
        <a:bodyPr/>
        <a:lstStyle/>
        <a:p>
          <a:endParaRPr lang="en-GB"/>
        </a:p>
      </dgm:t>
    </dgm:pt>
    <dgm:pt modelId="{9DE600A2-7473-44AE-97CA-478B24E2AE09}">
      <dgm:prSet custT="1"/>
      <dgm:spPr/>
      <dgm:t>
        <a:bodyPr/>
        <a:lstStyle/>
        <a:p>
          <a:r>
            <a:rPr lang="en-GB" sz="1800" dirty="0"/>
            <a:t>Updates to include data from new meta-analyses</a:t>
          </a:r>
        </a:p>
      </dgm:t>
    </dgm:pt>
    <dgm:pt modelId="{6466FD61-46A7-4BA1-AF1A-FC4AB8B55A14}" type="parTrans" cxnId="{C50E1523-AB06-4222-8FD2-206D99F738F3}">
      <dgm:prSet/>
      <dgm:spPr/>
      <dgm:t>
        <a:bodyPr/>
        <a:lstStyle/>
        <a:p>
          <a:endParaRPr lang="en-GB"/>
        </a:p>
      </dgm:t>
    </dgm:pt>
    <dgm:pt modelId="{28EDB974-BED8-40B4-8E49-D68E21B99DF5}" type="sibTrans" cxnId="{C50E1523-AB06-4222-8FD2-206D99F738F3}">
      <dgm:prSet/>
      <dgm:spPr/>
      <dgm:t>
        <a:bodyPr/>
        <a:lstStyle/>
        <a:p>
          <a:endParaRPr lang="en-GB"/>
        </a:p>
      </dgm:t>
    </dgm:pt>
    <dgm:pt modelId="{3C7831A5-1EE4-4D9B-99AD-B82274A1C6AE}">
      <dgm:prSet custScaleY="114972" custT="1"/>
      <dgm:spPr/>
      <dgm:t>
        <a:bodyPr/>
        <a:lstStyle/>
        <a:p>
          <a:r>
            <a:rPr lang="en-GB" sz="1800" dirty="0"/>
            <a:t>Meta-meta-analysis = analysing multiple meta-analysis studies together</a:t>
          </a:r>
        </a:p>
      </dgm:t>
    </dgm:pt>
    <dgm:pt modelId="{D47A450F-C991-4383-8D58-66F56A803E55}" type="parTrans" cxnId="{4C681EA0-F0A6-4A09-8498-723BCE92C3A3}">
      <dgm:prSet/>
      <dgm:spPr/>
      <dgm:t>
        <a:bodyPr/>
        <a:lstStyle/>
        <a:p>
          <a:endParaRPr lang="en-GB"/>
        </a:p>
      </dgm:t>
    </dgm:pt>
    <dgm:pt modelId="{2049B1AD-F148-423E-85E0-405FE765AC67}" type="sibTrans" cxnId="{4C681EA0-F0A6-4A09-8498-723BCE92C3A3}">
      <dgm:prSet/>
      <dgm:spPr/>
      <dgm:t>
        <a:bodyPr/>
        <a:lstStyle/>
        <a:p>
          <a:endParaRPr lang="en-GB"/>
        </a:p>
      </dgm:t>
    </dgm:pt>
    <dgm:pt modelId="{58D33B30-0566-4299-8016-F30AB2C70282}">
      <dgm:prSet custT="1"/>
      <dgm:spPr/>
      <dgm:t>
        <a:bodyPr/>
        <a:lstStyle/>
        <a:p>
          <a:r>
            <a:rPr lang="en-GB" sz="1800" dirty="0"/>
            <a:t>EntoGEM database</a:t>
          </a:r>
        </a:p>
      </dgm:t>
    </dgm:pt>
    <dgm:pt modelId="{0B8D7A66-5D2A-4FFE-B22C-038AF5F332FC}" type="sibTrans" cxnId="{58F56B85-3CFD-4783-8354-DA3C40E4E55E}">
      <dgm:prSet/>
      <dgm:spPr/>
      <dgm:t>
        <a:bodyPr/>
        <a:lstStyle/>
        <a:p>
          <a:endParaRPr lang="en-GB"/>
        </a:p>
      </dgm:t>
    </dgm:pt>
    <dgm:pt modelId="{CE2E2751-1C88-4FCE-812D-600D9D0E7F8F}" type="parTrans" cxnId="{58F56B85-3CFD-4783-8354-DA3C40E4E55E}">
      <dgm:prSet/>
      <dgm:spPr/>
      <dgm:t>
        <a:bodyPr/>
        <a:lstStyle/>
        <a:p>
          <a:endParaRPr lang="en-GB"/>
        </a:p>
      </dgm:t>
    </dgm:pt>
    <dgm:pt modelId="{DD1FB1E1-2758-4C68-853E-3777E68A9C93}" type="pres">
      <dgm:prSet presAssocID="{D35584F3-6EE7-4589-ABCC-F1F9FD1EB20D}" presName="linear" presStyleCnt="0">
        <dgm:presLayoutVars>
          <dgm:animLvl val="lvl"/>
          <dgm:resizeHandles val="exact"/>
        </dgm:presLayoutVars>
      </dgm:prSet>
      <dgm:spPr/>
    </dgm:pt>
    <dgm:pt modelId="{96CB39D6-B201-48F8-876F-1A285BF5F8FF}" type="pres">
      <dgm:prSet presAssocID="{31558637-950E-44DD-9FB2-16AC35B95747}" presName="parentText" presStyleLbl="node1" presStyleIdx="0" presStyleCnt="4" custScaleY="114972">
        <dgm:presLayoutVars>
          <dgm:chMax val="0"/>
          <dgm:bulletEnabled val="1"/>
        </dgm:presLayoutVars>
      </dgm:prSet>
      <dgm:spPr/>
    </dgm:pt>
    <dgm:pt modelId="{A700C291-B025-4033-8EB8-4AAC1C816170}" type="pres">
      <dgm:prSet presAssocID="{31DEA09C-3904-4B5C-81F2-9739FB589A11}" presName="spacer" presStyleCnt="0"/>
      <dgm:spPr/>
    </dgm:pt>
    <dgm:pt modelId="{0EE060A9-8721-4B02-B645-FDC5A4B17240}" type="pres">
      <dgm:prSet presAssocID="{928906BB-1CAC-4F3A-BB02-23BD281284AF}" presName="parentText" presStyleLbl="node1" presStyleIdx="1" presStyleCnt="4" custScaleY="114972">
        <dgm:presLayoutVars>
          <dgm:chMax val="0"/>
          <dgm:bulletEnabled val="1"/>
        </dgm:presLayoutVars>
      </dgm:prSet>
      <dgm:spPr/>
    </dgm:pt>
    <dgm:pt modelId="{07DDEE27-18B3-40EB-BFB4-162FDEAD9977}" type="pres">
      <dgm:prSet presAssocID="{928906BB-1CAC-4F3A-BB02-23BD281284AF}" presName="childText" presStyleLbl="revTx" presStyleIdx="0" presStyleCnt="2">
        <dgm:presLayoutVars>
          <dgm:bulletEnabled val="1"/>
        </dgm:presLayoutVars>
      </dgm:prSet>
      <dgm:spPr/>
    </dgm:pt>
    <dgm:pt modelId="{76F56E15-7B8B-43FC-9966-DCCE6947EBDF}" type="pres">
      <dgm:prSet presAssocID="{9AD33F4F-8316-4D2E-B206-A5E1287071F0}" presName="parentText" presStyleLbl="node1" presStyleIdx="2" presStyleCnt="4" custScaleY="114972">
        <dgm:presLayoutVars>
          <dgm:chMax val="0"/>
          <dgm:bulletEnabled val="1"/>
        </dgm:presLayoutVars>
      </dgm:prSet>
      <dgm:spPr/>
    </dgm:pt>
    <dgm:pt modelId="{91241E40-BB6F-40F8-9073-0BB2C364C3A4}" type="pres">
      <dgm:prSet presAssocID="{9AD33F4F-8316-4D2E-B206-A5E1287071F0}" presName="childText" presStyleLbl="revTx" presStyleIdx="1" presStyleCnt="2">
        <dgm:presLayoutVars>
          <dgm:bulletEnabled val="1"/>
        </dgm:presLayoutVars>
      </dgm:prSet>
      <dgm:spPr/>
    </dgm:pt>
    <dgm:pt modelId="{DE20438B-B760-4EA8-9B81-1F234610DE10}" type="pres">
      <dgm:prSet presAssocID="{2BE92EB0-0676-4FB9-BE12-A35502BDAADE}" presName="parentText" presStyleLbl="node1" presStyleIdx="3" presStyleCnt="4" custScaleY="114972">
        <dgm:presLayoutVars>
          <dgm:chMax val="0"/>
          <dgm:bulletEnabled val="1"/>
        </dgm:presLayoutVars>
      </dgm:prSet>
      <dgm:spPr/>
    </dgm:pt>
  </dgm:ptLst>
  <dgm:cxnLst>
    <dgm:cxn modelId="{0494D401-46D9-434F-9683-E44721357474}" srcId="{D35584F3-6EE7-4589-ABCC-F1F9FD1EB20D}" destId="{2BE92EB0-0676-4FB9-BE12-A35502BDAADE}" srcOrd="3" destOrd="0" parTransId="{4B6C53AE-DA09-4765-8C55-65EFE9ECBA7E}" sibTransId="{24797022-669B-45C5-895D-51E696A86E59}"/>
    <dgm:cxn modelId="{3DFF5D04-31E0-4229-B729-1AA23FC307AB}" type="presOf" srcId="{2BE92EB0-0676-4FB9-BE12-A35502BDAADE}" destId="{DE20438B-B760-4EA8-9B81-1F234610DE10}" srcOrd="0" destOrd="0" presId="urn:microsoft.com/office/officeart/2005/8/layout/vList2"/>
    <dgm:cxn modelId="{C6E27208-5077-49A1-8AE8-85DBB08C267B}" type="presOf" srcId="{840CB984-2335-4CF6-AE9C-9E5F49ACCE2C}" destId="{07DDEE27-18B3-40EB-BFB4-162FDEAD9977}" srcOrd="0" destOrd="1" presId="urn:microsoft.com/office/officeart/2005/8/layout/vList2"/>
    <dgm:cxn modelId="{0683C30D-F1DB-401A-A85F-7059B149A4CA}" srcId="{D35584F3-6EE7-4589-ABCC-F1F9FD1EB20D}" destId="{9AD33F4F-8316-4D2E-B206-A5E1287071F0}" srcOrd="2" destOrd="0" parTransId="{698E20CA-C6CC-4E34-A924-5954223E97E5}" sibTransId="{7B1C0227-ABE2-4427-9A9F-B7439F259EDB}"/>
    <dgm:cxn modelId="{C50E1523-AB06-4222-8FD2-206D99F738F3}" srcId="{9AD33F4F-8316-4D2E-B206-A5E1287071F0}" destId="{9DE600A2-7473-44AE-97CA-478B24E2AE09}" srcOrd="1" destOrd="0" parTransId="{6466FD61-46A7-4BA1-AF1A-FC4AB8B55A14}" sibTransId="{28EDB974-BED8-40B4-8E49-D68E21B99DF5}"/>
    <dgm:cxn modelId="{F4BDE12A-49FF-4D47-9DBD-0BBC677DABBF}" srcId="{9AD33F4F-8316-4D2E-B206-A5E1287071F0}" destId="{78768FB2-5AA3-49C6-80CB-A98FAE49BA12}" srcOrd="0" destOrd="0" parTransId="{EFF0A4C2-B953-44C4-A21F-6BA34B6BEA22}" sibTransId="{87F6BEE3-E195-40D5-9F18-C291AEE4F858}"/>
    <dgm:cxn modelId="{69B35962-91C0-4C08-852A-3B4BD84D9211}" srcId="{928906BB-1CAC-4F3A-BB02-23BD281284AF}" destId="{A414742B-FBFA-417B-B793-1E03C5D27EF0}" srcOrd="4" destOrd="0" parTransId="{F773B36D-1283-492D-8C06-9AE6EDA8BA78}" sibTransId="{4475565E-763E-4CE2-86E0-03DC49D79B31}"/>
    <dgm:cxn modelId="{ED38F663-74ED-4999-A8E4-5B90240F1145}" type="presOf" srcId="{78768FB2-5AA3-49C6-80CB-A98FAE49BA12}" destId="{91241E40-BB6F-40F8-9073-0BB2C364C3A4}" srcOrd="0" destOrd="0" presId="urn:microsoft.com/office/officeart/2005/8/layout/vList2"/>
    <dgm:cxn modelId="{AA21B74E-7E77-4875-8D39-43B64310DEE0}" type="presOf" srcId="{3C7831A5-1EE4-4D9B-99AD-B82274A1C6AE}" destId="{07DDEE27-18B3-40EB-BFB4-162FDEAD9977}" srcOrd="0" destOrd="5" presId="urn:microsoft.com/office/officeart/2005/8/layout/vList2"/>
    <dgm:cxn modelId="{B3DBF44F-542C-450D-BA10-3BC0A0F298C5}" type="presOf" srcId="{EE24A56A-091C-4665-965B-2E5666E76586}" destId="{07DDEE27-18B3-40EB-BFB4-162FDEAD9977}" srcOrd="0" destOrd="3" presId="urn:microsoft.com/office/officeart/2005/8/layout/vList2"/>
    <dgm:cxn modelId="{40375451-BDDC-4274-8360-F3B41698D26A}" type="presOf" srcId="{A414742B-FBFA-417B-B793-1E03C5D27EF0}" destId="{07DDEE27-18B3-40EB-BFB4-162FDEAD9977}" srcOrd="0" destOrd="4" presId="urn:microsoft.com/office/officeart/2005/8/layout/vList2"/>
    <dgm:cxn modelId="{12409354-ACF9-47FD-9403-890322F0FFE5}" type="presOf" srcId="{58D33B30-0566-4299-8016-F30AB2C70282}" destId="{07DDEE27-18B3-40EB-BFB4-162FDEAD9977}" srcOrd="0" destOrd="0" presId="urn:microsoft.com/office/officeart/2005/8/layout/vList2"/>
    <dgm:cxn modelId="{4AB8BA76-F919-4991-8442-FD47A4070D60}" type="presOf" srcId="{9AD33F4F-8316-4D2E-B206-A5E1287071F0}" destId="{76F56E15-7B8B-43FC-9966-DCCE6947EBDF}" srcOrd="0" destOrd="0" presId="urn:microsoft.com/office/officeart/2005/8/layout/vList2"/>
    <dgm:cxn modelId="{9E1C7179-67AA-4067-AEE1-9684424BBEA0}" srcId="{928906BB-1CAC-4F3A-BB02-23BD281284AF}" destId="{840CB984-2335-4CF6-AE9C-9E5F49ACCE2C}" srcOrd="1" destOrd="0" parTransId="{C4960641-FC18-4396-96DE-44E121E9158F}" sibTransId="{DFED9CCD-2EE4-4D7A-B4E6-ECD2EA3F6724}"/>
    <dgm:cxn modelId="{58F56B85-3CFD-4783-8354-DA3C40E4E55E}" srcId="{928906BB-1CAC-4F3A-BB02-23BD281284AF}" destId="{58D33B30-0566-4299-8016-F30AB2C70282}" srcOrd="0" destOrd="0" parTransId="{CE2E2751-1C88-4FCE-812D-600D9D0E7F8F}" sibTransId="{0B8D7A66-5D2A-4FFE-B22C-038AF5F332FC}"/>
    <dgm:cxn modelId="{137B5496-EE13-447F-AE8B-5AA00C96190A}" srcId="{D35584F3-6EE7-4589-ABCC-F1F9FD1EB20D}" destId="{31558637-950E-44DD-9FB2-16AC35B95747}" srcOrd="0" destOrd="0" parTransId="{861A1666-51A8-4357-BB4C-36B6F5F7B343}" sibTransId="{31DEA09C-3904-4B5C-81F2-9739FB589A11}"/>
    <dgm:cxn modelId="{A1154999-CF25-4B98-B438-49557D5C87B8}" srcId="{D35584F3-6EE7-4589-ABCC-F1F9FD1EB20D}" destId="{928906BB-1CAC-4F3A-BB02-23BD281284AF}" srcOrd="1" destOrd="0" parTransId="{88050BF8-78D1-4B4B-AD90-2151874646B6}" sibTransId="{AF5E8784-4FA2-4B4B-B0C6-E4922FAF9B48}"/>
    <dgm:cxn modelId="{3A0F589C-C0CD-4600-B3E5-F172066D97C4}" type="presOf" srcId="{260480A7-27EB-4B45-8FD1-D82A827CD9A9}" destId="{07DDEE27-18B3-40EB-BFB4-162FDEAD9977}" srcOrd="0" destOrd="2" presId="urn:microsoft.com/office/officeart/2005/8/layout/vList2"/>
    <dgm:cxn modelId="{B4EF16A0-8570-454B-8BD9-B32F433E8EBA}" srcId="{928906BB-1CAC-4F3A-BB02-23BD281284AF}" destId="{260480A7-27EB-4B45-8FD1-D82A827CD9A9}" srcOrd="2" destOrd="0" parTransId="{529E4C4F-7B7E-4DCD-BCDA-06ACF38098F7}" sibTransId="{3DC33ADE-3779-4A48-9A83-6904BB9B2A64}"/>
    <dgm:cxn modelId="{4C681EA0-F0A6-4A09-8498-723BCE92C3A3}" srcId="{928906BB-1CAC-4F3A-BB02-23BD281284AF}" destId="{3C7831A5-1EE4-4D9B-99AD-B82274A1C6AE}" srcOrd="5" destOrd="0" parTransId="{D47A450F-C991-4383-8D58-66F56A803E55}" sibTransId="{2049B1AD-F148-423E-85E0-405FE765AC67}"/>
    <dgm:cxn modelId="{8F69E2A8-F337-4B71-B3C7-0E8F5D33E65F}" type="presOf" srcId="{D35584F3-6EE7-4589-ABCC-F1F9FD1EB20D}" destId="{DD1FB1E1-2758-4C68-853E-3777E68A9C93}" srcOrd="0" destOrd="0" presId="urn:microsoft.com/office/officeart/2005/8/layout/vList2"/>
    <dgm:cxn modelId="{53F89FB2-0BF9-4124-BDA0-7D9D4A7F994F}" type="presOf" srcId="{928906BB-1CAC-4F3A-BB02-23BD281284AF}" destId="{0EE060A9-8721-4B02-B645-FDC5A4B17240}" srcOrd="0" destOrd="0" presId="urn:microsoft.com/office/officeart/2005/8/layout/vList2"/>
    <dgm:cxn modelId="{F5E8BDBE-4C61-44B1-8299-70E0979DADCF}" type="presOf" srcId="{9DE600A2-7473-44AE-97CA-478B24E2AE09}" destId="{91241E40-BB6F-40F8-9073-0BB2C364C3A4}" srcOrd="0" destOrd="1" presId="urn:microsoft.com/office/officeart/2005/8/layout/vList2"/>
    <dgm:cxn modelId="{CF697DC8-5BD4-48AA-8B95-20B63EDFA690}" type="presOf" srcId="{31558637-950E-44DD-9FB2-16AC35B95747}" destId="{96CB39D6-B201-48F8-876F-1A285BF5F8FF}" srcOrd="0" destOrd="0" presId="urn:microsoft.com/office/officeart/2005/8/layout/vList2"/>
    <dgm:cxn modelId="{BDC924DF-5E4D-44EE-BFF3-8AAA962329C5}" srcId="{928906BB-1CAC-4F3A-BB02-23BD281284AF}" destId="{EE24A56A-091C-4665-965B-2E5666E76586}" srcOrd="3" destOrd="0" parTransId="{01E45A51-03DE-48AE-875F-7A64E4CEDF58}" sibTransId="{31DE0C30-335C-480E-9D8A-45B4CF666940}"/>
    <dgm:cxn modelId="{5A941981-A071-43C9-81BA-3776F3D826B7}" type="presParOf" srcId="{DD1FB1E1-2758-4C68-853E-3777E68A9C93}" destId="{96CB39D6-B201-48F8-876F-1A285BF5F8FF}" srcOrd="0" destOrd="0" presId="urn:microsoft.com/office/officeart/2005/8/layout/vList2"/>
    <dgm:cxn modelId="{62F7FAB9-F55B-4001-8A15-56612134C40B}" type="presParOf" srcId="{DD1FB1E1-2758-4C68-853E-3777E68A9C93}" destId="{A700C291-B025-4033-8EB8-4AAC1C816170}" srcOrd="1" destOrd="0" presId="urn:microsoft.com/office/officeart/2005/8/layout/vList2"/>
    <dgm:cxn modelId="{48D4AC62-8BBA-41CB-BFE0-A579C4E14F9F}" type="presParOf" srcId="{DD1FB1E1-2758-4C68-853E-3777E68A9C93}" destId="{0EE060A9-8721-4B02-B645-FDC5A4B17240}" srcOrd="2" destOrd="0" presId="urn:microsoft.com/office/officeart/2005/8/layout/vList2"/>
    <dgm:cxn modelId="{D3DFE6C1-BCF6-4B05-AD4E-13B7122C0C9F}" type="presParOf" srcId="{DD1FB1E1-2758-4C68-853E-3777E68A9C93}" destId="{07DDEE27-18B3-40EB-BFB4-162FDEAD9977}" srcOrd="3" destOrd="0" presId="urn:microsoft.com/office/officeart/2005/8/layout/vList2"/>
    <dgm:cxn modelId="{3B4D0BFD-4A62-4121-9AE2-80BC1C83E8BE}" type="presParOf" srcId="{DD1FB1E1-2758-4C68-853E-3777E68A9C93}" destId="{76F56E15-7B8B-43FC-9966-DCCE6947EBDF}" srcOrd="4" destOrd="0" presId="urn:microsoft.com/office/officeart/2005/8/layout/vList2"/>
    <dgm:cxn modelId="{FCAF5F5F-C1AC-4559-BED7-9228E53D7D5B}" type="presParOf" srcId="{DD1FB1E1-2758-4C68-853E-3777E68A9C93}" destId="{91241E40-BB6F-40F8-9073-0BB2C364C3A4}" srcOrd="5" destOrd="0" presId="urn:microsoft.com/office/officeart/2005/8/layout/vList2"/>
    <dgm:cxn modelId="{6D62FD47-9A28-4C49-BB89-0BD6A5AF5E41}" type="presParOf" srcId="{DD1FB1E1-2758-4C68-853E-3777E68A9C93}" destId="{DE20438B-B760-4EA8-9B81-1F234610DE1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1CA081-5F3D-4246-B67E-1672621EBBC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GB"/>
        </a:p>
      </dgm:t>
    </dgm:pt>
    <dgm:pt modelId="{6FEA3440-25BB-4A96-940A-D38BE253BF62}">
      <dgm:prSet/>
      <dgm:spPr/>
      <dgm:t>
        <a:bodyPr/>
        <a:lstStyle/>
        <a:p>
          <a:r>
            <a:rPr lang="en-US"/>
            <a:t>Usefulness</a:t>
          </a:r>
          <a:endParaRPr lang="en-GB"/>
        </a:p>
      </dgm:t>
    </dgm:pt>
    <dgm:pt modelId="{44FF45E2-3040-4143-9396-C5F1839822CC}" type="parTrans" cxnId="{D9802131-8E91-41D9-9650-49E5A76E680E}">
      <dgm:prSet/>
      <dgm:spPr/>
      <dgm:t>
        <a:bodyPr/>
        <a:lstStyle/>
        <a:p>
          <a:endParaRPr lang="en-GB"/>
        </a:p>
      </dgm:t>
    </dgm:pt>
    <dgm:pt modelId="{F7AE5FCE-5415-4D74-BB6D-81CD5E5DAE51}" type="sibTrans" cxnId="{D9802131-8E91-41D9-9650-49E5A76E680E}">
      <dgm:prSet/>
      <dgm:spPr/>
      <dgm:t>
        <a:bodyPr/>
        <a:lstStyle/>
        <a:p>
          <a:endParaRPr lang="en-GB"/>
        </a:p>
      </dgm:t>
    </dgm:pt>
    <dgm:pt modelId="{07987D86-13FA-4869-96DB-0B86D20F7B48}">
      <dgm:prSet/>
      <dgm:spPr/>
      <dgm:t>
        <a:bodyPr/>
        <a:lstStyle/>
        <a:p>
          <a:r>
            <a:rPr lang="en-US"/>
            <a:t>Investigate specific hypotheses and interests </a:t>
          </a:r>
          <a:endParaRPr lang="en-GB"/>
        </a:p>
      </dgm:t>
    </dgm:pt>
    <dgm:pt modelId="{5B1D71A8-062F-458F-9341-6575958F2965}" type="parTrans" cxnId="{35A350ED-9D1A-4AE6-9E24-35E8CFC6AF89}">
      <dgm:prSet/>
      <dgm:spPr/>
      <dgm:t>
        <a:bodyPr/>
        <a:lstStyle/>
        <a:p>
          <a:endParaRPr lang="en-GB"/>
        </a:p>
      </dgm:t>
    </dgm:pt>
    <dgm:pt modelId="{EBA6B573-7C32-459A-8D8C-45051AE2591C}" type="sibTrans" cxnId="{35A350ED-9D1A-4AE6-9E24-35E8CFC6AF89}">
      <dgm:prSet/>
      <dgm:spPr/>
      <dgm:t>
        <a:bodyPr/>
        <a:lstStyle/>
        <a:p>
          <a:endParaRPr lang="en-GB"/>
        </a:p>
      </dgm:t>
    </dgm:pt>
    <dgm:pt modelId="{6A1E8E73-7BAA-4070-B545-988A455D5B2E}">
      <dgm:prSet/>
      <dgm:spPr/>
      <dgm:t>
        <a:bodyPr/>
        <a:lstStyle/>
        <a:p>
          <a:r>
            <a:rPr lang="en-US"/>
            <a:t>Highlight future research needs</a:t>
          </a:r>
          <a:endParaRPr lang="en-GB"/>
        </a:p>
      </dgm:t>
    </dgm:pt>
    <dgm:pt modelId="{F197CE57-A620-4A18-8CA3-1BFA34CB6993}" type="parTrans" cxnId="{A2C09796-296B-4B1A-B143-3C2FE0E5E166}">
      <dgm:prSet/>
      <dgm:spPr/>
      <dgm:t>
        <a:bodyPr/>
        <a:lstStyle/>
        <a:p>
          <a:endParaRPr lang="en-GB"/>
        </a:p>
      </dgm:t>
    </dgm:pt>
    <dgm:pt modelId="{FE589834-34F9-45E1-B2BB-2315B35159FD}" type="sibTrans" cxnId="{A2C09796-296B-4B1A-B143-3C2FE0E5E166}">
      <dgm:prSet/>
      <dgm:spPr/>
      <dgm:t>
        <a:bodyPr/>
        <a:lstStyle/>
        <a:p>
          <a:endParaRPr lang="en-GB"/>
        </a:p>
      </dgm:t>
    </dgm:pt>
    <dgm:pt modelId="{103CA5B0-F72D-4E6C-91F1-965470EAAB42}">
      <dgm:prSet/>
      <dgm:spPr/>
      <dgm:t>
        <a:bodyPr/>
        <a:lstStyle/>
        <a:p>
          <a:r>
            <a:rPr lang="en-US"/>
            <a:t>Findings</a:t>
          </a:r>
          <a:endParaRPr lang="en-GB"/>
        </a:p>
      </dgm:t>
    </dgm:pt>
    <dgm:pt modelId="{229D57B0-1899-4EBF-A3F0-587CE4B38B08}" type="parTrans" cxnId="{BA0B1AA6-2672-4154-9089-C1906C11A6AC}">
      <dgm:prSet/>
      <dgm:spPr/>
      <dgm:t>
        <a:bodyPr/>
        <a:lstStyle/>
        <a:p>
          <a:endParaRPr lang="en-GB"/>
        </a:p>
      </dgm:t>
    </dgm:pt>
    <dgm:pt modelId="{79BEAB2B-4E0B-4614-81B7-BD2F10B7A085}" type="sibTrans" cxnId="{BA0B1AA6-2672-4154-9089-C1906C11A6AC}">
      <dgm:prSet/>
      <dgm:spPr/>
      <dgm:t>
        <a:bodyPr/>
        <a:lstStyle/>
        <a:p>
          <a:endParaRPr lang="en-GB"/>
        </a:p>
      </dgm:t>
    </dgm:pt>
    <dgm:pt modelId="{015BEB03-721A-40C8-B441-083746130294}">
      <dgm:prSet/>
      <dgm:spPr/>
      <dgm:t>
        <a:bodyPr/>
        <a:lstStyle/>
        <a:p>
          <a:r>
            <a:rPr lang="en-US"/>
            <a:t>Biodiversity is affected by different agricultural systems </a:t>
          </a:r>
          <a:endParaRPr lang="en-GB"/>
        </a:p>
      </dgm:t>
    </dgm:pt>
    <dgm:pt modelId="{D40CF063-F700-4F22-BE0A-91F1A7F99544}" type="parTrans" cxnId="{EF247092-9524-4E0D-BF76-EB3623AD8419}">
      <dgm:prSet/>
      <dgm:spPr/>
      <dgm:t>
        <a:bodyPr/>
        <a:lstStyle/>
        <a:p>
          <a:endParaRPr lang="en-GB"/>
        </a:p>
      </dgm:t>
    </dgm:pt>
    <dgm:pt modelId="{D1358FC9-EE6E-4556-A88C-A8467B7D1ECA}" type="sibTrans" cxnId="{EF247092-9524-4E0D-BF76-EB3623AD8419}">
      <dgm:prSet/>
      <dgm:spPr/>
      <dgm:t>
        <a:bodyPr/>
        <a:lstStyle/>
        <a:p>
          <a:endParaRPr lang="en-GB"/>
        </a:p>
      </dgm:t>
    </dgm:pt>
    <dgm:pt modelId="{BE44BA9F-9F97-4951-B8A7-A013E40E287D}">
      <dgm:prSet/>
      <dgm:spPr/>
      <dgm:t>
        <a:bodyPr/>
        <a:lstStyle/>
        <a:p>
          <a:r>
            <a:rPr lang="en-US"/>
            <a:t>Choice of biodiversity metric has an effect</a:t>
          </a:r>
          <a:endParaRPr lang="en-GB"/>
        </a:p>
      </dgm:t>
    </dgm:pt>
    <dgm:pt modelId="{A73F77C2-9664-4D8F-ABC9-A7319086FC0D}" type="parTrans" cxnId="{CFE5CB8E-B0FD-4B7F-943C-C26872B4B8E7}">
      <dgm:prSet/>
      <dgm:spPr/>
      <dgm:t>
        <a:bodyPr/>
        <a:lstStyle/>
        <a:p>
          <a:endParaRPr lang="en-GB"/>
        </a:p>
      </dgm:t>
    </dgm:pt>
    <dgm:pt modelId="{1F170A72-BE66-4D78-A3B1-65D57D89BE33}" type="sibTrans" cxnId="{CFE5CB8E-B0FD-4B7F-943C-C26872B4B8E7}">
      <dgm:prSet/>
      <dgm:spPr/>
      <dgm:t>
        <a:bodyPr/>
        <a:lstStyle/>
        <a:p>
          <a:endParaRPr lang="en-GB"/>
        </a:p>
      </dgm:t>
    </dgm:pt>
    <dgm:pt modelId="{A1F28AB5-A23E-46D3-A01A-0C29975039F9}">
      <dgm:prSet/>
      <dgm:spPr/>
      <dgm:t>
        <a:bodyPr/>
        <a:lstStyle/>
        <a:p>
          <a:r>
            <a:rPr lang="en-US"/>
            <a:t>Comparison to dynamic meta-analysis</a:t>
          </a:r>
          <a:endParaRPr lang="en-GB"/>
        </a:p>
      </dgm:t>
    </dgm:pt>
    <dgm:pt modelId="{9D4C12EB-5064-4491-B649-A9D23C59C6BF}" type="parTrans" cxnId="{41F58015-F05D-43C0-9CB3-D6D2E6E9E026}">
      <dgm:prSet/>
      <dgm:spPr/>
      <dgm:t>
        <a:bodyPr/>
        <a:lstStyle/>
        <a:p>
          <a:endParaRPr lang="en-GB"/>
        </a:p>
      </dgm:t>
    </dgm:pt>
    <dgm:pt modelId="{91D8B590-7C9B-4C32-A448-BEBEB57D593A}" type="sibTrans" cxnId="{41F58015-F05D-43C0-9CB3-D6D2E6E9E026}">
      <dgm:prSet/>
      <dgm:spPr/>
      <dgm:t>
        <a:bodyPr/>
        <a:lstStyle/>
        <a:p>
          <a:endParaRPr lang="en-GB"/>
        </a:p>
      </dgm:t>
    </dgm:pt>
    <dgm:pt modelId="{C36C2001-EAF3-4508-B8F3-E790EBDB909E}">
      <dgm:prSet/>
      <dgm:spPr/>
      <dgm:t>
        <a:bodyPr/>
        <a:lstStyle/>
        <a:p>
          <a:r>
            <a:rPr lang="en-US"/>
            <a:t>Metafor vs robust models </a:t>
          </a:r>
          <a:endParaRPr lang="en-GB"/>
        </a:p>
      </dgm:t>
    </dgm:pt>
    <dgm:pt modelId="{C1FDCFC2-B0E8-434B-9FBD-EFEE1571EA46}" type="parTrans" cxnId="{6863F8C8-B0F8-4441-8F1C-99509B92AA70}">
      <dgm:prSet/>
      <dgm:spPr/>
      <dgm:t>
        <a:bodyPr/>
        <a:lstStyle/>
        <a:p>
          <a:endParaRPr lang="en-GB"/>
        </a:p>
      </dgm:t>
    </dgm:pt>
    <dgm:pt modelId="{73E46B64-FC9E-4A5B-90DB-8348EBAD122D}" type="sibTrans" cxnId="{6863F8C8-B0F8-4441-8F1C-99509B92AA70}">
      <dgm:prSet/>
      <dgm:spPr/>
      <dgm:t>
        <a:bodyPr/>
        <a:lstStyle/>
        <a:p>
          <a:endParaRPr lang="en-GB"/>
        </a:p>
      </dgm:t>
    </dgm:pt>
    <dgm:pt modelId="{C411BF32-B8DF-49F5-8E12-519090618BD8}">
      <dgm:prSet/>
      <dgm:spPr/>
      <dgm:t>
        <a:bodyPr/>
        <a:lstStyle/>
        <a:p>
          <a:r>
            <a:rPr lang="en-US"/>
            <a:t>Future</a:t>
          </a:r>
          <a:endParaRPr lang="en-GB"/>
        </a:p>
      </dgm:t>
    </dgm:pt>
    <dgm:pt modelId="{901D5E79-BE39-4A2D-A501-F2302CAE591C}" type="parTrans" cxnId="{81C4BF07-5E6F-48F7-AF5E-5E05E2F7CA13}">
      <dgm:prSet/>
      <dgm:spPr/>
      <dgm:t>
        <a:bodyPr/>
        <a:lstStyle/>
        <a:p>
          <a:endParaRPr lang="en-GB"/>
        </a:p>
      </dgm:t>
    </dgm:pt>
    <dgm:pt modelId="{BA6B50AC-83E0-4272-8C8B-863697BAD640}" type="sibTrans" cxnId="{81C4BF07-5E6F-48F7-AF5E-5E05E2F7CA13}">
      <dgm:prSet/>
      <dgm:spPr/>
      <dgm:t>
        <a:bodyPr/>
        <a:lstStyle/>
        <a:p>
          <a:endParaRPr lang="en-GB"/>
        </a:p>
      </dgm:t>
    </dgm:pt>
    <dgm:pt modelId="{706C2678-15AE-44DD-854B-D7CF942BFEC0}">
      <dgm:prSet/>
      <dgm:spPr/>
      <dgm:t>
        <a:bodyPr/>
        <a:lstStyle/>
        <a:p>
          <a:r>
            <a:rPr lang="en-US"/>
            <a:t>Expand range of variables over which the user has choice. </a:t>
          </a:r>
          <a:endParaRPr lang="en-GB"/>
        </a:p>
      </dgm:t>
    </dgm:pt>
    <dgm:pt modelId="{99217CDF-4619-436E-8123-3C07F70C6EA8}" type="parTrans" cxnId="{D7322017-2A32-43F9-AD2F-E5B5F6582177}">
      <dgm:prSet/>
      <dgm:spPr/>
      <dgm:t>
        <a:bodyPr/>
        <a:lstStyle/>
        <a:p>
          <a:endParaRPr lang="en-GB"/>
        </a:p>
      </dgm:t>
    </dgm:pt>
    <dgm:pt modelId="{ED324C54-3BAE-4C90-866F-33D0E6649FA2}" type="sibTrans" cxnId="{D7322017-2A32-43F9-AD2F-E5B5F6582177}">
      <dgm:prSet/>
      <dgm:spPr/>
      <dgm:t>
        <a:bodyPr/>
        <a:lstStyle/>
        <a:p>
          <a:endParaRPr lang="en-GB"/>
        </a:p>
      </dgm:t>
    </dgm:pt>
    <dgm:pt modelId="{4D9F64CD-AC63-47A6-8620-A00B6F7DA7AE}">
      <dgm:prSet/>
      <dgm:spPr/>
      <dgm:t>
        <a:bodyPr/>
        <a:lstStyle/>
        <a:p>
          <a:r>
            <a:rPr lang="en-US"/>
            <a:t>Standardised protocol and data entry sheet</a:t>
          </a:r>
          <a:endParaRPr lang="en-GB"/>
        </a:p>
      </dgm:t>
    </dgm:pt>
    <dgm:pt modelId="{41835E62-B9C9-406C-B351-7E3A2011931C}" type="parTrans" cxnId="{C991545A-51BB-4153-9E1A-3620542B7812}">
      <dgm:prSet/>
      <dgm:spPr/>
      <dgm:t>
        <a:bodyPr/>
        <a:lstStyle/>
        <a:p>
          <a:endParaRPr lang="en-GB"/>
        </a:p>
      </dgm:t>
    </dgm:pt>
    <dgm:pt modelId="{4F58AE3F-5405-47F5-B105-FA1ECBE25F05}" type="sibTrans" cxnId="{C991545A-51BB-4153-9E1A-3620542B7812}">
      <dgm:prSet/>
      <dgm:spPr/>
      <dgm:t>
        <a:bodyPr/>
        <a:lstStyle/>
        <a:p>
          <a:endParaRPr lang="en-GB"/>
        </a:p>
      </dgm:t>
    </dgm:pt>
    <dgm:pt modelId="{D0F92F9A-A3C9-4C3B-8EA7-F0D5089A491D}">
      <dgm:prSet/>
      <dgm:spPr/>
      <dgm:t>
        <a:bodyPr/>
        <a:lstStyle/>
        <a:p>
          <a:r>
            <a:rPr lang="en-US"/>
            <a:t>Efficient functionality with multiple users</a:t>
          </a:r>
          <a:endParaRPr lang="en-GB"/>
        </a:p>
      </dgm:t>
    </dgm:pt>
    <dgm:pt modelId="{70084E6E-54AD-4A3A-9649-1E951729600D}" type="parTrans" cxnId="{610D51DD-79A5-4370-AB39-17BCAEA8E67E}">
      <dgm:prSet/>
      <dgm:spPr/>
      <dgm:t>
        <a:bodyPr/>
        <a:lstStyle/>
        <a:p>
          <a:endParaRPr lang="en-GB"/>
        </a:p>
      </dgm:t>
    </dgm:pt>
    <dgm:pt modelId="{11C347FC-1900-4FA6-BD98-693C97D411F1}" type="sibTrans" cxnId="{610D51DD-79A5-4370-AB39-17BCAEA8E67E}">
      <dgm:prSet/>
      <dgm:spPr/>
      <dgm:t>
        <a:bodyPr/>
        <a:lstStyle/>
        <a:p>
          <a:endParaRPr lang="en-GB"/>
        </a:p>
      </dgm:t>
    </dgm:pt>
    <dgm:pt modelId="{14A7ABD7-01E3-459E-9F54-802AC28AD0AD}">
      <dgm:prSet/>
      <dgm:spPr/>
      <dgm:t>
        <a:bodyPr/>
        <a:lstStyle/>
        <a:p>
          <a:r>
            <a:rPr lang="en-US"/>
            <a:t>Tool could be adapted for other fields</a:t>
          </a:r>
          <a:endParaRPr lang="en-GB"/>
        </a:p>
      </dgm:t>
    </dgm:pt>
    <dgm:pt modelId="{E9A39BE2-F4A9-4733-9569-2D06A1DE3C5E}" type="parTrans" cxnId="{35469667-41D5-42C8-B774-CAFA6C96B284}">
      <dgm:prSet/>
      <dgm:spPr/>
      <dgm:t>
        <a:bodyPr/>
        <a:lstStyle/>
        <a:p>
          <a:endParaRPr lang="en-GB"/>
        </a:p>
      </dgm:t>
    </dgm:pt>
    <dgm:pt modelId="{075775C2-770A-4848-9E98-1C1F2F95C72C}" type="sibTrans" cxnId="{35469667-41D5-42C8-B774-CAFA6C96B284}">
      <dgm:prSet/>
      <dgm:spPr/>
      <dgm:t>
        <a:bodyPr/>
        <a:lstStyle/>
        <a:p>
          <a:endParaRPr lang="en-GB"/>
        </a:p>
      </dgm:t>
    </dgm:pt>
    <dgm:pt modelId="{643379D0-117D-4117-9B94-8D17C8EA27EB}" type="pres">
      <dgm:prSet presAssocID="{EA1CA081-5F3D-4246-B67E-1672621EBBC0}" presName="linear" presStyleCnt="0">
        <dgm:presLayoutVars>
          <dgm:animLvl val="lvl"/>
          <dgm:resizeHandles val="exact"/>
        </dgm:presLayoutVars>
      </dgm:prSet>
      <dgm:spPr/>
    </dgm:pt>
    <dgm:pt modelId="{66F9F253-2D71-4E81-BC8B-5BC52C7968EC}" type="pres">
      <dgm:prSet presAssocID="{6FEA3440-25BB-4A96-940A-D38BE253BF62}" presName="parentText" presStyleLbl="node1" presStyleIdx="0" presStyleCnt="4">
        <dgm:presLayoutVars>
          <dgm:chMax val="0"/>
          <dgm:bulletEnabled val="1"/>
        </dgm:presLayoutVars>
      </dgm:prSet>
      <dgm:spPr/>
    </dgm:pt>
    <dgm:pt modelId="{E5949831-07D3-4F2B-96BE-C6A66A4FE72E}" type="pres">
      <dgm:prSet presAssocID="{6FEA3440-25BB-4A96-940A-D38BE253BF62}" presName="childText" presStyleLbl="revTx" presStyleIdx="0" presStyleCnt="4">
        <dgm:presLayoutVars>
          <dgm:bulletEnabled val="1"/>
        </dgm:presLayoutVars>
      </dgm:prSet>
      <dgm:spPr/>
    </dgm:pt>
    <dgm:pt modelId="{4476DAD2-A24E-422A-936E-421802BF6245}" type="pres">
      <dgm:prSet presAssocID="{103CA5B0-F72D-4E6C-91F1-965470EAAB42}" presName="parentText" presStyleLbl="node1" presStyleIdx="1" presStyleCnt="4">
        <dgm:presLayoutVars>
          <dgm:chMax val="0"/>
          <dgm:bulletEnabled val="1"/>
        </dgm:presLayoutVars>
      </dgm:prSet>
      <dgm:spPr/>
    </dgm:pt>
    <dgm:pt modelId="{45715AE2-98F5-43DA-BB80-BA441199EF64}" type="pres">
      <dgm:prSet presAssocID="{103CA5B0-F72D-4E6C-91F1-965470EAAB42}" presName="childText" presStyleLbl="revTx" presStyleIdx="1" presStyleCnt="4">
        <dgm:presLayoutVars>
          <dgm:bulletEnabled val="1"/>
        </dgm:presLayoutVars>
      </dgm:prSet>
      <dgm:spPr/>
    </dgm:pt>
    <dgm:pt modelId="{6C894CF3-1DB5-4849-8230-E92333F62C87}" type="pres">
      <dgm:prSet presAssocID="{A1F28AB5-A23E-46D3-A01A-0C29975039F9}" presName="parentText" presStyleLbl="node1" presStyleIdx="2" presStyleCnt="4">
        <dgm:presLayoutVars>
          <dgm:chMax val="0"/>
          <dgm:bulletEnabled val="1"/>
        </dgm:presLayoutVars>
      </dgm:prSet>
      <dgm:spPr/>
    </dgm:pt>
    <dgm:pt modelId="{4A98B919-1E04-4798-A7E4-96551B902F1B}" type="pres">
      <dgm:prSet presAssocID="{A1F28AB5-A23E-46D3-A01A-0C29975039F9}" presName="childText" presStyleLbl="revTx" presStyleIdx="2" presStyleCnt="4">
        <dgm:presLayoutVars>
          <dgm:bulletEnabled val="1"/>
        </dgm:presLayoutVars>
      </dgm:prSet>
      <dgm:spPr/>
    </dgm:pt>
    <dgm:pt modelId="{78566462-3D8D-442E-9A64-07F947548FF6}" type="pres">
      <dgm:prSet presAssocID="{C411BF32-B8DF-49F5-8E12-519090618BD8}" presName="parentText" presStyleLbl="node1" presStyleIdx="3" presStyleCnt="4">
        <dgm:presLayoutVars>
          <dgm:chMax val="0"/>
          <dgm:bulletEnabled val="1"/>
        </dgm:presLayoutVars>
      </dgm:prSet>
      <dgm:spPr/>
    </dgm:pt>
    <dgm:pt modelId="{FF80CE8C-E5CD-4C1D-B542-ACECE47BA204}" type="pres">
      <dgm:prSet presAssocID="{C411BF32-B8DF-49F5-8E12-519090618BD8}" presName="childText" presStyleLbl="revTx" presStyleIdx="3" presStyleCnt="4">
        <dgm:presLayoutVars>
          <dgm:bulletEnabled val="1"/>
        </dgm:presLayoutVars>
      </dgm:prSet>
      <dgm:spPr/>
    </dgm:pt>
  </dgm:ptLst>
  <dgm:cxnLst>
    <dgm:cxn modelId="{81C4BF07-5E6F-48F7-AF5E-5E05E2F7CA13}" srcId="{EA1CA081-5F3D-4246-B67E-1672621EBBC0}" destId="{C411BF32-B8DF-49F5-8E12-519090618BD8}" srcOrd="3" destOrd="0" parTransId="{901D5E79-BE39-4A2D-A501-F2302CAE591C}" sibTransId="{BA6B50AC-83E0-4272-8C8B-863697BAD640}"/>
    <dgm:cxn modelId="{BFE5F30A-4F42-421C-98AD-A513911A4984}" type="presOf" srcId="{07987D86-13FA-4869-96DB-0B86D20F7B48}" destId="{E5949831-07D3-4F2B-96BE-C6A66A4FE72E}" srcOrd="0" destOrd="0" presId="urn:microsoft.com/office/officeart/2005/8/layout/vList2"/>
    <dgm:cxn modelId="{20A2EC0C-B491-4392-A0EF-119F77D8FC5F}" type="presOf" srcId="{D0F92F9A-A3C9-4C3B-8EA7-F0D5089A491D}" destId="{FF80CE8C-E5CD-4C1D-B542-ACECE47BA204}" srcOrd="0" destOrd="2" presId="urn:microsoft.com/office/officeart/2005/8/layout/vList2"/>
    <dgm:cxn modelId="{41F58015-F05D-43C0-9CB3-D6D2E6E9E026}" srcId="{EA1CA081-5F3D-4246-B67E-1672621EBBC0}" destId="{A1F28AB5-A23E-46D3-A01A-0C29975039F9}" srcOrd="2" destOrd="0" parTransId="{9D4C12EB-5064-4491-B649-A9D23C59C6BF}" sibTransId="{91D8B590-7C9B-4C32-A448-BEBEB57D593A}"/>
    <dgm:cxn modelId="{D7322017-2A32-43F9-AD2F-E5B5F6582177}" srcId="{C411BF32-B8DF-49F5-8E12-519090618BD8}" destId="{706C2678-15AE-44DD-854B-D7CF942BFEC0}" srcOrd="0" destOrd="0" parTransId="{99217CDF-4619-436E-8123-3C07F70C6EA8}" sibTransId="{ED324C54-3BAE-4C90-866F-33D0E6649FA2}"/>
    <dgm:cxn modelId="{D9802131-8E91-41D9-9650-49E5A76E680E}" srcId="{EA1CA081-5F3D-4246-B67E-1672621EBBC0}" destId="{6FEA3440-25BB-4A96-940A-D38BE253BF62}" srcOrd="0" destOrd="0" parTransId="{44FF45E2-3040-4143-9396-C5F1839822CC}" sibTransId="{F7AE5FCE-5415-4D74-BB6D-81CD5E5DAE51}"/>
    <dgm:cxn modelId="{C326973A-A6D1-4407-B6B9-A390BB87E038}" type="presOf" srcId="{C411BF32-B8DF-49F5-8E12-519090618BD8}" destId="{78566462-3D8D-442E-9A64-07F947548FF6}" srcOrd="0" destOrd="0" presId="urn:microsoft.com/office/officeart/2005/8/layout/vList2"/>
    <dgm:cxn modelId="{1C7A783F-7968-4434-A85E-54325CD7BC45}" type="presOf" srcId="{6A1E8E73-7BAA-4070-B545-988A455D5B2E}" destId="{E5949831-07D3-4F2B-96BE-C6A66A4FE72E}" srcOrd="0" destOrd="1" presId="urn:microsoft.com/office/officeart/2005/8/layout/vList2"/>
    <dgm:cxn modelId="{35469667-41D5-42C8-B774-CAFA6C96B284}" srcId="{C411BF32-B8DF-49F5-8E12-519090618BD8}" destId="{14A7ABD7-01E3-459E-9F54-802AC28AD0AD}" srcOrd="3" destOrd="0" parTransId="{E9A39BE2-F4A9-4733-9569-2D06A1DE3C5E}" sibTransId="{075775C2-770A-4848-9E98-1C1F2F95C72C}"/>
    <dgm:cxn modelId="{944EAA4A-E36F-4693-958F-F92FCBD011CB}" type="presOf" srcId="{103CA5B0-F72D-4E6C-91F1-965470EAAB42}" destId="{4476DAD2-A24E-422A-936E-421802BF6245}" srcOrd="0" destOrd="0" presId="urn:microsoft.com/office/officeart/2005/8/layout/vList2"/>
    <dgm:cxn modelId="{FB269E78-F1E8-4D03-8C63-F2E204B22F01}" type="presOf" srcId="{706C2678-15AE-44DD-854B-D7CF942BFEC0}" destId="{FF80CE8C-E5CD-4C1D-B542-ACECE47BA204}" srcOrd="0" destOrd="0" presId="urn:microsoft.com/office/officeart/2005/8/layout/vList2"/>
    <dgm:cxn modelId="{63A99C79-B363-4013-BA59-E4700610B38D}" type="presOf" srcId="{6FEA3440-25BB-4A96-940A-D38BE253BF62}" destId="{66F9F253-2D71-4E81-BC8B-5BC52C7968EC}" srcOrd="0" destOrd="0" presId="urn:microsoft.com/office/officeart/2005/8/layout/vList2"/>
    <dgm:cxn modelId="{C991545A-51BB-4153-9E1A-3620542B7812}" srcId="{C411BF32-B8DF-49F5-8E12-519090618BD8}" destId="{4D9F64CD-AC63-47A6-8620-A00B6F7DA7AE}" srcOrd="1" destOrd="0" parTransId="{41835E62-B9C9-406C-B351-7E3A2011931C}" sibTransId="{4F58AE3F-5405-47F5-B105-FA1ECBE25F05}"/>
    <dgm:cxn modelId="{C7913580-BA66-4FCC-A86D-910D4F273BAF}" type="presOf" srcId="{015BEB03-721A-40C8-B441-083746130294}" destId="{45715AE2-98F5-43DA-BB80-BA441199EF64}" srcOrd="0" destOrd="0" presId="urn:microsoft.com/office/officeart/2005/8/layout/vList2"/>
    <dgm:cxn modelId="{B2CB8784-58D2-4361-8DD9-DADBC5AC19E8}" type="presOf" srcId="{C36C2001-EAF3-4508-B8F3-E790EBDB909E}" destId="{4A98B919-1E04-4798-A7E4-96551B902F1B}" srcOrd="0" destOrd="0" presId="urn:microsoft.com/office/officeart/2005/8/layout/vList2"/>
    <dgm:cxn modelId="{CFE5CB8E-B0FD-4B7F-943C-C26872B4B8E7}" srcId="{103CA5B0-F72D-4E6C-91F1-965470EAAB42}" destId="{BE44BA9F-9F97-4951-B8A7-A013E40E287D}" srcOrd="1" destOrd="0" parTransId="{A73F77C2-9664-4D8F-ABC9-A7319086FC0D}" sibTransId="{1F170A72-BE66-4D78-A3B1-65D57D89BE33}"/>
    <dgm:cxn modelId="{EF247092-9524-4E0D-BF76-EB3623AD8419}" srcId="{103CA5B0-F72D-4E6C-91F1-965470EAAB42}" destId="{015BEB03-721A-40C8-B441-083746130294}" srcOrd="0" destOrd="0" parTransId="{D40CF063-F700-4F22-BE0A-91F1A7F99544}" sibTransId="{D1358FC9-EE6E-4556-A88C-A8467B7D1ECA}"/>
    <dgm:cxn modelId="{A2C09796-296B-4B1A-B143-3C2FE0E5E166}" srcId="{6FEA3440-25BB-4A96-940A-D38BE253BF62}" destId="{6A1E8E73-7BAA-4070-B545-988A455D5B2E}" srcOrd="1" destOrd="0" parTransId="{F197CE57-A620-4A18-8CA3-1BFA34CB6993}" sibTransId="{FE589834-34F9-45E1-B2BB-2315B35159FD}"/>
    <dgm:cxn modelId="{BA0B1AA6-2672-4154-9089-C1906C11A6AC}" srcId="{EA1CA081-5F3D-4246-B67E-1672621EBBC0}" destId="{103CA5B0-F72D-4E6C-91F1-965470EAAB42}" srcOrd="1" destOrd="0" parTransId="{229D57B0-1899-4EBF-A3F0-587CE4B38B08}" sibTransId="{79BEAB2B-4E0B-4614-81B7-BD2F10B7A085}"/>
    <dgm:cxn modelId="{93F0C8AF-3207-4DF2-BAE7-451E82133DC3}" type="presOf" srcId="{4D9F64CD-AC63-47A6-8620-A00B6F7DA7AE}" destId="{FF80CE8C-E5CD-4C1D-B542-ACECE47BA204}" srcOrd="0" destOrd="1" presId="urn:microsoft.com/office/officeart/2005/8/layout/vList2"/>
    <dgm:cxn modelId="{9771B2BC-19DC-4492-BD51-3F0C4EDB8F35}" type="presOf" srcId="{BE44BA9F-9F97-4951-B8A7-A013E40E287D}" destId="{45715AE2-98F5-43DA-BB80-BA441199EF64}" srcOrd="0" destOrd="1" presId="urn:microsoft.com/office/officeart/2005/8/layout/vList2"/>
    <dgm:cxn modelId="{6863F8C8-B0F8-4441-8F1C-99509B92AA70}" srcId="{A1F28AB5-A23E-46D3-A01A-0C29975039F9}" destId="{C36C2001-EAF3-4508-B8F3-E790EBDB909E}" srcOrd="0" destOrd="0" parTransId="{C1FDCFC2-B0E8-434B-9FBD-EFEE1571EA46}" sibTransId="{73E46B64-FC9E-4A5B-90DB-8348EBAD122D}"/>
    <dgm:cxn modelId="{610D51DD-79A5-4370-AB39-17BCAEA8E67E}" srcId="{C411BF32-B8DF-49F5-8E12-519090618BD8}" destId="{D0F92F9A-A3C9-4C3B-8EA7-F0D5089A491D}" srcOrd="2" destOrd="0" parTransId="{70084E6E-54AD-4A3A-9649-1E951729600D}" sibTransId="{11C347FC-1900-4FA6-BD98-693C97D411F1}"/>
    <dgm:cxn modelId="{32D166ED-8D95-4BFD-AEB9-7ECFB437DE8E}" type="presOf" srcId="{A1F28AB5-A23E-46D3-A01A-0C29975039F9}" destId="{6C894CF3-1DB5-4849-8230-E92333F62C87}" srcOrd="0" destOrd="0" presId="urn:microsoft.com/office/officeart/2005/8/layout/vList2"/>
    <dgm:cxn modelId="{35A350ED-9D1A-4AE6-9E24-35E8CFC6AF89}" srcId="{6FEA3440-25BB-4A96-940A-D38BE253BF62}" destId="{07987D86-13FA-4869-96DB-0B86D20F7B48}" srcOrd="0" destOrd="0" parTransId="{5B1D71A8-062F-458F-9341-6575958F2965}" sibTransId="{EBA6B573-7C32-459A-8D8C-45051AE2591C}"/>
    <dgm:cxn modelId="{652667F1-EA2E-4DB3-A0BC-382A5BFA44B9}" type="presOf" srcId="{14A7ABD7-01E3-459E-9F54-802AC28AD0AD}" destId="{FF80CE8C-E5CD-4C1D-B542-ACECE47BA204}" srcOrd="0" destOrd="3" presId="urn:microsoft.com/office/officeart/2005/8/layout/vList2"/>
    <dgm:cxn modelId="{F32BDFFE-8756-4339-8943-102ED7FF411D}" type="presOf" srcId="{EA1CA081-5F3D-4246-B67E-1672621EBBC0}" destId="{643379D0-117D-4117-9B94-8D17C8EA27EB}" srcOrd="0" destOrd="0" presId="urn:microsoft.com/office/officeart/2005/8/layout/vList2"/>
    <dgm:cxn modelId="{1D299AAC-FB72-4A76-B501-91A8F5FEC221}" type="presParOf" srcId="{643379D0-117D-4117-9B94-8D17C8EA27EB}" destId="{66F9F253-2D71-4E81-BC8B-5BC52C7968EC}" srcOrd="0" destOrd="0" presId="urn:microsoft.com/office/officeart/2005/8/layout/vList2"/>
    <dgm:cxn modelId="{EB64BC27-4C37-4039-86B5-3C7EF6DFDAAF}" type="presParOf" srcId="{643379D0-117D-4117-9B94-8D17C8EA27EB}" destId="{E5949831-07D3-4F2B-96BE-C6A66A4FE72E}" srcOrd="1" destOrd="0" presId="urn:microsoft.com/office/officeart/2005/8/layout/vList2"/>
    <dgm:cxn modelId="{75F59C2E-A2FD-4222-85AE-F2BB48E8530B}" type="presParOf" srcId="{643379D0-117D-4117-9B94-8D17C8EA27EB}" destId="{4476DAD2-A24E-422A-936E-421802BF6245}" srcOrd="2" destOrd="0" presId="urn:microsoft.com/office/officeart/2005/8/layout/vList2"/>
    <dgm:cxn modelId="{36799FFE-ABE0-4E2E-B48A-9C5ACC9AE4FE}" type="presParOf" srcId="{643379D0-117D-4117-9B94-8D17C8EA27EB}" destId="{45715AE2-98F5-43DA-BB80-BA441199EF64}" srcOrd="3" destOrd="0" presId="urn:microsoft.com/office/officeart/2005/8/layout/vList2"/>
    <dgm:cxn modelId="{1FE60959-0F8A-4D04-B6A2-AB3B70745A6B}" type="presParOf" srcId="{643379D0-117D-4117-9B94-8D17C8EA27EB}" destId="{6C894CF3-1DB5-4849-8230-E92333F62C87}" srcOrd="4" destOrd="0" presId="urn:microsoft.com/office/officeart/2005/8/layout/vList2"/>
    <dgm:cxn modelId="{B51AB7FA-F72B-4493-85DD-0E0637586764}" type="presParOf" srcId="{643379D0-117D-4117-9B94-8D17C8EA27EB}" destId="{4A98B919-1E04-4798-A7E4-96551B902F1B}" srcOrd="5" destOrd="0" presId="urn:microsoft.com/office/officeart/2005/8/layout/vList2"/>
    <dgm:cxn modelId="{FC7782D8-1E44-4017-9F95-FF2E390A2CF2}" type="presParOf" srcId="{643379D0-117D-4117-9B94-8D17C8EA27EB}" destId="{78566462-3D8D-442E-9A64-07F947548FF6}" srcOrd="6" destOrd="0" presId="urn:microsoft.com/office/officeart/2005/8/layout/vList2"/>
    <dgm:cxn modelId="{B9886BB6-5AB6-4FF9-850C-A53E402F951E}" type="presParOf" srcId="{643379D0-117D-4117-9B94-8D17C8EA27EB}" destId="{FF80CE8C-E5CD-4C1D-B542-ACECE47BA204}"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A5906-980E-4972-98C3-BB810AA6CEB5}">
      <dsp:nvSpPr>
        <dsp:cNvPr id="0" name=""/>
        <dsp:cNvSpPr/>
      </dsp:nvSpPr>
      <dsp:spPr>
        <a:xfrm>
          <a:off x="0" y="60639"/>
          <a:ext cx="11457206" cy="723447"/>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Diverse taxa</a:t>
          </a:r>
        </a:p>
      </dsp:txBody>
      <dsp:txXfrm>
        <a:off x="35316" y="95955"/>
        <a:ext cx="11386574" cy="652815"/>
      </dsp:txXfrm>
    </dsp:sp>
    <dsp:sp modelId="{ADAA23F6-BBF4-4E18-8932-A3CB8366586B}">
      <dsp:nvSpPr>
        <dsp:cNvPr id="0" name=""/>
        <dsp:cNvSpPr/>
      </dsp:nvSpPr>
      <dsp:spPr>
        <a:xfrm>
          <a:off x="0" y="884887"/>
          <a:ext cx="11457206" cy="723447"/>
        </a:xfrm>
        <a:prstGeom prst="roundRect">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Underrepresented</a:t>
          </a:r>
        </a:p>
      </dsp:txBody>
      <dsp:txXfrm>
        <a:off x="35316" y="920203"/>
        <a:ext cx="11386574" cy="652815"/>
      </dsp:txXfrm>
    </dsp:sp>
    <dsp:sp modelId="{4E5F0132-E2A9-46CE-8A46-67B992C9D4C2}">
      <dsp:nvSpPr>
        <dsp:cNvPr id="0" name=""/>
        <dsp:cNvSpPr/>
      </dsp:nvSpPr>
      <dsp:spPr>
        <a:xfrm>
          <a:off x="0" y="1709134"/>
          <a:ext cx="11457206" cy="723447"/>
        </a:xfrm>
        <a:prstGeom prst="roundRect">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Diverse conclusions </a:t>
          </a:r>
        </a:p>
      </dsp:txBody>
      <dsp:txXfrm>
        <a:off x="35316" y="1744450"/>
        <a:ext cx="11386574" cy="652815"/>
      </dsp:txXfrm>
    </dsp:sp>
    <dsp:sp modelId="{06C559AA-4950-4CB2-B981-85F8CE5542DB}">
      <dsp:nvSpPr>
        <dsp:cNvPr id="0" name=""/>
        <dsp:cNvSpPr/>
      </dsp:nvSpPr>
      <dsp:spPr>
        <a:xfrm>
          <a:off x="0" y="2533381"/>
          <a:ext cx="11457206" cy="723447"/>
        </a:xfrm>
        <a:prstGeom prst="roundRect">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Variation</a:t>
          </a:r>
        </a:p>
      </dsp:txBody>
      <dsp:txXfrm>
        <a:off x="35316" y="2568697"/>
        <a:ext cx="11386574" cy="652815"/>
      </dsp:txXfrm>
    </dsp:sp>
    <dsp:sp modelId="{C4298472-8C64-45DF-9C42-3D356861898A}">
      <dsp:nvSpPr>
        <dsp:cNvPr id="0" name=""/>
        <dsp:cNvSpPr/>
      </dsp:nvSpPr>
      <dsp:spPr>
        <a:xfrm>
          <a:off x="0" y="3256828"/>
          <a:ext cx="11457206"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76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Geographic, temporal, taxonomic, biodiversity metric</a:t>
          </a:r>
        </a:p>
      </dsp:txBody>
      <dsp:txXfrm>
        <a:off x="0" y="3256828"/>
        <a:ext cx="11457206" cy="579600"/>
      </dsp:txXfrm>
    </dsp:sp>
    <dsp:sp modelId="{5CD5BD34-771E-45E0-A13B-52B2D9F1A710}">
      <dsp:nvSpPr>
        <dsp:cNvPr id="0" name=""/>
        <dsp:cNvSpPr/>
      </dsp:nvSpPr>
      <dsp:spPr>
        <a:xfrm>
          <a:off x="0" y="3836428"/>
          <a:ext cx="11457206" cy="723447"/>
        </a:xfrm>
        <a:prstGeom prst="roundRect">
          <a:avLst/>
        </a:prstGeom>
        <a:solidFill>
          <a:schemeClr val="accent6">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Drivers? Influence of species traits?</a:t>
          </a:r>
        </a:p>
      </dsp:txBody>
      <dsp:txXfrm>
        <a:off x="35316" y="3871744"/>
        <a:ext cx="11386574" cy="652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B39D6-B201-48F8-876F-1A285BF5F8FF}">
      <dsp:nvSpPr>
        <dsp:cNvPr id="0" name=""/>
        <dsp:cNvSpPr/>
      </dsp:nvSpPr>
      <dsp:spPr>
        <a:xfrm>
          <a:off x="0" y="8315"/>
          <a:ext cx="11123767" cy="667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Synthesise across literature</a:t>
          </a:r>
        </a:p>
      </dsp:txBody>
      <dsp:txXfrm>
        <a:off x="32570" y="40885"/>
        <a:ext cx="11058627" cy="602065"/>
      </dsp:txXfrm>
    </dsp:sp>
    <dsp:sp modelId="{0EE060A9-8721-4B02-B645-FDC5A4B17240}">
      <dsp:nvSpPr>
        <dsp:cNvPr id="0" name=""/>
        <dsp:cNvSpPr/>
      </dsp:nvSpPr>
      <dsp:spPr>
        <a:xfrm>
          <a:off x="0" y="764800"/>
          <a:ext cx="11123767" cy="6672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Existing tools/approaches</a:t>
          </a:r>
        </a:p>
      </dsp:txBody>
      <dsp:txXfrm>
        <a:off x="32570" y="797370"/>
        <a:ext cx="11058627" cy="602065"/>
      </dsp:txXfrm>
    </dsp:sp>
    <dsp:sp modelId="{07DDEE27-18B3-40EB-BFB4-162FDEAD9977}">
      <dsp:nvSpPr>
        <dsp:cNvPr id="0" name=""/>
        <dsp:cNvSpPr/>
      </dsp:nvSpPr>
      <dsp:spPr>
        <a:xfrm>
          <a:off x="0" y="1432006"/>
          <a:ext cx="11123767" cy="1764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18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GB" sz="1800" kern="1200" dirty="0"/>
            <a:t>EntoGEM database</a:t>
          </a:r>
        </a:p>
        <a:p>
          <a:pPr marL="171450" lvl="1" indent="-171450" algn="l" defTabSz="800100">
            <a:lnSpc>
              <a:spcPct val="90000"/>
            </a:lnSpc>
            <a:spcBef>
              <a:spcPct val="0"/>
            </a:spcBef>
            <a:spcAft>
              <a:spcPct val="20000"/>
            </a:spcAft>
            <a:buChar char="•"/>
          </a:pPr>
          <a:r>
            <a:rPr lang="en-GB" sz="1800" kern="1200" dirty="0"/>
            <a:t>Synthetic analysis – models based on collated primary data </a:t>
          </a:r>
        </a:p>
        <a:p>
          <a:pPr marL="171450" lvl="1" indent="-171450" algn="l" defTabSz="800100">
            <a:lnSpc>
              <a:spcPct val="90000"/>
            </a:lnSpc>
            <a:spcBef>
              <a:spcPct val="0"/>
            </a:spcBef>
            <a:spcAft>
              <a:spcPct val="20000"/>
            </a:spcAft>
            <a:buChar char="•"/>
          </a:pPr>
          <a:r>
            <a:rPr lang="en-GB" sz="1800" kern="1200" dirty="0"/>
            <a:t>Meta-analysis – models based on effect sizes</a:t>
          </a:r>
        </a:p>
        <a:p>
          <a:pPr marL="171450" lvl="1" indent="-171450" algn="l" defTabSz="800100">
            <a:lnSpc>
              <a:spcPct val="90000"/>
            </a:lnSpc>
            <a:spcBef>
              <a:spcPct val="0"/>
            </a:spcBef>
            <a:spcAft>
              <a:spcPct val="20000"/>
            </a:spcAft>
            <a:buChar char="•"/>
          </a:pPr>
          <a:r>
            <a:rPr lang="en-GB" sz="1800" kern="1200" dirty="0"/>
            <a:t>Living reviews</a:t>
          </a:r>
        </a:p>
        <a:p>
          <a:pPr marL="171450" lvl="1" indent="-171450" algn="l" defTabSz="800100">
            <a:lnSpc>
              <a:spcPct val="90000"/>
            </a:lnSpc>
            <a:spcBef>
              <a:spcPct val="0"/>
            </a:spcBef>
            <a:spcAft>
              <a:spcPct val="20000"/>
            </a:spcAft>
            <a:buChar char="•"/>
          </a:pPr>
          <a:r>
            <a:rPr lang="en-GB" sz="1800" kern="1200" dirty="0"/>
            <a:t>Metadataset and dynamic meta-analysis Shiny app</a:t>
          </a:r>
        </a:p>
        <a:p>
          <a:pPr marL="171450" lvl="1" indent="-171450" algn="l" defTabSz="800100">
            <a:lnSpc>
              <a:spcPct val="90000"/>
            </a:lnSpc>
            <a:spcBef>
              <a:spcPct val="0"/>
            </a:spcBef>
            <a:spcAft>
              <a:spcPct val="20000"/>
            </a:spcAft>
            <a:buChar char="•"/>
          </a:pPr>
          <a:r>
            <a:rPr lang="en-GB" sz="1800" kern="1200" dirty="0"/>
            <a:t>Meta-meta-analysis = analysing multiple meta-analysis studies together</a:t>
          </a:r>
        </a:p>
      </dsp:txBody>
      <dsp:txXfrm>
        <a:off x="0" y="1432006"/>
        <a:ext cx="11123767" cy="1764675"/>
      </dsp:txXfrm>
    </dsp:sp>
    <dsp:sp modelId="{76F56E15-7B8B-43FC-9966-DCCE6947EBDF}">
      <dsp:nvSpPr>
        <dsp:cNvPr id="0" name=""/>
        <dsp:cNvSpPr/>
      </dsp:nvSpPr>
      <dsp:spPr>
        <a:xfrm>
          <a:off x="0" y="3196681"/>
          <a:ext cx="11123767" cy="6672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My Shiny app</a:t>
          </a:r>
        </a:p>
      </dsp:txBody>
      <dsp:txXfrm>
        <a:off x="32570" y="3229251"/>
        <a:ext cx="11058627" cy="602065"/>
      </dsp:txXfrm>
    </dsp:sp>
    <dsp:sp modelId="{91241E40-BB6F-40F8-9073-0BB2C364C3A4}">
      <dsp:nvSpPr>
        <dsp:cNvPr id="0" name=""/>
        <dsp:cNvSpPr/>
      </dsp:nvSpPr>
      <dsp:spPr>
        <a:xfrm>
          <a:off x="0" y="3863887"/>
          <a:ext cx="11123767" cy="57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18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GB" sz="1800" kern="1200" dirty="0"/>
            <a:t>Run custom meta-meta-analytic models </a:t>
          </a:r>
        </a:p>
        <a:p>
          <a:pPr marL="171450" lvl="1" indent="-171450" algn="l" defTabSz="800100">
            <a:lnSpc>
              <a:spcPct val="90000"/>
            </a:lnSpc>
            <a:spcBef>
              <a:spcPct val="0"/>
            </a:spcBef>
            <a:spcAft>
              <a:spcPct val="20000"/>
            </a:spcAft>
            <a:buChar char="•"/>
          </a:pPr>
          <a:r>
            <a:rPr lang="en-GB" sz="1800" kern="1200" dirty="0"/>
            <a:t>Updates to include data from new meta-analyses</a:t>
          </a:r>
        </a:p>
      </dsp:txBody>
      <dsp:txXfrm>
        <a:off x="0" y="3863887"/>
        <a:ext cx="11123767" cy="577530"/>
      </dsp:txXfrm>
    </dsp:sp>
    <dsp:sp modelId="{DE20438B-B760-4EA8-9B81-1F234610DE10}">
      <dsp:nvSpPr>
        <dsp:cNvPr id="0" name=""/>
        <dsp:cNvSpPr/>
      </dsp:nvSpPr>
      <dsp:spPr>
        <a:xfrm>
          <a:off x="0" y="4441417"/>
          <a:ext cx="11123767" cy="6672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Focus on insect biodiversity as tool is needed to help understand heterogenous and complex field</a:t>
          </a:r>
        </a:p>
      </dsp:txBody>
      <dsp:txXfrm>
        <a:off x="32570" y="4473987"/>
        <a:ext cx="11058627" cy="602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9F253-2D71-4E81-BC8B-5BC52C7968EC}">
      <dsp:nvSpPr>
        <dsp:cNvPr id="0" name=""/>
        <dsp:cNvSpPr/>
      </dsp:nvSpPr>
      <dsp:spPr>
        <a:xfrm>
          <a:off x="0" y="42005"/>
          <a:ext cx="11087248" cy="60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Usefulness</a:t>
          </a:r>
          <a:endParaRPr lang="en-GB" sz="2600" kern="1200"/>
        </a:p>
      </dsp:txBody>
      <dsp:txXfrm>
        <a:off x="29700" y="71705"/>
        <a:ext cx="11027848" cy="549000"/>
      </dsp:txXfrm>
    </dsp:sp>
    <dsp:sp modelId="{E5949831-07D3-4F2B-96BE-C6A66A4FE72E}">
      <dsp:nvSpPr>
        <dsp:cNvPr id="0" name=""/>
        <dsp:cNvSpPr/>
      </dsp:nvSpPr>
      <dsp:spPr>
        <a:xfrm>
          <a:off x="0" y="650405"/>
          <a:ext cx="11087248" cy="65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02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Investigate specific hypotheses and interests </a:t>
          </a:r>
          <a:endParaRPr lang="en-GB" sz="2000" kern="1200"/>
        </a:p>
        <a:p>
          <a:pPr marL="228600" lvl="1" indent="-228600" algn="l" defTabSz="889000">
            <a:lnSpc>
              <a:spcPct val="90000"/>
            </a:lnSpc>
            <a:spcBef>
              <a:spcPct val="0"/>
            </a:spcBef>
            <a:spcAft>
              <a:spcPct val="20000"/>
            </a:spcAft>
            <a:buChar char="•"/>
          </a:pPr>
          <a:r>
            <a:rPr lang="en-US" sz="2000" kern="1200"/>
            <a:t>Highlight future research needs</a:t>
          </a:r>
          <a:endParaRPr lang="en-GB" sz="2000" kern="1200"/>
        </a:p>
      </dsp:txBody>
      <dsp:txXfrm>
        <a:off x="0" y="650405"/>
        <a:ext cx="11087248" cy="659295"/>
      </dsp:txXfrm>
    </dsp:sp>
    <dsp:sp modelId="{4476DAD2-A24E-422A-936E-421802BF6245}">
      <dsp:nvSpPr>
        <dsp:cNvPr id="0" name=""/>
        <dsp:cNvSpPr/>
      </dsp:nvSpPr>
      <dsp:spPr>
        <a:xfrm>
          <a:off x="0" y="1309700"/>
          <a:ext cx="11087248" cy="608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Findings</a:t>
          </a:r>
          <a:endParaRPr lang="en-GB" sz="2600" kern="1200"/>
        </a:p>
      </dsp:txBody>
      <dsp:txXfrm>
        <a:off x="29700" y="1339400"/>
        <a:ext cx="11027848" cy="549000"/>
      </dsp:txXfrm>
    </dsp:sp>
    <dsp:sp modelId="{45715AE2-98F5-43DA-BB80-BA441199EF64}">
      <dsp:nvSpPr>
        <dsp:cNvPr id="0" name=""/>
        <dsp:cNvSpPr/>
      </dsp:nvSpPr>
      <dsp:spPr>
        <a:xfrm>
          <a:off x="0" y="1918100"/>
          <a:ext cx="11087248" cy="65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02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Biodiversity is affected by different agricultural systems </a:t>
          </a:r>
          <a:endParaRPr lang="en-GB" sz="2000" kern="1200"/>
        </a:p>
        <a:p>
          <a:pPr marL="228600" lvl="1" indent="-228600" algn="l" defTabSz="889000">
            <a:lnSpc>
              <a:spcPct val="90000"/>
            </a:lnSpc>
            <a:spcBef>
              <a:spcPct val="0"/>
            </a:spcBef>
            <a:spcAft>
              <a:spcPct val="20000"/>
            </a:spcAft>
            <a:buChar char="•"/>
          </a:pPr>
          <a:r>
            <a:rPr lang="en-US" sz="2000" kern="1200"/>
            <a:t>Choice of biodiversity metric has an effect</a:t>
          </a:r>
          <a:endParaRPr lang="en-GB" sz="2000" kern="1200"/>
        </a:p>
      </dsp:txBody>
      <dsp:txXfrm>
        <a:off x="0" y="1918100"/>
        <a:ext cx="11087248" cy="659295"/>
      </dsp:txXfrm>
    </dsp:sp>
    <dsp:sp modelId="{6C894CF3-1DB5-4849-8230-E92333F62C87}">
      <dsp:nvSpPr>
        <dsp:cNvPr id="0" name=""/>
        <dsp:cNvSpPr/>
      </dsp:nvSpPr>
      <dsp:spPr>
        <a:xfrm>
          <a:off x="0" y="2577395"/>
          <a:ext cx="11087248" cy="608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Comparison to dynamic meta-analysis</a:t>
          </a:r>
          <a:endParaRPr lang="en-GB" sz="2600" kern="1200"/>
        </a:p>
      </dsp:txBody>
      <dsp:txXfrm>
        <a:off x="29700" y="2607095"/>
        <a:ext cx="11027848" cy="549000"/>
      </dsp:txXfrm>
    </dsp:sp>
    <dsp:sp modelId="{4A98B919-1E04-4798-A7E4-96551B902F1B}">
      <dsp:nvSpPr>
        <dsp:cNvPr id="0" name=""/>
        <dsp:cNvSpPr/>
      </dsp:nvSpPr>
      <dsp:spPr>
        <a:xfrm>
          <a:off x="0" y="3185795"/>
          <a:ext cx="11087248"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02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Metafor vs robust models </a:t>
          </a:r>
          <a:endParaRPr lang="en-GB" sz="2000" kern="1200"/>
        </a:p>
      </dsp:txBody>
      <dsp:txXfrm>
        <a:off x="0" y="3185795"/>
        <a:ext cx="11087248" cy="430560"/>
      </dsp:txXfrm>
    </dsp:sp>
    <dsp:sp modelId="{78566462-3D8D-442E-9A64-07F947548FF6}">
      <dsp:nvSpPr>
        <dsp:cNvPr id="0" name=""/>
        <dsp:cNvSpPr/>
      </dsp:nvSpPr>
      <dsp:spPr>
        <a:xfrm>
          <a:off x="0" y="3616355"/>
          <a:ext cx="11087248" cy="608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Future</a:t>
          </a:r>
          <a:endParaRPr lang="en-GB" sz="2600" kern="1200"/>
        </a:p>
      </dsp:txBody>
      <dsp:txXfrm>
        <a:off x="29700" y="3646055"/>
        <a:ext cx="11027848" cy="549000"/>
      </dsp:txXfrm>
    </dsp:sp>
    <dsp:sp modelId="{FF80CE8C-E5CD-4C1D-B542-ACECE47BA204}">
      <dsp:nvSpPr>
        <dsp:cNvPr id="0" name=""/>
        <dsp:cNvSpPr/>
      </dsp:nvSpPr>
      <dsp:spPr>
        <a:xfrm>
          <a:off x="0" y="4224755"/>
          <a:ext cx="11087248" cy="1318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02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Expand range of variables over which the user has choice. </a:t>
          </a:r>
          <a:endParaRPr lang="en-GB" sz="2000" kern="1200"/>
        </a:p>
        <a:p>
          <a:pPr marL="228600" lvl="1" indent="-228600" algn="l" defTabSz="889000">
            <a:lnSpc>
              <a:spcPct val="90000"/>
            </a:lnSpc>
            <a:spcBef>
              <a:spcPct val="0"/>
            </a:spcBef>
            <a:spcAft>
              <a:spcPct val="20000"/>
            </a:spcAft>
            <a:buChar char="•"/>
          </a:pPr>
          <a:r>
            <a:rPr lang="en-US" sz="2000" kern="1200"/>
            <a:t>Standardised protocol and data entry sheet</a:t>
          </a:r>
          <a:endParaRPr lang="en-GB" sz="2000" kern="1200"/>
        </a:p>
        <a:p>
          <a:pPr marL="228600" lvl="1" indent="-228600" algn="l" defTabSz="889000">
            <a:lnSpc>
              <a:spcPct val="90000"/>
            </a:lnSpc>
            <a:spcBef>
              <a:spcPct val="0"/>
            </a:spcBef>
            <a:spcAft>
              <a:spcPct val="20000"/>
            </a:spcAft>
            <a:buChar char="•"/>
          </a:pPr>
          <a:r>
            <a:rPr lang="en-US" sz="2000" kern="1200"/>
            <a:t>Efficient functionality with multiple users</a:t>
          </a:r>
          <a:endParaRPr lang="en-GB" sz="2000" kern="1200"/>
        </a:p>
        <a:p>
          <a:pPr marL="228600" lvl="1" indent="-228600" algn="l" defTabSz="889000">
            <a:lnSpc>
              <a:spcPct val="90000"/>
            </a:lnSpc>
            <a:spcBef>
              <a:spcPct val="0"/>
            </a:spcBef>
            <a:spcAft>
              <a:spcPct val="20000"/>
            </a:spcAft>
            <a:buChar char="•"/>
          </a:pPr>
          <a:r>
            <a:rPr lang="en-US" sz="2000" kern="1200"/>
            <a:t>Tool could be adapted for other fields</a:t>
          </a:r>
          <a:endParaRPr lang="en-GB" sz="2000" kern="1200"/>
        </a:p>
      </dsp:txBody>
      <dsp:txXfrm>
        <a:off x="0" y="4224755"/>
        <a:ext cx="11087248" cy="13185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0863A1E-D5D5-4427-ACE6-77EBBB6DDB68}" type="datetimeFigureOut">
              <a:rPr lang="en-GB" smtClean="0"/>
              <a:t>03/08/2022</a:t>
            </a:fld>
            <a:endParaRPr lang="en-GB"/>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73746A9-34C2-4E23-BDD4-DCE127844A43}" type="slidenum">
              <a:rPr lang="en-GB" smtClean="0"/>
              <a:t>‹#›</a:t>
            </a:fld>
            <a:endParaRPr lang="en-GB"/>
          </a:p>
        </p:txBody>
      </p:sp>
    </p:spTree>
    <p:extLst>
      <p:ext uri="{BB962C8B-B14F-4D97-AF65-F5344CB8AC3E}">
        <p14:creationId xmlns:p14="http://schemas.microsoft.com/office/powerpoint/2010/main" val="2427102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73746A9-34C2-4E23-BDD4-DCE127844A43}" type="slidenum">
              <a:rPr lang="en-GB" smtClean="0"/>
              <a:t>1</a:t>
            </a:fld>
            <a:endParaRPr lang="en-GB"/>
          </a:p>
        </p:txBody>
      </p:sp>
    </p:spTree>
    <p:extLst>
      <p:ext uri="{BB962C8B-B14F-4D97-AF65-F5344CB8AC3E}">
        <p14:creationId xmlns:p14="http://schemas.microsoft.com/office/powerpoint/2010/main" val="277679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dirty="0">
                <a:effectLst/>
                <a:latin typeface="Calibri" panose="020F0502020204030204" pitchFamily="34" charset="0"/>
                <a:ea typeface="Calibri" panose="020F0502020204030204" pitchFamily="34" charset="0"/>
                <a:cs typeface="Times New Roman" panose="02020603050405020304" pitchFamily="18" charset="0"/>
              </a:rPr>
              <a:t>World’s most diverse taxonomic group in terms of species richness</a:t>
            </a:r>
          </a:p>
          <a:p>
            <a:pPr marL="171450" indent="-171450">
              <a:buFont typeface="Arial" panose="020B0604020202020204" pitchFamily="34" charset="0"/>
              <a:buChar char="•"/>
            </a:pPr>
            <a:r>
              <a:rPr lang="en-GB" sz="1200" dirty="0">
                <a:effectLst/>
                <a:latin typeface="Calibri" panose="020F0502020204030204" pitchFamily="34" charset="0"/>
                <a:ea typeface="Calibri" panose="020F0502020204030204" pitchFamily="34" charset="0"/>
                <a:cs typeface="Times New Roman" panose="02020603050405020304" pitchFamily="18" charset="0"/>
              </a:rPr>
              <a:t>Represent extensive ecological functions/services – pollination, biological pest control, organic matter recycling, link in food chain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GB" sz="1200" dirty="0">
                <a:effectLst/>
                <a:latin typeface="Calibri" panose="020F0502020204030204" pitchFamily="34" charset="0"/>
                <a:ea typeface="Calibri" panose="020F0502020204030204" pitchFamily="34" charset="0"/>
                <a:cs typeface="Times New Roman" panose="02020603050405020304" pitchFamily="18" charset="0"/>
              </a:rPr>
              <a:t>Underrepresented in long-term biodiversity studies b</a:t>
            </a:r>
            <a:r>
              <a:rPr lang="en-GB" sz="1200" dirty="0">
                <a:latin typeface="Calibri" panose="020F0502020204030204" pitchFamily="34" charset="0"/>
                <a:cs typeface="Times New Roman" panose="02020603050405020304" pitchFamily="18" charset="0"/>
              </a:rPr>
              <a:t>ut being somewhat rectified recently </a:t>
            </a:r>
          </a:p>
          <a:p>
            <a:pPr marL="171450" indent="-171450">
              <a:buFont typeface="Arial" panose="020B0604020202020204" pitchFamily="34" charset="0"/>
              <a:buChar char="•"/>
            </a:pPr>
            <a:r>
              <a:rPr lang="en-GB" sz="1200" dirty="0">
                <a:latin typeface="Calibri" panose="020F0502020204030204" pitchFamily="34" charset="0"/>
                <a:cs typeface="Times New Roman" panose="02020603050405020304" pitchFamily="18" charset="0"/>
              </a:rPr>
              <a:t>Have sufficient evidence to </a:t>
            </a:r>
            <a:r>
              <a:rPr lang="en-GB" sz="1200" dirty="0">
                <a:effectLst/>
                <a:latin typeface="Calibri" panose="020F0502020204030204" pitchFamily="34" charset="0"/>
                <a:ea typeface="Calibri" panose="020F0502020204030204" pitchFamily="34" charset="0"/>
                <a:cs typeface="Times New Roman" panose="02020603050405020304" pitchFamily="18" charset="0"/>
              </a:rPr>
              <a:t>warrant immediate further study and action </a:t>
            </a:r>
          </a:p>
          <a:p>
            <a:pPr marL="171450" indent="-171450">
              <a:buFont typeface="Arial" panose="020B0604020202020204" pitchFamily="34" charset="0"/>
              <a:buChar char="•"/>
            </a:pPr>
            <a:r>
              <a:rPr lang="en-GB" sz="1200" dirty="0">
                <a:latin typeface="Calibri" panose="020F0502020204030204" pitchFamily="34" charset="0"/>
                <a:cs typeface="Times New Roman" panose="02020603050405020304" pitchFamily="18" charset="0"/>
              </a:rPr>
              <a:t>Diverse conclusions from papers from alarming declines to increases</a:t>
            </a:r>
          </a:p>
          <a:p>
            <a:pPr marL="171450" indent="-171450">
              <a:buFont typeface="Arial" panose="020B0604020202020204" pitchFamily="34" charset="0"/>
              <a:buChar char="•"/>
            </a:pPr>
            <a:r>
              <a:rPr lang="en-GB" sz="1200" dirty="0">
                <a:latin typeface="Calibri" panose="020F0502020204030204" pitchFamily="34" charset="0"/>
                <a:cs typeface="Times New Roman" panose="02020603050405020304" pitchFamily="18" charset="0"/>
              </a:rPr>
              <a:t>Variation thought to be due to geography, time, taxa, and biodiversity metric </a:t>
            </a:r>
          </a:p>
          <a:p>
            <a:pPr marL="171450" indent="-171450">
              <a:buFont typeface="Arial" panose="020B0604020202020204" pitchFamily="34" charset="0"/>
              <a:buChar char="•"/>
            </a:pPr>
            <a:r>
              <a:rPr lang="en-GB" sz="1200" dirty="0">
                <a:latin typeface="Calibri" panose="020F0502020204030204" pitchFamily="34" charset="0"/>
                <a:cs typeface="Times New Roman" panose="02020603050405020304" pitchFamily="18" charset="0"/>
              </a:rPr>
              <a:t>On top this this, we do not fully understand the drivers of population trends – including land-use and climate change, or the influence of species traits  </a:t>
            </a:r>
            <a:endParaRPr lang="en-GB" sz="1200" dirty="0"/>
          </a:p>
          <a:p>
            <a:endParaRPr lang="en-GB" dirty="0"/>
          </a:p>
        </p:txBody>
      </p:sp>
      <p:sp>
        <p:nvSpPr>
          <p:cNvPr id="4" name="Slide Number Placeholder 3"/>
          <p:cNvSpPr>
            <a:spLocks noGrp="1"/>
          </p:cNvSpPr>
          <p:nvPr>
            <p:ph type="sldNum" sz="quarter" idx="5"/>
          </p:nvPr>
        </p:nvSpPr>
        <p:spPr/>
        <p:txBody>
          <a:bodyPr/>
          <a:lstStyle/>
          <a:p>
            <a:fld id="{273746A9-34C2-4E23-BDD4-DCE127844A43}" type="slidenum">
              <a:rPr lang="en-GB" smtClean="0"/>
              <a:t>2</a:t>
            </a:fld>
            <a:endParaRPr lang="en-GB"/>
          </a:p>
        </p:txBody>
      </p:sp>
    </p:spTree>
    <p:extLst>
      <p:ext uri="{BB962C8B-B14F-4D97-AF65-F5344CB8AC3E}">
        <p14:creationId xmlns:p14="http://schemas.microsoft.com/office/powerpoint/2010/main" val="1347091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Therefore, we need to synthesise info across literature</a:t>
            </a:r>
          </a:p>
          <a:p>
            <a:pPr marL="171450" indent="-171450">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Existing tools/approaches:</a:t>
            </a:r>
          </a:p>
          <a:p>
            <a:pPr marL="628650" lvl="1" indent="-171450">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EntoGEM - C</a:t>
            </a:r>
            <a:r>
              <a:rPr lang="en-GB" sz="1800" dirty="0">
                <a:effectLst/>
                <a:latin typeface="Calibri" panose="020F0502020204030204" pitchFamily="34" charset="0"/>
                <a:ea typeface="Calibri" panose="020F0502020204030204" pitchFamily="34" charset="0"/>
                <a:cs typeface="Times New Roman" panose="02020603050405020304" pitchFamily="18" charset="0"/>
              </a:rPr>
              <a:t>ollation of evidence into a database to enable mapping of literature </a:t>
            </a:r>
          </a:p>
          <a:p>
            <a:pPr marL="628650" lvl="1" indent="-171450">
              <a:buFont typeface="Arial" panose="020B0604020202020204" pitchFamily="34" charset="0"/>
              <a:buChar char="•"/>
            </a:pPr>
            <a:r>
              <a:rPr lang="en-GB" dirty="0">
                <a:latin typeface="Calibri" panose="020F0502020204030204" pitchFamily="34" charset="0"/>
                <a:cs typeface="Times New Roman" panose="02020603050405020304" pitchFamily="18" charset="0"/>
              </a:rPr>
              <a:t>Synthetic analysis – build models based on collated primary data (common in papers which use PREDICTS)</a:t>
            </a:r>
          </a:p>
          <a:p>
            <a:pPr marL="628650" lvl="1" indent="-171450">
              <a:buFont typeface="Arial" panose="020B0604020202020204" pitchFamily="34" charset="0"/>
              <a:buChar char="•"/>
            </a:pPr>
            <a:r>
              <a:rPr lang="en-GB" dirty="0">
                <a:latin typeface="Calibri" panose="020F0502020204030204" pitchFamily="34" charset="0"/>
                <a:cs typeface="Times New Roman" panose="02020603050405020304" pitchFamily="18" charset="0"/>
              </a:rPr>
              <a:t>Meta-analysis – calculate one or more effect sizes per study to determine an overall effect size</a:t>
            </a:r>
          </a:p>
          <a:p>
            <a:pPr marL="628650" lvl="1" indent="-171450">
              <a:buFont typeface="Arial" panose="020B0604020202020204" pitchFamily="34" charset="0"/>
              <a:buChar char="•"/>
            </a:pPr>
            <a:r>
              <a:rPr lang="en-GB" dirty="0">
                <a:latin typeface="Calibri" panose="020F0502020204030204" pitchFamily="34" charset="0"/>
                <a:cs typeface="Times New Roman" panose="02020603050405020304" pitchFamily="18" charset="0"/>
              </a:rPr>
              <a:t>Living reviews – repeat these kinds of analyses and update the results as new evidence becomes available </a:t>
            </a:r>
          </a:p>
          <a:p>
            <a:pPr marL="628650" lvl="1" indent="-171450">
              <a:buFont typeface="Arial" panose="020B0604020202020204" pitchFamily="34" charset="0"/>
              <a:buChar char="•"/>
            </a:pPr>
            <a:r>
              <a:rPr lang="en-GB" dirty="0">
                <a:latin typeface="Calibri" panose="020F0502020204030204" pitchFamily="34" charset="0"/>
                <a:cs typeface="Times New Roman" panose="02020603050405020304" pitchFamily="18" charset="0"/>
              </a:rPr>
              <a:t>Metadataset and Dynamic meta-analysis:</a:t>
            </a:r>
          </a:p>
          <a:p>
            <a:pPr marL="1085850" lvl="2" indent="-171450">
              <a:buFont typeface="Arial" panose="020B0604020202020204" pitchFamily="34" charset="0"/>
              <a:buChar char="•"/>
            </a:pPr>
            <a:r>
              <a:rPr lang="en-GB" dirty="0">
                <a:latin typeface="Calibri" panose="020F0502020204030204" pitchFamily="34" charset="0"/>
                <a:cs typeface="Times New Roman" panose="02020603050405020304" pitchFamily="18" charset="0"/>
              </a:rPr>
              <a:t>Database of papers on invasive species and cover crops, and associated Shiny app to analyse them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atin typeface="Calibri" panose="020F0502020204030204" pitchFamily="34" charset="0"/>
                <a:cs typeface="Times New Roman" panose="02020603050405020304" pitchFamily="18" charset="0"/>
              </a:rPr>
              <a:t>With increasing numbers of MAs, we are able to perform MMA, which we define as </a:t>
            </a:r>
            <a:r>
              <a:rPr lang="en-GB" sz="1200" dirty="0">
                <a:effectLst/>
                <a:latin typeface="Calibri" panose="020F0502020204030204" pitchFamily="34" charset="0"/>
                <a:ea typeface="Calibri" panose="020F0502020204030204" pitchFamily="34" charset="0"/>
                <a:cs typeface="Times New Roman" panose="02020603050405020304" pitchFamily="18" charset="0"/>
              </a:rPr>
              <a:t>the process of analysing multiple meta-analysis studies together by combining effect sizes collected for each of these</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Calibri" panose="020F0502020204030204" pitchFamily="34" charset="0"/>
                <a:ea typeface="Calibri" panose="020F0502020204030204" pitchFamily="34" charset="0"/>
                <a:cs typeface="Times New Roman" panose="02020603050405020304" pitchFamily="18" charset="0"/>
              </a:rPr>
              <a:t>I present a Shiny ap</a:t>
            </a:r>
            <a:r>
              <a:rPr lang="en-GB" dirty="0">
                <a:latin typeface="Calibri" panose="020F0502020204030204" pitchFamily="34" charset="0"/>
                <a:ea typeface="Calibri" panose="020F0502020204030204" pitchFamily="34" charset="0"/>
                <a:cs typeface="Times New Roman" panose="02020603050405020304" pitchFamily="18" charset="0"/>
              </a:rPr>
              <a:t>p that allows users to </a:t>
            </a:r>
            <a:r>
              <a:rPr lang="en-GB" sz="1200" dirty="0">
                <a:effectLst/>
                <a:latin typeface="Calibri" panose="020F0502020204030204" pitchFamily="34" charset="0"/>
                <a:ea typeface="Calibri" panose="020F0502020204030204" pitchFamily="34" charset="0"/>
                <a:cs typeface="Times New Roman" panose="02020603050405020304" pitchFamily="18" charset="0"/>
              </a:rPr>
              <a:t>run meta-meta-analytic models on the fly and produce graphical summaries of results.</a:t>
            </a:r>
          </a:p>
          <a:p>
            <a:pPr marL="171450" indent="-171450">
              <a:buFont typeface="Arial" panose="020B0604020202020204" pitchFamily="34" charset="0"/>
              <a:buChar char="•"/>
            </a:pPr>
            <a:r>
              <a:rPr lang="en-GB" dirty="0">
                <a:latin typeface="Calibri" panose="020F0502020204030204" pitchFamily="34" charset="0"/>
                <a:cs typeface="Times New Roman" panose="02020603050405020304" pitchFamily="18" charset="0"/>
              </a:rPr>
              <a:t>App reads in data from living review of meta-analysis studies and updates to include data from new meta-analyses when it is uploaded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GB" dirty="0">
                <a:latin typeface="Calibri" panose="020F0502020204030204" pitchFamily="34" charset="0"/>
                <a:cs typeface="Times New Roman" panose="02020603050405020304" pitchFamily="18" charset="0"/>
              </a:rPr>
              <a:t>App is designed with insect biodiversity as the focus because a tool like this is needed to help understand the highly heterogenous and complex field</a:t>
            </a:r>
          </a:p>
          <a:p>
            <a:endParaRPr lang="en-GB" dirty="0"/>
          </a:p>
        </p:txBody>
      </p:sp>
      <p:sp>
        <p:nvSpPr>
          <p:cNvPr id="4" name="Slide Number Placeholder 3"/>
          <p:cNvSpPr>
            <a:spLocks noGrp="1"/>
          </p:cNvSpPr>
          <p:nvPr>
            <p:ph type="sldNum" sz="quarter" idx="5"/>
          </p:nvPr>
        </p:nvSpPr>
        <p:spPr/>
        <p:txBody>
          <a:bodyPr/>
          <a:lstStyle/>
          <a:p>
            <a:fld id="{273746A9-34C2-4E23-BDD4-DCE127844A43}" type="slidenum">
              <a:rPr lang="en-GB" smtClean="0"/>
              <a:t>3</a:t>
            </a:fld>
            <a:endParaRPr lang="en-GB"/>
          </a:p>
        </p:txBody>
      </p:sp>
    </p:spTree>
    <p:extLst>
      <p:ext uri="{BB962C8B-B14F-4D97-AF65-F5344CB8AC3E}">
        <p14:creationId xmlns:p14="http://schemas.microsoft.com/office/powerpoint/2010/main" val="32327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tab:</a:t>
            </a:r>
          </a:p>
          <a:p>
            <a:pPr marL="171450" indent="-171450">
              <a:buFont typeface="Arial" panose="020B0604020202020204" pitchFamily="34" charset="0"/>
              <a:buChar char="•"/>
            </a:pPr>
            <a:r>
              <a:rPr lang="en-GB" dirty="0"/>
              <a:t>Main purpose is to give background on where the data used in the app comes from </a:t>
            </a:r>
          </a:p>
          <a:p>
            <a:pPr marL="171450" indent="-171450">
              <a:buFont typeface="Arial" panose="020B0604020202020204" pitchFamily="34" charset="0"/>
              <a:buChar char="•"/>
            </a:pPr>
            <a:r>
              <a:rPr lang="en-GB" dirty="0"/>
              <a:t>List of papers included in the study and overview of the number of agricultural systems studied, and total data points per study</a:t>
            </a:r>
          </a:p>
          <a:p>
            <a:pPr marL="171450" indent="-171450">
              <a:buFont typeface="Arial" panose="020B0604020202020204" pitchFamily="34" charset="0"/>
              <a:buChar char="•"/>
            </a:pPr>
            <a:r>
              <a:rPr lang="en-GB" dirty="0"/>
              <a:t>If want more info on certain paper, you can select a paper to see more details for </a:t>
            </a:r>
          </a:p>
          <a:p>
            <a:pPr marL="171450" indent="-171450">
              <a:buFont typeface="Arial" panose="020B0604020202020204" pitchFamily="34" charset="0"/>
              <a:buChar char="•"/>
            </a:pPr>
            <a:r>
              <a:rPr lang="en-GB" dirty="0"/>
              <a:t>Map indicating the geographical representativeness of the data </a:t>
            </a:r>
          </a:p>
        </p:txBody>
      </p:sp>
      <p:sp>
        <p:nvSpPr>
          <p:cNvPr id="4" name="Slide Number Placeholder 3"/>
          <p:cNvSpPr>
            <a:spLocks noGrp="1"/>
          </p:cNvSpPr>
          <p:nvPr>
            <p:ph type="sldNum" sz="quarter" idx="5"/>
          </p:nvPr>
        </p:nvSpPr>
        <p:spPr/>
        <p:txBody>
          <a:bodyPr/>
          <a:lstStyle/>
          <a:p>
            <a:fld id="{273746A9-34C2-4E23-BDD4-DCE127844A43}" type="slidenum">
              <a:rPr lang="en-GB" smtClean="0"/>
              <a:t>4</a:t>
            </a:fld>
            <a:endParaRPr lang="en-GB"/>
          </a:p>
        </p:txBody>
      </p:sp>
    </p:spTree>
    <p:extLst>
      <p:ext uri="{BB962C8B-B14F-4D97-AF65-F5344CB8AC3E}">
        <p14:creationId xmlns:p14="http://schemas.microsoft.com/office/powerpoint/2010/main" val="106129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agricultural systems tab, the user can either run a default or a custom model.</a:t>
            </a:r>
          </a:p>
          <a:p>
            <a:pPr marL="171450" indent="-171450">
              <a:buFont typeface="Arial" panose="020B0604020202020204" pitchFamily="34" charset="0"/>
              <a:buChar char="•"/>
            </a:pPr>
            <a:r>
              <a:rPr lang="en-US" dirty="0"/>
              <a:t>Whichever model is run, the app runs a robust linear mixed effects model to assess the impact of different agricultural systems on biodiversity in terms of log response ratio.</a:t>
            </a:r>
          </a:p>
          <a:p>
            <a:pPr marL="171450" indent="-171450">
              <a:buFont typeface="Arial" panose="020B0604020202020204" pitchFamily="34" charset="0"/>
              <a:buChar char="•"/>
            </a:pPr>
            <a:r>
              <a:rPr lang="en-US" dirty="0"/>
              <a:t>The default model uses all available data</a:t>
            </a:r>
          </a:p>
          <a:p>
            <a:pPr marL="171450" indent="-171450">
              <a:buFont typeface="Arial" panose="020B0604020202020204" pitchFamily="34" charset="0"/>
              <a:buChar char="•"/>
            </a:pPr>
            <a:r>
              <a:rPr lang="en-US" dirty="0"/>
              <a:t>The custom model allows the user to filter the data based on their interests. At present, they can choose which data to include based on the biodiversity metric it was collected with</a:t>
            </a:r>
          </a:p>
          <a:p>
            <a:pPr marL="171450" indent="-171450">
              <a:buFont typeface="Arial" panose="020B0604020202020204" pitchFamily="34" charset="0"/>
              <a:buChar char="•"/>
            </a:pPr>
            <a:r>
              <a:rPr lang="en-US" dirty="0"/>
              <a:t>The app then presents a graph which shows the differences in biodiversity between the different agricultural systems and the conventional reference level (indicated by the blue dashed line). Significant results are indicated by a blue star. </a:t>
            </a:r>
          </a:p>
          <a:p>
            <a:pPr marL="171450" indent="-171450">
              <a:buFont typeface="Arial" panose="020B0604020202020204" pitchFamily="34" charset="0"/>
              <a:buChar char="•"/>
            </a:pPr>
            <a:r>
              <a:rPr lang="en-US" dirty="0"/>
              <a:t>Comparing the default model to a custom model run without including data with biomass as a BD metric, you can see that traditional goes having significantly higher biodiversity than the conventional level, to not being significantly different (actually has less BD)</a:t>
            </a:r>
          </a:p>
          <a:p>
            <a:endParaRPr lang="en-US" dirty="0"/>
          </a:p>
        </p:txBody>
      </p:sp>
      <p:sp>
        <p:nvSpPr>
          <p:cNvPr id="4" name="Slide Number Placeholder 3"/>
          <p:cNvSpPr>
            <a:spLocks noGrp="1"/>
          </p:cNvSpPr>
          <p:nvPr>
            <p:ph type="sldNum" sz="quarter" idx="5"/>
          </p:nvPr>
        </p:nvSpPr>
        <p:spPr/>
        <p:txBody>
          <a:bodyPr/>
          <a:lstStyle/>
          <a:p>
            <a:fld id="{273746A9-34C2-4E23-BDD4-DCE127844A43}" type="slidenum">
              <a:rPr lang="en-GB" smtClean="0"/>
              <a:t>5</a:t>
            </a:fld>
            <a:endParaRPr lang="en-GB"/>
          </a:p>
        </p:txBody>
      </p:sp>
    </p:spTree>
    <p:extLst>
      <p:ext uri="{BB962C8B-B14F-4D97-AF65-F5344CB8AC3E}">
        <p14:creationId xmlns:p14="http://schemas.microsoft.com/office/powerpoint/2010/main" val="3363456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new meta-analyses are completed, users can upload their data.</a:t>
            </a:r>
          </a:p>
          <a:p>
            <a:r>
              <a:rPr lang="en-US" dirty="0"/>
              <a:t>After inputting their name, they can upload a file to the app and preview it. </a:t>
            </a:r>
          </a:p>
          <a:p>
            <a:r>
              <a:rPr lang="en-US" dirty="0"/>
              <a:t>If all the checks are met, they can then upload it to googlesheets. </a:t>
            </a:r>
          </a:p>
          <a:p>
            <a:r>
              <a:rPr lang="en-US" dirty="0"/>
              <a:t>After the app is refreshed, any models run will include this new data. </a:t>
            </a:r>
            <a:endParaRPr lang="en-GB" dirty="0"/>
          </a:p>
        </p:txBody>
      </p:sp>
      <p:sp>
        <p:nvSpPr>
          <p:cNvPr id="4" name="Slide Number Placeholder 3"/>
          <p:cNvSpPr>
            <a:spLocks noGrp="1"/>
          </p:cNvSpPr>
          <p:nvPr>
            <p:ph type="sldNum" sz="quarter" idx="5"/>
          </p:nvPr>
        </p:nvSpPr>
        <p:spPr/>
        <p:txBody>
          <a:bodyPr/>
          <a:lstStyle/>
          <a:p>
            <a:fld id="{273746A9-34C2-4E23-BDD4-DCE127844A43}" type="slidenum">
              <a:rPr lang="en-GB" smtClean="0"/>
              <a:t>6</a:t>
            </a:fld>
            <a:endParaRPr lang="en-GB"/>
          </a:p>
        </p:txBody>
      </p:sp>
    </p:spTree>
    <p:extLst>
      <p:ext uri="{BB962C8B-B14F-4D97-AF65-F5344CB8AC3E}">
        <p14:creationId xmlns:p14="http://schemas.microsoft.com/office/powerpoint/2010/main" val="332152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Usefulness</a:t>
            </a:r>
          </a:p>
          <a:p>
            <a:pPr marL="171450" indent="-171450">
              <a:buFont typeface="Arial" panose="020B0604020202020204" pitchFamily="34" charset="0"/>
              <a:buChar char="•"/>
            </a:pPr>
            <a:r>
              <a:rPr lang="en-GB" dirty="0"/>
              <a:t>Good for allowing user to investigate specific hypotheses and interests as it is unlikely literature will exist for the combination of variables that the user is interested in</a:t>
            </a:r>
          </a:p>
          <a:p>
            <a:pPr marL="171450" indent="-171450">
              <a:buFont typeface="Arial" panose="020B0604020202020204" pitchFamily="34" charset="0"/>
              <a:buChar char="•"/>
            </a:pPr>
            <a:r>
              <a:rPr lang="en-GB" dirty="0"/>
              <a:t>Also could highlight findings that may be worth investigating further, or areas where research is lacking (e.g. if a model fails to run)</a:t>
            </a:r>
          </a:p>
          <a:p>
            <a:pPr marL="0" indent="0">
              <a:buFont typeface="Arial" panose="020B0604020202020204" pitchFamily="34" charset="0"/>
              <a:buNone/>
            </a:pPr>
            <a:r>
              <a:rPr lang="en-GB" dirty="0"/>
              <a:t>Findings</a:t>
            </a:r>
          </a:p>
          <a:p>
            <a:pPr marL="171450" indent="-171450">
              <a:buFont typeface="Arial" panose="020B0604020202020204" pitchFamily="34" charset="0"/>
              <a:buChar char="•"/>
            </a:pPr>
            <a:r>
              <a:rPr lang="en-GB" dirty="0"/>
              <a:t>Demonstrate how biodiversity is affected by different agricultural systems – and techniques of ones we should be looking at to improve sustainability </a:t>
            </a:r>
          </a:p>
          <a:p>
            <a:pPr marL="171450" indent="-171450">
              <a:buFont typeface="Arial" panose="020B0604020202020204" pitchFamily="34" charset="0"/>
              <a:buChar char="•"/>
            </a:pPr>
            <a:r>
              <a:rPr lang="en-GB" dirty="0"/>
              <a:t>Influence of biodiversity metrics – here, get different result if biomass isn’t included.  Because literature has shown you can get declines in one metric but not corresponding declines in others </a:t>
            </a:r>
          </a:p>
          <a:p>
            <a:pPr marL="0" indent="0">
              <a:buFont typeface="Arial" panose="020B0604020202020204" pitchFamily="34" charset="0"/>
              <a:buNone/>
            </a:pPr>
            <a:r>
              <a:rPr lang="en-GB" dirty="0"/>
              <a:t>Comparison to dynamic MA </a:t>
            </a:r>
          </a:p>
          <a:p>
            <a:pPr marL="171450" indent="-171450">
              <a:buFont typeface="Arial" panose="020B0604020202020204" pitchFamily="34" charset="0"/>
              <a:buChar char="•"/>
            </a:pPr>
            <a:r>
              <a:rPr lang="en-GB" dirty="0"/>
              <a:t>Main difference is dynamic MA uses metafor models, Shiny app uses robust models.  Due to differences in the data the 2 tools use and the approach taken.</a:t>
            </a:r>
          </a:p>
          <a:p>
            <a:pPr marL="0" indent="0">
              <a:buFont typeface="Arial" panose="020B0604020202020204" pitchFamily="34" charset="0"/>
              <a:buNone/>
            </a:pPr>
            <a:r>
              <a:rPr lang="en-GB" dirty="0"/>
              <a:t>Future</a:t>
            </a:r>
          </a:p>
          <a:p>
            <a:pPr marL="171450" indent="-171450">
              <a:buFont typeface="Arial" panose="020B0604020202020204" pitchFamily="34" charset="0"/>
              <a:buChar char="•"/>
            </a:pPr>
            <a:r>
              <a:rPr lang="en-GB" dirty="0"/>
              <a:t>Expand the range of variable over which the user has choice. </a:t>
            </a:r>
          </a:p>
          <a:p>
            <a:pPr marL="628650" lvl="1" indent="-171450">
              <a:buFont typeface="Arial" panose="020B0604020202020204" pitchFamily="34" charset="0"/>
              <a:buChar char="•"/>
            </a:pPr>
            <a:r>
              <a:rPr lang="en-GB" dirty="0"/>
              <a:t>E.g. investigate other threats e.g. land-use/temperature as well as agricultural system. </a:t>
            </a:r>
          </a:p>
          <a:p>
            <a:pPr marL="628650" lvl="1" indent="-171450">
              <a:buFont typeface="Arial" panose="020B0604020202020204" pitchFamily="34" charset="0"/>
              <a:buChar char="•"/>
            </a:pPr>
            <a:r>
              <a:rPr lang="en-GB" dirty="0"/>
              <a:t>E.g. provide additional filters to biodiversity metric category e.g. location, taxonomic group</a:t>
            </a:r>
          </a:p>
          <a:p>
            <a:pPr marL="171450" indent="-171450">
              <a:buFont typeface="Arial" panose="020B0604020202020204" pitchFamily="34" charset="0"/>
              <a:buChar char="•"/>
            </a:pPr>
            <a:r>
              <a:rPr lang="en-GB" dirty="0"/>
              <a:t>To scale-up</a:t>
            </a:r>
          </a:p>
          <a:p>
            <a:pPr marL="628650" lvl="1" indent="-171450">
              <a:buFont typeface="Arial" panose="020B0604020202020204" pitchFamily="34" charset="0"/>
              <a:buChar char="•"/>
            </a:pPr>
            <a:r>
              <a:rPr lang="en-GB" dirty="0"/>
              <a:t>Standardised protocol and data entry sheet for future MA</a:t>
            </a:r>
          </a:p>
          <a:p>
            <a:pPr marL="628650" lvl="1" indent="-171450">
              <a:buFont typeface="Arial" panose="020B0604020202020204" pitchFamily="34" charset="0"/>
              <a:buChar char="•"/>
            </a:pPr>
            <a:r>
              <a:rPr lang="en-GB" dirty="0"/>
              <a:t>Efficient functionality when multiple users are using the app e.g. only run robust model when data is limited, relational database over googlesheets </a:t>
            </a:r>
          </a:p>
          <a:p>
            <a:pPr marL="171450" indent="-171450">
              <a:buFont typeface="Arial" panose="020B0604020202020204" pitchFamily="34" charset="0"/>
              <a:buChar char="•"/>
            </a:pPr>
            <a:r>
              <a:rPr lang="en-GB" noProof="0" dirty="0"/>
              <a:t>Could</a:t>
            </a:r>
            <a:r>
              <a:rPr lang="en-GB" dirty="0"/>
              <a:t> be adapted to analyse other datasets and aid other fields, especially those which show high heterogeneity </a:t>
            </a:r>
          </a:p>
          <a:p>
            <a:pPr marL="0" indent="0">
              <a:buFont typeface="Arial" panose="020B0604020202020204" pitchFamily="34" charset="0"/>
              <a:buNone/>
            </a:pPr>
            <a:r>
              <a:rPr lang="en-GB" dirty="0"/>
              <a:t>Overall, app allows us to take full advantage of data we have, and will have in future to aid our understanding of the complex trends and drivers of insect populations</a:t>
            </a:r>
          </a:p>
          <a:p>
            <a:endParaRPr lang="en-GB" dirty="0"/>
          </a:p>
        </p:txBody>
      </p:sp>
      <p:sp>
        <p:nvSpPr>
          <p:cNvPr id="4" name="Slide Number Placeholder 3"/>
          <p:cNvSpPr>
            <a:spLocks noGrp="1"/>
          </p:cNvSpPr>
          <p:nvPr>
            <p:ph type="sldNum" sz="quarter" idx="5"/>
          </p:nvPr>
        </p:nvSpPr>
        <p:spPr/>
        <p:txBody>
          <a:bodyPr/>
          <a:lstStyle/>
          <a:p>
            <a:fld id="{273746A9-34C2-4E23-BDD4-DCE127844A43}" type="slidenum">
              <a:rPr lang="en-GB" smtClean="0"/>
              <a:t>7</a:t>
            </a:fld>
            <a:endParaRPr lang="en-GB"/>
          </a:p>
        </p:txBody>
      </p:sp>
    </p:spTree>
    <p:extLst>
      <p:ext uri="{BB962C8B-B14F-4D97-AF65-F5344CB8AC3E}">
        <p14:creationId xmlns:p14="http://schemas.microsoft.com/office/powerpoint/2010/main" val="87118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1A60A50-8E1B-4965-9104-250DA447078C}" type="datetimeFigureOut">
              <a:rPr lang="en-GB" smtClean="0"/>
              <a:t>03/08/2022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1640608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60A50-8E1B-4965-9104-250DA447078C}" type="datetimeFigureOut">
              <a:rPr lang="en-GB" smtClean="0"/>
              <a:t>03/08/2022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122537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60A50-8E1B-4965-9104-250DA447078C}" type="datetimeFigureOut">
              <a:rPr lang="en-GB" smtClean="0"/>
              <a:t>03/08/2022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23781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A60A50-8E1B-4965-9104-250DA447078C}" type="datetimeFigureOut">
              <a:rPr lang="en-GB" smtClean="0"/>
              <a:t>03/08/2022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389111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1A60A50-8E1B-4965-9104-250DA447078C}" type="datetimeFigureOut">
              <a:rPr lang="en-GB" smtClean="0"/>
              <a:t>03/08/2022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3800834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1A60A50-8E1B-4965-9104-250DA447078C}" type="datetimeFigureOut">
              <a:rPr lang="en-GB" smtClean="0"/>
              <a:t>03/08/2022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266479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1A60A50-8E1B-4965-9104-250DA447078C}" type="datetimeFigureOut">
              <a:rPr lang="en-GB" smtClean="0"/>
              <a:t>03/08/2022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06ADC3-9773-467E-B328-CD72F3F4788C}"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6018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A60A50-8E1B-4965-9104-250DA447078C}" type="datetimeFigureOut">
              <a:rPr lang="en-GB" smtClean="0"/>
              <a:t>03/08/2022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271270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60A50-8E1B-4965-9104-250DA447078C}" type="datetimeFigureOut">
              <a:rPr lang="en-GB" smtClean="0"/>
              <a:t>03/08/2022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401900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A60A50-8E1B-4965-9104-250DA447078C}" type="datetimeFigureOut">
              <a:rPr lang="en-GB" smtClean="0"/>
              <a:t>03/08/2022</a:t>
            </a:fld>
            <a:endParaRPr lang="en-GB"/>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GB"/>
          </a:p>
        </p:txBody>
      </p:sp>
      <p:sp>
        <p:nvSpPr>
          <p:cNvPr id="7" name="Slide Number Placeholder 6"/>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229535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E1A60A50-8E1B-4965-9104-250DA447078C}" type="datetimeFigureOut">
              <a:rPr lang="en-GB" smtClean="0"/>
              <a:t>03/08/2022</a:t>
            </a:fld>
            <a:endParaRPr lang="en-GB"/>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GB"/>
          </a:p>
        </p:txBody>
      </p:sp>
      <p:sp>
        <p:nvSpPr>
          <p:cNvPr id="7" name="Slide Number Placeholder 6"/>
          <p:cNvSpPr>
            <a:spLocks noGrp="1"/>
          </p:cNvSpPr>
          <p:nvPr>
            <p:ph type="sldNum" sz="quarter" idx="12"/>
          </p:nvPr>
        </p:nvSpPr>
        <p:spPr/>
        <p:txBody>
          <a:bodyPr/>
          <a:lstStyle/>
          <a:p>
            <a:fld id="{F106ADC3-9773-467E-B328-CD72F3F4788C}" type="slidenum">
              <a:rPr lang="en-GB" smtClean="0"/>
              <a:t>‹#›</a:t>
            </a:fld>
            <a:endParaRPr lang="en-GB"/>
          </a:p>
        </p:txBody>
      </p:sp>
    </p:spTree>
    <p:extLst>
      <p:ext uri="{BB962C8B-B14F-4D97-AF65-F5344CB8AC3E}">
        <p14:creationId xmlns:p14="http://schemas.microsoft.com/office/powerpoint/2010/main" val="384687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1A60A50-8E1B-4965-9104-250DA447078C}" type="datetimeFigureOut">
              <a:rPr lang="en-GB" smtClean="0"/>
              <a:t>03/08/2022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106ADC3-9773-467E-B328-CD72F3F4788C}" type="slidenum">
              <a:rPr lang="en-GB" smtClean="0"/>
              <a:t>‹#›</a:t>
            </a:fld>
            <a:endParaRPr lang="en-GB"/>
          </a:p>
        </p:txBody>
      </p:sp>
    </p:spTree>
    <p:extLst>
      <p:ext uri="{BB962C8B-B14F-4D97-AF65-F5344CB8AC3E}">
        <p14:creationId xmlns:p14="http://schemas.microsoft.com/office/powerpoint/2010/main" val="1832661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F358-95A7-93A3-894E-E96154CB4BBF}"/>
              </a:ext>
            </a:extLst>
          </p:cNvPr>
          <p:cNvSpPr>
            <a:spLocks noGrp="1"/>
          </p:cNvSpPr>
          <p:nvPr>
            <p:ph type="ctrTitle"/>
          </p:nvPr>
        </p:nvSpPr>
        <p:spPr>
          <a:xfrm>
            <a:off x="1385887" y="1828800"/>
            <a:ext cx="9420224" cy="2345114"/>
          </a:xfrm>
        </p:spPr>
        <p:txBody>
          <a:bodyPr>
            <a:normAutofit/>
          </a:bodyPr>
          <a:lstStyle/>
          <a:p>
            <a:r>
              <a:rPr lang="en-US" sz="4800" cap="none" dirty="0"/>
              <a:t>Developing an interactive R Shiny app for insect biodiversity meta-analyses</a:t>
            </a:r>
            <a:endParaRPr lang="en-GB" sz="4800" cap="none" dirty="0"/>
          </a:p>
        </p:txBody>
      </p:sp>
      <p:sp>
        <p:nvSpPr>
          <p:cNvPr id="3" name="Subtitle 2">
            <a:extLst>
              <a:ext uri="{FF2B5EF4-FFF2-40B4-BE49-F238E27FC236}">
                <a16:creationId xmlns:a16="http://schemas.microsoft.com/office/drawing/2014/main" id="{0F28E0E9-3E66-F1CA-ACC5-5DC7995E1EEA}"/>
              </a:ext>
            </a:extLst>
          </p:cNvPr>
          <p:cNvSpPr>
            <a:spLocks noGrp="1"/>
          </p:cNvSpPr>
          <p:nvPr>
            <p:ph type="subTitle" idx="1"/>
          </p:nvPr>
        </p:nvSpPr>
        <p:spPr>
          <a:xfrm>
            <a:off x="1524000" y="4534193"/>
            <a:ext cx="9144000" cy="721388"/>
          </a:xfrm>
        </p:spPr>
        <p:txBody>
          <a:bodyPr>
            <a:normAutofit/>
          </a:bodyPr>
          <a:lstStyle/>
          <a:p>
            <a:r>
              <a:rPr lang="en-US" sz="3200" dirty="0"/>
              <a:t>Grace Skinner</a:t>
            </a:r>
            <a:endParaRPr lang="en-GB" sz="3200" dirty="0"/>
          </a:p>
        </p:txBody>
      </p:sp>
      <p:pic>
        <p:nvPicPr>
          <p:cNvPr id="1026" name="Picture 2">
            <a:extLst>
              <a:ext uri="{FF2B5EF4-FFF2-40B4-BE49-F238E27FC236}">
                <a16:creationId xmlns:a16="http://schemas.microsoft.com/office/drawing/2014/main" id="{CD8786FD-D536-66F0-C407-753622EE9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25" y="5707853"/>
            <a:ext cx="2620348" cy="1010921"/>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utterfly with solid fill">
            <a:extLst>
              <a:ext uri="{FF2B5EF4-FFF2-40B4-BE49-F238E27FC236}">
                <a16:creationId xmlns:a16="http://schemas.microsoft.com/office/drawing/2014/main" id="{F04875F2-0B6E-7443-3A89-9BD2FB100E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7175" y="3365575"/>
            <a:ext cx="914400" cy="914400"/>
          </a:xfrm>
          <a:prstGeom prst="rect">
            <a:avLst/>
          </a:prstGeom>
        </p:spPr>
      </p:pic>
      <p:pic>
        <p:nvPicPr>
          <p:cNvPr id="7" name="Graphic 6" descr="Grasshopper with solid fill">
            <a:extLst>
              <a:ext uri="{FF2B5EF4-FFF2-40B4-BE49-F238E27FC236}">
                <a16:creationId xmlns:a16="http://schemas.microsoft.com/office/drawing/2014/main" id="{EC9A8183-ABFB-BB4B-FFC1-CF82BEFBD3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91711" y="3262448"/>
            <a:ext cx="914400" cy="914400"/>
          </a:xfrm>
          <a:prstGeom prst="rect">
            <a:avLst/>
          </a:prstGeom>
        </p:spPr>
      </p:pic>
      <p:pic>
        <p:nvPicPr>
          <p:cNvPr id="4" name="Picture 2">
            <a:extLst>
              <a:ext uri="{FF2B5EF4-FFF2-40B4-BE49-F238E27FC236}">
                <a16:creationId xmlns:a16="http://schemas.microsoft.com/office/drawing/2014/main" id="{1E679880-CD7C-450C-4D43-9DE42D8F13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224" y="5764018"/>
            <a:ext cx="3413051" cy="8985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C2D55B0-C966-8E03-64CC-6C8A0274FD0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20051" y="5261449"/>
            <a:ext cx="313372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23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A070-54CE-38FF-5563-78D44769284B}"/>
              </a:ext>
            </a:extLst>
          </p:cNvPr>
          <p:cNvSpPr>
            <a:spLocks noGrp="1"/>
          </p:cNvSpPr>
          <p:nvPr>
            <p:ph type="title"/>
          </p:nvPr>
        </p:nvSpPr>
        <p:spPr>
          <a:xfrm>
            <a:off x="2231135" y="328966"/>
            <a:ext cx="7729728" cy="914400"/>
          </a:xfrm>
        </p:spPr>
        <p:txBody>
          <a:bodyPr>
            <a:normAutofit/>
          </a:bodyPr>
          <a:lstStyle/>
          <a:p>
            <a:r>
              <a:rPr lang="en-US" sz="4000" cap="none" dirty="0"/>
              <a:t>Introduction</a:t>
            </a:r>
            <a:endParaRPr lang="en-GB" sz="4000" cap="none" dirty="0"/>
          </a:p>
        </p:txBody>
      </p:sp>
      <p:graphicFrame>
        <p:nvGraphicFramePr>
          <p:cNvPr id="6" name="Content Placeholder 5">
            <a:extLst>
              <a:ext uri="{FF2B5EF4-FFF2-40B4-BE49-F238E27FC236}">
                <a16:creationId xmlns:a16="http://schemas.microsoft.com/office/drawing/2014/main" id="{E57A23AC-6B53-A89D-0B27-7EEAFF770770}"/>
              </a:ext>
            </a:extLst>
          </p:cNvPr>
          <p:cNvGraphicFramePr>
            <a:graphicFrameLocks noGrp="1"/>
          </p:cNvGraphicFramePr>
          <p:nvPr>
            <p:ph idx="1"/>
            <p:extLst>
              <p:ext uri="{D42A27DB-BD31-4B8C-83A1-F6EECF244321}">
                <p14:modId xmlns:p14="http://schemas.microsoft.com/office/powerpoint/2010/main" val="1284880660"/>
              </p:ext>
            </p:extLst>
          </p:nvPr>
        </p:nvGraphicFramePr>
        <p:xfrm>
          <a:off x="367396" y="1442658"/>
          <a:ext cx="11457206" cy="4620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Graphic 7" descr="Beetle with solid fill">
            <a:extLst>
              <a:ext uri="{FF2B5EF4-FFF2-40B4-BE49-F238E27FC236}">
                <a16:creationId xmlns:a16="http://schemas.microsoft.com/office/drawing/2014/main" id="{AF88682A-F166-6803-5FFC-991099D85F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27910" y="328966"/>
            <a:ext cx="914400" cy="914400"/>
          </a:xfrm>
          <a:prstGeom prst="rect">
            <a:avLst/>
          </a:prstGeom>
        </p:spPr>
      </p:pic>
    </p:spTree>
    <p:extLst>
      <p:ext uri="{BB962C8B-B14F-4D97-AF65-F5344CB8AC3E}">
        <p14:creationId xmlns:p14="http://schemas.microsoft.com/office/powerpoint/2010/main" val="207637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6711FE0D-888D-3852-8BAF-88D1F5CD3BEA}"/>
              </a:ext>
            </a:extLst>
          </p:cNvPr>
          <p:cNvGraphicFramePr>
            <a:graphicFrameLocks noGrp="1"/>
          </p:cNvGraphicFramePr>
          <p:nvPr>
            <p:ph idx="1"/>
            <p:extLst>
              <p:ext uri="{D42A27DB-BD31-4B8C-83A1-F6EECF244321}">
                <p14:modId xmlns:p14="http://schemas.microsoft.com/office/powerpoint/2010/main" val="773734721"/>
              </p:ext>
            </p:extLst>
          </p:nvPr>
        </p:nvGraphicFramePr>
        <p:xfrm>
          <a:off x="341402" y="1442658"/>
          <a:ext cx="11123768" cy="5116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Beetle with solid fill">
            <a:extLst>
              <a:ext uri="{FF2B5EF4-FFF2-40B4-BE49-F238E27FC236}">
                <a16:creationId xmlns:a16="http://schemas.microsoft.com/office/drawing/2014/main" id="{F16CF830-9707-9140-84E7-A60A54F1D6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50770" y="328966"/>
            <a:ext cx="914400" cy="914400"/>
          </a:xfrm>
          <a:prstGeom prst="rect">
            <a:avLst/>
          </a:prstGeom>
        </p:spPr>
      </p:pic>
      <p:sp>
        <p:nvSpPr>
          <p:cNvPr id="6" name="Title 1">
            <a:extLst>
              <a:ext uri="{FF2B5EF4-FFF2-40B4-BE49-F238E27FC236}">
                <a16:creationId xmlns:a16="http://schemas.microsoft.com/office/drawing/2014/main" id="{DCAC36F1-65C9-61C1-27D8-DD61C96B8614}"/>
              </a:ext>
            </a:extLst>
          </p:cNvPr>
          <p:cNvSpPr txBox="1">
            <a:spLocks/>
          </p:cNvSpPr>
          <p:nvPr/>
        </p:nvSpPr>
        <p:spPr>
          <a:xfrm>
            <a:off x="2231135" y="328966"/>
            <a:ext cx="7729728" cy="91440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000" cap="none"/>
              <a:t>Introduction</a:t>
            </a:r>
            <a:endParaRPr lang="en-GB" sz="4000" cap="none" dirty="0"/>
          </a:p>
        </p:txBody>
      </p:sp>
    </p:spTree>
    <p:extLst>
      <p:ext uri="{BB962C8B-B14F-4D97-AF65-F5344CB8AC3E}">
        <p14:creationId xmlns:p14="http://schemas.microsoft.com/office/powerpoint/2010/main" val="126409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A070-54CE-38FF-5563-78D44769284B}"/>
              </a:ext>
            </a:extLst>
          </p:cNvPr>
          <p:cNvSpPr>
            <a:spLocks noGrp="1"/>
          </p:cNvSpPr>
          <p:nvPr>
            <p:ph type="title"/>
          </p:nvPr>
        </p:nvSpPr>
        <p:spPr>
          <a:xfrm>
            <a:off x="2231135" y="203236"/>
            <a:ext cx="7729728" cy="734024"/>
          </a:xfrm>
        </p:spPr>
        <p:txBody>
          <a:bodyPr>
            <a:normAutofit fontScale="90000"/>
          </a:bodyPr>
          <a:lstStyle/>
          <a:p>
            <a:r>
              <a:rPr lang="en-US" sz="4000" cap="none" dirty="0"/>
              <a:t>Results</a:t>
            </a:r>
            <a:endParaRPr lang="en-GB" sz="4000" cap="none" dirty="0"/>
          </a:p>
        </p:txBody>
      </p:sp>
      <p:pic>
        <p:nvPicPr>
          <p:cNvPr id="6" name="Content Placeholder 5" descr="Ladybug with solid fill">
            <a:extLst>
              <a:ext uri="{FF2B5EF4-FFF2-40B4-BE49-F238E27FC236}">
                <a16:creationId xmlns:a16="http://schemas.microsoft.com/office/drawing/2014/main" id="{DDEAF8FE-7C07-0CB7-D8C0-669014B9FB31}"/>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63198" y="113048"/>
            <a:ext cx="914400" cy="914400"/>
          </a:xfrm>
        </p:spPr>
      </p:pic>
      <p:pic>
        <p:nvPicPr>
          <p:cNvPr id="4" name="Picture 3" descr="Graphical user interface, text, application&#10;&#10;Description automatically generated">
            <a:extLst>
              <a:ext uri="{FF2B5EF4-FFF2-40B4-BE49-F238E27FC236}">
                <a16:creationId xmlns:a16="http://schemas.microsoft.com/office/drawing/2014/main" id="{422E55EB-2F6F-FDFB-6D80-EE0DE86991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112" y="1167961"/>
            <a:ext cx="9613168" cy="5198549"/>
          </a:xfrm>
          <a:prstGeom prst="rect">
            <a:avLst/>
          </a:prstGeom>
        </p:spPr>
      </p:pic>
      <p:sp>
        <p:nvSpPr>
          <p:cNvPr id="3" name="TextBox 2">
            <a:extLst>
              <a:ext uri="{FF2B5EF4-FFF2-40B4-BE49-F238E27FC236}">
                <a16:creationId xmlns:a16="http://schemas.microsoft.com/office/drawing/2014/main" id="{FA58B86C-47E6-B043-D857-E0F6D79C2568}"/>
              </a:ext>
            </a:extLst>
          </p:cNvPr>
          <p:cNvSpPr txBox="1"/>
          <p:nvPr/>
        </p:nvSpPr>
        <p:spPr>
          <a:xfrm>
            <a:off x="9860280" y="1817370"/>
            <a:ext cx="2331720" cy="1077218"/>
          </a:xfrm>
          <a:prstGeom prst="rect">
            <a:avLst/>
          </a:prstGeom>
          <a:noFill/>
        </p:spPr>
        <p:txBody>
          <a:bodyPr wrap="square" rtlCol="0">
            <a:spAutoFit/>
          </a:bodyPr>
          <a:lstStyle/>
          <a:p>
            <a:r>
              <a:rPr lang="en-US" sz="3200" dirty="0"/>
              <a:t>Introductory tab</a:t>
            </a:r>
            <a:endParaRPr lang="en-GB" sz="3200" dirty="0"/>
          </a:p>
        </p:txBody>
      </p:sp>
    </p:spTree>
    <p:extLst>
      <p:ext uri="{BB962C8B-B14F-4D97-AF65-F5344CB8AC3E}">
        <p14:creationId xmlns:p14="http://schemas.microsoft.com/office/powerpoint/2010/main" val="191847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59155970-2A88-4047-32FC-84D1FB49ED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926" r="31899" b="25969"/>
          <a:stretch/>
        </p:blipFill>
        <p:spPr>
          <a:xfrm>
            <a:off x="119303" y="1031983"/>
            <a:ext cx="6498667" cy="2657063"/>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BAA52D4D-C487-9290-A950-6B777E788BF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448" r="30798" b="20644"/>
          <a:stretch/>
        </p:blipFill>
        <p:spPr>
          <a:xfrm>
            <a:off x="136619" y="3755290"/>
            <a:ext cx="6498667" cy="2870995"/>
          </a:xfrm>
          <a:prstGeom prst="rect">
            <a:avLst/>
          </a:prstGeom>
        </p:spPr>
      </p:pic>
      <p:pic>
        <p:nvPicPr>
          <p:cNvPr id="8" name="Content Placeholder 5" descr="Ladybug with solid fill">
            <a:extLst>
              <a:ext uri="{FF2B5EF4-FFF2-40B4-BE49-F238E27FC236}">
                <a16:creationId xmlns:a16="http://schemas.microsoft.com/office/drawing/2014/main" id="{ADE7A155-E6B7-AF44-9490-5CA5E678D1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41476" y="117583"/>
            <a:ext cx="914400" cy="914400"/>
          </a:xfrm>
          <a:prstGeom prst="rect">
            <a:avLst/>
          </a:prstGeom>
        </p:spPr>
      </p:pic>
      <p:sp>
        <p:nvSpPr>
          <p:cNvPr id="9" name="Title 1">
            <a:extLst>
              <a:ext uri="{FF2B5EF4-FFF2-40B4-BE49-F238E27FC236}">
                <a16:creationId xmlns:a16="http://schemas.microsoft.com/office/drawing/2014/main" id="{A5E2273D-7038-F2D3-B6A5-E795E81D2A67}"/>
              </a:ext>
            </a:extLst>
          </p:cNvPr>
          <p:cNvSpPr txBox="1">
            <a:spLocks/>
          </p:cNvSpPr>
          <p:nvPr/>
        </p:nvSpPr>
        <p:spPr>
          <a:xfrm>
            <a:off x="2231135" y="203236"/>
            <a:ext cx="7729728" cy="734024"/>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82500" lnSpcReduction="2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000" cap="none"/>
              <a:t>Results</a:t>
            </a:r>
            <a:endParaRPr lang="en-GB" sz="4000" cap="none" dirty="0"/>
          </a:p>
        </p:txBody>
      </p:sp>
      <p:cxnSp>
        <p:nvCxnSpPr>
          <p:cNvPr id="11" name="Straight Arrow Connector 10">
            <a:extLst>
              <a:ext uri="{FF2B5EF4-FFF2-40B4-BE49-F238E27FC236}">
                <a16:creationId xmlns:a16="http://schemas.microsoft.com/office/drawing/2014/main" id="{FF046200-8C75-C170-4C46-67298AF2BDE5}"/>
              </a:ext>
            </a:extLst>
          </p:cNvPr>
          <p:cNvCxnSpPr>
            <a:cxnSpLocks/>
          </p:cNvCxnSpPr>
          <p:nvPr/>
        </p:nvCxnSpPr>
        <p:spPr>
          <a:xfrm flipH="1" flipV="1">
            <a:off x="2199130" y="2360514"/>
            <a:ext cx="182880" cy="4413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FC16813-E51C-D9CE-2E9F-4C28775F4EA0}"/>
              </a:ext>
            </a:extLst>
          </p:cNvPr>
          <p:cNvCxnSpPr>
            <a:cxnSpLocks/>
          </p:cNvCxnSpPr>
          <p:nvPr/>
        </p:nvCxnSpPr>
        <p:spPr>
          <a:xfrm flipH="1">
            <a:off x="1602047" y="5040630"/>
            <a:ext cx="376478"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1B1B403-694D-8FBE-8C9C-0DB3C0386EC1}"/>
              </a:ext>
            </a:extLst>
          </p:cNvPr>
          <p:cNvSpPr/>
          <p:nvPr/>
        </p:nvSpPr>
        <p:spPr>
          <a:xfrm>
            <a:off x="503853" y="2192695"/>
            <a:ext cx="422127" cy="18648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625D9A87-3A1F-7CEA-3CAE-B0226390B09A}"/>
              </a:ext>
            </a:extLst>
          </p:cNvPr>
          <p:cNvSpPr/>
          <p:nvPr/>
        </p:nvSpPr>
        <p:spPr>
          <a:xfrm>
            <a:off x="445189" y="5349606"/>
            <a:ext cx="422127" cy="18648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4">
            <a:extLst>
              <a:ext uri="{FF2B5EF4-FFF2-40B4-BE49-F238E27FC236}">
                <a16:creationId xmlns:a16="http://schemas.microsoft.com/office/drawing/2014/main" id="{5FCBBAEA-4E3B-EE1C-55DE-EF280D243194}"/>
              </a:ext>
            </a:extLst>
          </p:cNvPr>
          <p:cNvSpPr txBox="1">
            <a:spLocks/>
          </p:cNvSpPr>
          <p:nvPr/>
        </p:nvSpPr>
        <p:spPr>
          <a:xfrm>
            <a:off x="5125256" y="3734798"/>
            <a:ext cx="1510030" cy="60373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800" dirty="0"/>
              <a:t>Custom</a:t>
            </a:r>
            <a:endParaRPr lang="en-GB" sz="2400" dirty="0"/>
          </a:p>
        </p:txBody>
      </p:sp>
      <p:sp>
        <p:nvSpPr>
          <p:cNvPr id="19" name="Content Placeholder 4">
            <a:extLst>
              <a:ext uri="{FF2B5EF4-FFF2-40B4-BE49-F238E27FC236}">
                <a16:creationId xmlns:a16="http://schemas.microsoft.com/office/drawing/2014/main" id="{69FBF28C-C328-4C66-0121-FF3134706E33}"/>
              </a:ext>
            </a:extLst>
          </p:cNvPr>
          <p:cNvSpPr txBox="1">
            <a:spLocks/>
          </p:cNvSpPr>
          <p:nvPr/>
        </p:nvSpPr>
        <p:spPr>
          <a:xfrm>
            <a:off x="5115663" y="965739"/>
            <a:ext cx="1886857" cy="60373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800" dirty="0"/>
              <a:t>Default</a:t>
            </a:r>
            <a:endParaRPr lang="en-GB" sz="2800" dirty="0"/>
          </a:p>
        </p:txBody>
      </p:sp>
      <p:sp>
        <p:nvSpPr>
          <p:cNvPr id="22" name="Content Placeholder 4">
            <a:extLst>
              <a:ext uri="{FF2B5EF4-FFF2-40B4-BE49-F238E27FC236}">
                <a16:creationId xmlns:a16="http://schemas.microsoft.com/office/drawing/2014/main" id="{5145953C-CA7F-8EA4-C81C-DC5ECDD98B96}"/>
              </a:ext>
            </a:extLst>
          </p:cNvPr>
          <p:cNvSpPr txBox="1">
            <a:spLocks/>
          </p:cNvSpPr>
          <p:nvPr/>
        </p:nvSpPr>
        <p:spPr>
          <a:xfrm>
            <a:off x="7002520" y="1324103"/>
            <a:ext cx="4962029" cy="103641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t>Formula = LRR ~ Agricultural System + (1 | Paper ID) + (1 | Crop)</a:t>
            </a:r>
            <a:endParaRPr lang="en-GB" sz="2400" dirty="0"/>
          </a:p>
        </p:txBody>
      </p:sp>
    </p:spTree>
    <p:extLst>
      <p:ext uri="{BB962C8B-B14F-4D97-AF65-F5344CB8AC3E}">
        <p14:creationId xmlns:p14="http://schemas.microsoft.com/office/powerpoint/2010/main" val="215476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6E1F0F-A9A0-8DE5-D67D-634D458B1094}"/>
              </a:ext>
            </a:extLst>
          </p:cNvPr>
          <p:cNvPicPr>
            <a:picLocks noChangeAspect="1"/>
          </p:cNvPicPr>
          <p:nvPr/>
        </p:nvPicPr>
        <p:blipFill>
          <a:blip r:embed="rId3"/>
          <a:stretch>
            <a:fillRect/>
          </a:stretch>
        </p:blipFill>
        <p:spPr>
          <a:xfrm>
            <a:off x="166285" y="1111601"/>
            <a:ext cx="10143187" cy="4670634"/>
          </a:xfrm>
          <a:prstGeom prst="rect">
            <a:avLst/>
          </a:prstGeom>
        </p:spPr>
      </p:pic>
      <p:pic>
        <p:nvPicPr>
          <p:cNvPr id="8" name="Content Placeholder 5" descr="Ladybug with solid fill">
            <a:extLst>
              <a:ext uri="{FF2B5EF4-FFF2-40B4-BE49-F238E27FC236}">
                <a16:creationId xmlns:a16="http://schemas.microsoft.com/office/drawing/2014/main" id="{1528897C-AA2A-311C-7DD1-A14E32AA45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1476" y="113048"/>
            <a:ext cx="914400" cy="914400"/>
          </a:xfrm>
          <a:prstGeom prst="rect">
            <a:avLst/>
          </a:prstGeom>
        </p:spPr>
      </p:pic>
      <p:sp>
        <p:nvSpPr>
          <p:cNvPr id="7" name="TextBox 6">
            <a:extLst>
              <a:ext uri="{FF2B5EF4-FFF2-40B4-BE49-F238E27FC236}">
                <a16:creationId xmlns:a16="http://schemas.microsoft.com/office/drawing/2014/main" id="{FF0C68E8-8E22-9FA7-F64C-D0D79C58906B}"/>
              </a:ext>
            </a:extLst>
          </p:cNvPr>
          <p:cNvSpPr txBox="1"/>
          <p:nvPr/>
        </p:nvSpPr>
        <p:spPr>
          <a:xfrm>
            <a:off x="10309472" y="1830817"/>
            <a:ext cx="2331720" cy="1077218"/>
          </a:xfrm>
          <a:prstGeom prst="rect">
            <a:avLst/>
          </a:prstGeom>
          <a:noFill/>
        </p:spPr>
        <p:txBody>
          <a:bodyPr wrap="square" rtlCol="0">
            <a:spAutoFit/>
          </a:bodyPr>
          <a:lstStyle/>
          <a:p>
            <a:r>
              <a:rPr lang="en-US" sz="3200" dirty="0"/>
              <a:t>Uploading data tab</a:t>
            </a:r>
            <a:endParaRPr lang="en-GB" sz="3200" dirty="0"/>
          </a:p>
        </p:txBody>
      </p:sp>
      <p:sp>
        <p:nvSpPr>
          <p:cNvPr id="9" name="Title 1">
            <a:extLst>
              <a:ext uri="{FF2B5EF4-FFF2-40B4-BE49-F238E27FC236}">
                <a16:creationId xmlns:a16="http://schemas.microsoft.com/office/drawing/2014/main" id="{7BE2BF9D-7BD5-BB6D-658B-177BEA16DCD7}"/>
              </a:ext>
            </a:extLst>
          </p:cNvPr>
          <p:cNvSpPr txBox="1">
            <a:spLocks/>
          </p:cNvSpPr>
          <p:nvPr/>
        </p:nvSpPr>
        <p:spPr>
          <a:xfrm>
            <a:off x="2231135" y="203236"/>
            <a:ext cx="7729728" cy="734024"/>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82500" lnSpcReduction="2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000" cap="none"/>
              <a:t>Results</a:t>
            </a:r>
            <a:endParaRPr lang="en-GB" sz="4000" cap="none" dirty="0"/>
          </a:p>
        </p:txBody>
      </p:sp>
    </p:spTree>
    <p:extLst>
      <p:ext uri="{BB962C8B-B14F-4D97-AF65-F5344CB8AC3E}">
        <p14:creationId xmlns:p14="http://schemas.microsoft.com/office/powerpoint/2010/main" val="58290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A070-54CE-38FF-5563-78D44769284B}"/>
              </a:ext>
            </a:extLst>
          </p:cNvPr>
          <p:cNvSpPr>
            <a:spLocks noGrp="1"/>
          </p:cNvSpPr>
          <p:nvPr>
            <p:ph type="title"/>
          </p:nvPr>
        </p:nvSpPr>
        <p:spPr>
          <a:xfrm>
            <a:off x="2231136" y="207621"/>
            <a:ext cx="7729728" cy="807145"/>
          </a:xfrm>
        </p:spPr>
        <p:txBody>
          <a:bodyPr>
            <a:normAutofit fontScale="90000"/>
          </a:bodyPr>
          <a:lstStyle/>
          <a:p>
            <a:r>
              <a:rPr lang="en-GB" sz="4000" cap="none" dirty="0"/>
              <a:t>Discussion</a:t>
            </a:r>
          </a:p>
        </p:txBody>
      </p:sp>
      <p:graphicFrame>
        <p:nvGraphicFramePr>
          <p:cNvPr id="3" name="Content Placeholder 2">
            <a:extLst>
              <a:ext uri="{FF2B5EF4-FFF2-40B4-BE49-F238E27FC236}">
                <a16:creationId xmlns:a16="http://schemas.microsoft.com/office/drawing/2014/main" id="{5E8C363C-2336-402E-5CD1-5FE468CAB2BB}"/>
              </a:ext>
            </a:extLst>
          </p:cNvPr>
          <p:cNvGraphicFramePr>
            <a:graphicFrameLocks noGrp="1"/>
          </p:cNvGraphicFramePr>
          <p:nvPr>
            <p:ph idx="1"/>
            <p:extLst>
              <p:ext uri="{D42A27DB-BD31-4B8C-83A1-F6EECF244321}">
                <p14:modId xmlns:p14="http://schemas.microsoft.com/office/powerpoint/2010/main" val="4024255333"/>
              </p:ext>
            </p:extLst>
          </p:nvPr>
        </p:nvGraphicFramePr>
        <p:xfrm>
          <a:off x="247955" y="1065028"/>
          <a:ext cx="11087248" cy="5585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Bee with solid fill">
            <a:extLst>
              <a:ext uri="{FF2B5EF4-FFF2-40B4-BE49-F238E27FC236}">
                <a16:creationId xmlns:a16="http://schemas.microsoft.com/office/drawing/2014/main" id="{B2B3EF66-D2EE-EB7F-0FC9-A4449001C7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803" y="150628"/>
            <a:ext cx="914400" cy="914400"/>
          </a:xfrm>
          <a:prstGeom prst="rect">
            <a:avLst/>
          </a:prstGeom>
        </p:spPr>
      </p:pic>
    </p:spTree>
    <p:extLst>
      <p:ext uri="{BB962C8B-B14F-4D97-AF65-F5344CB8AC3E}">
        <p14:creationId xmlns:p14="http://schemas.microsoft.com/office/powerpoint/2010/main" val="233506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Theme1" id="{D40F1D3E-FC14-4003-A6B0-D7592B7A28BE}" vid="{DD56D5A1-B59E-467D-A971-F6F67494E0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2826</TotalTime>
  <Words>1097</Words>
  <Application>Microsoft Office PowerPoint</Application>
  <PresentationFormat>Widescreen</PresentationFormat>
  <Paragraphs>102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Theme1</vt:lpstr>
      <vt:lpstr>Developing an interactive R Shiny app for insect biodiversity meta-analyses</vt:lpstr>
      <vt:lpstr>Introduction</vt:lpstr>
      <vt:lpstr>PowerPoint Presentation</vt:lpstr>
      <vt:lpstr>Results</vt:lpstr>
      <vt:lpstr>PowerPoint Presentation</vt:lpstr>
      <vt:lpstr>PowerPoint Presentation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R Shiny app to present meta-meta-analysis results</dc:title>
  <dc:creator>Skinner, Grace</dc:creator>
  <cp:lastModifiedBy>Skinner, Grace</cp:lastModifiedBy>
  <cp:revision>26</cp:revision>
  <cp:lastPrinted>2022-06-14T11:33:20Z</cp:lastPrinted>
  <dcterms:created xsi:type="dcterms:W3CDTF">2022-06-13T10:17:04Z</dcterms:created>
  <dcterms:modified xsi:type="dcterms:W3CDTF">2022-08-04T13:35:42Z</dcterms:modified>
</cp:coreProperties>
</file>