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d848000f2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d848000f2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d848000f2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d848000f2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d848000f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0d848000f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d848000f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0d848000f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d848000f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d848000f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0d848000f2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0d848000f2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0d848000f2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0d848000f2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d848000f2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0d848000f2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d848000f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0d848000f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0d848000f2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0d848000f2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d848000f2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d848000f2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d848000f2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d848000f2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0d848000f2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0d848000f2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0d848000f2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0d848000f2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0d848000f2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0d848000f2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0e4c94b5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0e4c94b5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e4c94b5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0e4c94b5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0d848000f2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0d848000f2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848000f2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d848000f2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d848000f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d848000f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d848000f2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d848000f2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d848000f2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d848000f2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d848000f2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d848000f2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d848000f2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d848000f2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d848000f2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0d848000f2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○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■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○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■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○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■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302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Wrangling Reproducibility in your Research with Nextflow, Conda, and Docker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2024/10/24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Guppy Stott (they/them/theirs)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Cool, I get it’s important, but how do I do this?</a:t>
            </a:r>
            <a:endParaRPr/>
          </a:p>
        </p:txBody>
      </p:sp>
      <p:sp>
        <p:nvSpPr>
          <p:cNvPr id="343" name="Google Shape;343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Nextflow pipeline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4131900" y="1037175"/>
            <a:ext cx="4700400" cy="3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solidFill>
                  <a:srgbClr val="FF00FF"/>
                </a:solidFill>
              </a:rPr>
              <a:t>Channels</a:t>
            </a:r>
            <a:r>
              <a:rPr lang="en"/>
              <a:t>: the data “stream”</a:t>
            </a:r>
            <a:endParaRPr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to pass information between processes</a:t>
            </a:r>
            <a:endParaRPr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be a single item or a collection of items</a:t>
            </a:r>
            <a:endParaRPr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be values or files</a:t>
            </a:r>
            <a:endParaRPr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solidFill>
                  <a:srgbClr val="1155CC"/>
                </a:solidFill>
              </a:rPr>
              <a:t>Processes</a:t>
            </a:r>
            <a:r>
              <a:rPr lang="en"/>
              <a:t>: the equivalent of functions</a:t>
            </a:r>
            <a:endParaRPr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be written in any scripting language (e.g. bash, R, python)</a:t>
            </a:r>
            <a:endParaRPr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3 components</a:t>
            </a:r>
            <a:endParaRPr/>
          </a:p>
          <a:p>
            <a:pPr indent="-31226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Input</a:t>
            </a:r>
            <a:endParaRPr/>
          </a:p>
          <a:p>
            <a:pPr indent="-31226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Output</a:t>
            </a:r>
            <a:endParaRPr/>
          </a:p>
          <a:p>
            <a:pPr indent="-31226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Script</a:t>
            </a:r>
            <a:endParaRPr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solidFill>
                  <a:srgbClr val="FF0000"/>
                </a:solidFill>
              </a:rPr>
              <a:t>Workflows</a:t>
            </a:r>
            <a:r>
              <a:rPr lang="en"/>
              <a:t>: the actual workflow being executed</a:t>
            </a:r>
            <a:endParaRPr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 least one is needed for a Nextflow script</a:t>
            </a:r>
            <a:endParaRPr/>
          </a:p>
          <a:p>
            <a:pPr indent="-31226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you make multiple and they are named, you can execute different workflows independently</a:t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25" y="1403425"/>
            <a:ext cx="3351850" cy="31460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23"/>
          <p:cNvSpPr/>
          <p:nvPr/>
        </p:nvSpPr>
        <p:spPr>
          <a:xfrm>
            <a:off x="920500" y="1489925"/>
            <a:ext cx="1430400" cy="1914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920500" y="2785475"/>
            <a:ext cx="1856700" cy="1332300"/>
          </a:xfrm>
          <a:prstGeom prst="rect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755150" y="4167525"/>
            <a:ext cx="3284100" cy="32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start?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5709575" y="1990050"/>
            <a:ext cx="262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Create a diagram of your workflow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Build your workflow one process at a time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Test each component thoroughly</a:t>
            </a:r>
            <a:endParaRPr/>
          </a:p>
        </p:txBody>
      </p:sp>
      <p:sp>
        <p:nvSpPr>
          <p:cNvPr id="361" name="Google Shape;361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97" y="1978354"/>
            <a:ext cx="5294176" cy="260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Investigation into Passaging Histories’ Impact on Phylogenies</a:t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5403450" y="1990050"/>
            <a:ext cx="2931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Influenza isolates often are passaged prior to sequencing</a:t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Passaging has been shown to lead to erroneous antiviral resistance signal</a:t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these induced mutations impact our phylogenetic trees?</a:t>
            </a:r>
            <a:endParaRPr/>
          </a:p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25" y="1827225"/>
            <a:ext cx="4534325" cy="26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075" y="390075"/>
            <a:ext cx="870575" cy="8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/>
        </p:nvSpPr>
        <p:spPr>
          <a:xfrm>
            <a:off x="7642463" y="1180725"/>
            <a:ext cx="13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Victoria Cipollino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Clemson University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303800" y="598575"/>
            <a:ext cx="6375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Relabel/standardize passaging taxonomy</a:t>
            </a:r>
            <a:endParaRPr/>
          </a:p>
        </p:txBody>
      </p:sp>
      <p:sp>
        <p:nvSpPr>
          <p:cNvPr id="378" name="Google Shape;378;p26"/>
          <p:cNvSpPr txBox="1"/>
          <p:nvPr>
            <p:ph idx="1" type="body"/>
          </p:nvPr>
        </p:nvSpPr>
        <p:spPr>
          <a:xfrm>
            <a:off x="5733700" y="1597875"/>
            <a:ext cx="25800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Developed and tested a Python script for relabeling passage history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Python script separated from Nextflow to keep it legible</a:t>
            </a:r>
            <a:endParaRPr/>
          </a:p>
        </p:txBody>
      </p:sp>
      <p:sp>
        <p:nvSpPr>
          <p:cNvPr id="379" name="Google Shape;379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075" y="390075"/>
            <a:ext cx="870575" cy="8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6"/>
          <p:cNvSpPr txBox="1"/>
          <p:nvPr/>
        </p:nvSpPr>
        <p:spPr>
          <a:xfrm>
            <a:off x="7642463" y="1180725"/>
            <a:ext cx="13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Victoria Cipollino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Clemson University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25" y="1501225"/>
            <a:ext cx="5192276" cy="30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duplicate isolates </a:t>
            </a:r>
            <a:endParaRPr/>
          </a:p>
        </p:txBody>
      </p:sp>
      <p:sp>
        <p:nvSpPr>
          <p:cNvPr id="388" name="Google Shape;388;p27"/>
          <p:cNvSpPr txBox="1"/>
          <p:nvPr>
            <p:ph idx="1" type="body"/>
          </p:nvPr>
        </p:nvSpPr>
        <p:spPr>
          <a:xfrm>
            <a:off x="5663500" y="1597950"/>
            <a:ext cx="2670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Tested a script which identifies isolates that differ in just passaging history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Outputs a filtered metadata and sequence file</a:t>
            </a:r>
            <a:endParaRPr/>
          </a:p>
        </p:txBody>
      </p:sp>
      <p:sp>
        <p:nvSpPr>
          <p:cNvPr id="389" name="Google Shape;389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Google Shape;3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75" y="1597875"/>
            <a:ext cx="5190532" cy="29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075" y="390075"/>
            <a:ext cx="870575" cy="8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7"/>
          <p:cNvSpPr txBox="1"/>
          <p:nvPr/>
        </p:nvSpPr>
        <p:spPr>
          <a:xfrm>
            <a:off x="7642463" y="1180725"/>
            <a:ext cx="13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Victoria Cipollino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Clemson University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 sequences</a:t>
            </a:r>
            <a:endParaRPr/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4934200" y="1673325"/>
            <a:ext cx="3400200" cy="28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Alignment process uses module from cluster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Example using just tools in Bash</a:t>
            </a:r>
            <a:endParaRPr/>
          </a:p>
        </p:txBody>
      </p:sp>
      <p:sp>
        <p:nvSpPr>
          <p:cNvPr id="399" name="Google Shape;399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075" y="390075"/>
            <a:ext cx="870575" cy="8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8"/>
          <p:cNvSpPr txBox="1"/>
          <p:nvPr/>
        </p:nvSpPr>
        <p:spPr>
          <a:xfrm>
            <a:off x="7642463" y="1180725"/>
            <a:ext cx="13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Victoria Cipollino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Clemson University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99" y="1597876"/>
            <a:ext cx="4314402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distances</a:t>
            </a:r>
            <a:endParaRPr/>
          </a:p>
        </p:txBody>
      </p:sp>
      <p:sp>
        <p:nvSpPr>
          <p:cNvPr id="408" name="Google Shape;408;p29"/>
          <p:cNvSpPr txBox="1"/>
          <p:nvPr>
            <p:ph idx="1" type="body"/>
          </p:nvPr>
        </p:nvSpPr>
        <p:spPr>
          <a:xfrm>
            <a:off x="5066525" y="1673325"/>
            <a:ext cx="3267900" cy="28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Another Python script is used to generate the analyses for her poster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This python script emits both raw data and a figure</a:t>
            </a:r>
            <a:endParaRPr/>
          </a:p>
        </p:txBody>
      </p:sp>
      <p:sp>
        <p:nvSpPr>
          <p:cNvPr id="409" name="Google Shape;409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73" y="1597875"/>
            <a:ext cx="4700342" cy="29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075" y="390075"/>
            <a:ext cx="870575" cy="8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 txBox="1"/>
          <p:nvPr/>
        </p:nvSpPr>
        <p:spPr>
          <a:xfrm>
            <a:off x="7642463" y="1180725"/>
            <a:ext cx="13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Victoria Cipollino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Clemson University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it all together</a:t>
            </a:r>
            <a:endParaRPr/>
          </a:p>
        </p:txBody>
      </p:sp>
      <p:sp>
        <p:nvSpPr>
          <p:cNvPr id="418" name="Google Shape;418;p30"/>
          <p:cNvSpPr txBox="1"/>
          <p:nvPr>
            <p:ph idx="1" type="body"/>
          </p:nvPr>
        </p:nvSpPr>
        <p:spPr>
          <a:xfrm>
            <a:off x="6210350" y="1990050"/>
            <a:ext cx="2124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Uses channels to load in the data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Uses pipe notation to describe the workflow</a:t>
            </a:r>
            <a:endParaRPr/>
          </a:p>
        </p:txBody>
      </p:sp>
      <p:sp>
        <p:nvSpPr>
          <p:cNvPr id="419" name="Google Shape;419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22" y="1597875"/>
            <a:ext cx="5597526" cy="29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075" y="390075"/>
            <a:ext cx="870575" cy="8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/>
        </p:nvSpPr>
        <p:spPr>
          <a:xfrm>
            <a:off x="7642463" y="1180725"/>
            <a:ext cx="13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Victoria Cipollino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Clemson University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/>
          <p:nvPr>
            <p:ph type="title"/>
          </p:nvPr>
        </p:nvSpPr>
        <p:spPr>
          <a:xfrm>
            <a:off x="824000" y="1613825"/>
            <a:ext cx="5857800" cy="22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use HPC cluster options or leverage conda or Docker?</a:t>
            </a:r>
            <a:endParaRPr/>
          </a:p>
        </p:txBody>
      </p:sp>
      <p:sp>
        <p:nvSpPr>
          <p:cNvPr id="428" name="Google Shape;428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Nextflow and Workflow Management</a:t>
            </a:r>
            <a:endParaRPr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of “Align sequences”</a:t>
            </a:r>
            <a:endParaRPr/>
          </a:p>
        </p:txBody>
      </p:sp>
      <p:sp>
        <p:nvSpPr>
          <p:cNvPr id="434" name="Google Shape;434;p32"/>
          <p:cNvSpPr txBox="1"/>
          <p:nvPr>
            <p:ph idx="1" type="body"/>
          </p:nvPr>
        </p:nvSpPr>
        <p:spPr>
          <a:xfrm>
            <a:off x="4934200" y="1673325"/>
            <a:ext cx="3400200" cy="28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Alignment process uses module from cluster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Example using just tools in Bash</a:t>
            </a:r>
            <a:endParaRPr/>
          </a:p>
        </p:txBody>
      </p:sp>
      <p:sp>
        <p:nvSpPr>
          <p:cNvPr id="435" name="Google Shape;435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6" name="Google Shape;4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9075" y="390075"/>
            <a:ext cx="870575" cy="8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2"/>
          <p:cNvSpPr txBox="1"/>
          <p:nvPr/>
        </p:nvSpPr>
        <p:spPr>
          <a:xfrm>
            <a:off x="7642463" y="1180725"/>
            <a:ext cx="13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Victoria Cipollino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Clemson University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8" name="Google Shape;4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99" y="1597876"/>
            <a:ext cx="4314402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 sequences (with Conda!)</a:t>
            </a:r>
            <a:endParaRPr/>
          </a:p>
        </p:txBody>
      </p:sp>
      <p:sp>
        <p:nvSpPr>
          <p:cNvPr id="444" name="Google Shape;444;p33"/>
          <p:cNvSpPr txBox="1"/>
          <p:nvPr>
            <p:ph idx="1" type="body"/>
          </p:nvPr>
        </p:nvSpPr>
        <p:spPr>
          <a:xfrm>
            <a:off x="4687000" y="1673325"/>
            <a:ext cx="3647400" cy="28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Conda used instead of “Module Load” in cluster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Before running, added the line “ml Miniconda”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Works for packages/modules as well as software!</a:t>
            </a:r>
            <a:endParaRPr/>
          </a:p>
        </p:txBody>
      </p:sp>
      <p:sp>
        <p:nvSpPr>
          <p:cNvPr id="445" name="Google Shape;445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0" y="1482124"/>
            <a:ext cx="4107151" cy="3048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in cluster options, we need to modify our configuration options</a:t>
            </a:r>
            <a:endParaRPr/>
          </a:p>
        </p:txBody>
      </p:sp>
      <p:sp>
        <p:nvSpPr>
          <p:cNvPr id="452" name="Google Shape;452;p34"/>
          <p:cNvSpPr txBox="1"/>
          <p:nvPr>
            <p:ph idx="1" type="body"/>
          </p:nvPr>
        </p:nvSpPr>
        <p:spPr>
          <a:xfrm>
            <a:off x="4504200" y="1990050"/>
            <a:ext cx="383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Create a file, nextflow.config that specifies “slurm” as your executor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If you want to use docker, you need to do the same type of thing, enabling singularity</a:t>
            </a:r>
            <a:endParaRPr/>
          </a:p>
        </p:txBody>
      </p:sp>
      <p:sp>
        <p:nvSpPr>
          <p:cNvPr id="453" name="Google Shape;453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32004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 cluster options!</a:t>
            </a:r>
            <a:endParaRPr/>
          </a:p>
        </p:txBody>
      </p:sp>
      <p:sp>
        <p:nvSpPr>
          <p:cNvPr id="460" name="Google Shape;460;p35"/>
          <p:cNvSpPr txBox="1"/>
          <p:nvPr>
            <p:ph idx="1" type="body"/>
          </p:nvPr>
        </p:nvSpPr>
        <p:spPr>
          <a:xfrm>
            <a:off x="4606750" y="1597875"/>
            <a:ext cx="3727500" cy="29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Can set any cluster option in the “clusterOptions” parameter as a string, like you would inline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/>
              <a:t>Named parameters are listed in the documentation</a:t>
            </a:r>
            <a:endParaRPr/>
          </a:p>
        </p:txBody>
      </p:sp>
      <p:sp>
        <p:nvSpPr>
          <p:cNvPr id="461" name="Google Shape;461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50" y="1597875"/>
            <a:ext cx="3976296" cy="29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68" name="Google Shape;468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Workflow management systems help you manage complex pipelines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Caching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Portability of pipelines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Docker and conda enable more reproducible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Limits need to manually manage dependencies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Ensures your work can be brought across platforms</a:t>
            </a:r>
            <a:endParaRPr/>
          </a:p>
        </p:txBody>
      </p:sp>
      <p:sp>
        <p:nvSpPr>
          <p:cNvPr id="469" name="Google Shape;469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75" name="Google Shape;475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Simulation Study to Optimize Subsampling in Bayesian Phylogeography</a:t>
            </a:r>
            <a:endParaRPr/>
          </a:p>
        </p:txBody>
      </p:sp>
      <p:sp>
        <p:nvSpPr>
          <p:cNvPr id="481" name="Google Shape;481;p38"/>
          <p:cNvSpPr txBox="1"/>
          <p:nvPr>
            <p:ph idx="1" type="body"/>
          </p:nvPr>
        </p:nvSpPr>
        <p:spPr>
          <a:xfrm>
            <a:off x="5709575" y="1990050"/>
            <a:ext cx="2624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Bayesian Phylogeography often requires subsampling to reduce computation time</a:t>
            </a:r>
            <a:endParaRPr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test our novel subsampling method, we need to perform simulations of outbreaks</a:t>
            </a:r>
            <a:endParaRPr/>
          </a:p>
        </p:txBody>
      </p:sp>
      <p:sp>
        <p:nvSpPr>
          <p:cNvPr id="482" name="Google Shape;482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97" y="1978354"/>
            <a:ext cx="5294176" cy="260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workflow management at all?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124275" y="1990050"/>
            <a:ext cx="521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 won’t be at UGA forever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Research that isn’t reproducible isn’t worth doing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 want your research to be applied to new problems and questions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You’re lazy and don’t want to write a new bash script each time you do something new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 want to be able to manage batch processes and cache results</a:t>
            </a:r>
            <a:endParaRPr sz="17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00" y="1597875"/>
            <a:ext cx="2551570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Nextflow?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Workflow management system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Portable and interoperable across local, cluster, and cloud environments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Enables reproducible analyses that can easily be repeated with new datasets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Easy parallelizability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Provides checkpointing of analyses at each step of a workflow</a:t>
            </a:r>
            <a:endParaRPr sz="1700"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most popular workflow management systems: Nextflow and Snakemake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894975"/>
            <a:ext cx="3430500" cy="26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Nextflow</a:t>
            </a:r>
            <a:endParaRPr b="1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Groovy/Java-based</a:t>
            </a:r>
            <a:endParaRPr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passing of values between processes in addition to files</a:t>
            </a:r>
            <a:endParaRPr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Caching of intermediate tasks</a:t>
            </a:r>
            <a:endParaRPr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Jobs can be isolated with containers</a:t>
            </a:r>
            <a:endParaRPr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Compatibility with most HPC and cloud infrastructure</a:t>
            </a:r>
            <a:endParaRPr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by a VC firm</a:t>
            </a:r>
            <a:endParaRPr/>
          </a:p>
        </p:txBody>
      </p:sp>
      <p:sp>
        <p:nvSpPr>
          <p:cNvPr id="307" name="Google Shape;307;p17"/>
          <p:cNvSpPr txBox="1"/>
          <p:nvPr>
            <p:ph idx="2" type="body"/>
          </p:nvPr>
        </p:nvSpPr>
        <p:spPr>
          <a:xfrm>
            <a:off x="4903650" y="1894975"/>
            <a:ext cx="34305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418"/>
              <a:t>Snakemake</a:t>
            </a:r>
            <a:endParaRPr b="1" sz="1418"/>
          </a:p>
          <a:p>
            <a:pPr indent="-31869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19"/>
              <a:buChar char="●"/>
            </a:pPr>
            <a:r>
              <a:rPr lang="en" sz="1418"/>
              <a:t>Python-based</a:t>
            </a:r>
            <a:endParaRPr sz="1418"/>
          </a:p>
          <a:p>
            <a:pPr indent="-3186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9"/>
              <a:buChar char="●"/>
            </a:pPr>
            <a:r>
              <a:rPr lang="en" sz="1418"/>
              <a:t>Requires each input and output to be a file</a:t>
            </a:r>
            <a:endParaRPr sz="1418"/>
          </a:p>
          <a:p>
            <a:pPr indent="-3186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9"/>
              <a:buChar char="●"/>
            </a:pPr>
            <a:r>
              <a:rPr lang="en" sz="1418"/>
              <a:t>Between workflow caching</a:t>
            </a:r>
            <a:endParaRPr sz="1418"/>
          </a:p>
          <a:p>
            <a:pPr indent="-3186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9"/>
              <a:buChar char="●"/>
            </a:pPr>
            <a:r>
              <a:rPr lang="en" sz="1418"/>
              <a:t>Jobs can be isolated with containers</a:t>
            </a:r>
            <a:endParaRPr sz="1418"/>
          </a:p>
          <a:p>
            <a:pPr indent="-3186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9"/>
              <a:buChar char="●"/>
            </a:pPr>
            <a:r>
              <a:rPr lang="en" sz="1418"/>
              <a:t>Limited compatibility with cloud infrastructure</a:t>
            </a:r>
            <a:endParaRPr sz="1418"/>
          </a:p>
          <a:p>
            <a:pPr indent="-3186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9"/>
              <a:buChar char="●"/>
            </a:pPr>
            <a:r>
              <a:rPr lang="en" sz="1418"/>
              <a:t>Run by academics</a:t>
            </a:r>
            <a:endParaRPr sz="1418"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Isolation with Containers and/or Conda</a:t>
            </a:r>
            <a:endParaRPr/>
          </a:p>
        </p:txBody>
      </p:sp>
      <p:sp>
        <p:nvSpPr>
          <p:cNvPr id="314" name="Google Shape;31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container?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4299500" y="1597875"/>
            <a:ext cx="4034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Lightweight and standalone package of software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Containerized software runs the same way regardless of infrastructure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Isolates software from the environment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 can think of it like a lightweight virtual machine</a:t>
            </a:r>
            <a:endParaRPr sz="1700"/>
          </a:p>
        </p:txBody>
      </p:sp>
      <p:sp>
        <p:nvSpPr>
          <p:cNvPr id="321" name="Google Shape;32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99" y="1597875"/>
            <a:ext cx="3672595" cy="29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conda?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371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Package manager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Cross-platform and language-agnostic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Allows for creation of “environments” which isolate a set of packages for a given project/task</a:t>
            </a:r>
            <a:endParaRPr/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100" y="1618925"/>
            <a:ext cx="3314199" cy="328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do I use?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Depends!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Are you working in R or Python and just need to install a few packages?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Are your packages/modules found on anaconda.org?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Does a container already exist on hub.docker.com?</a:t>
            </a:r>
            <a:endParaRPr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