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8" r:id="rId3"/>
    <p:sldId id="257" r:id="rId4"/>
    <p:sldId id="275" r:id="rId5"/>
    <p:sldId id="283" r:id="rId6"/>
    <p:sldId id="261" r:id="rId7"/>
    <p:sldId id="270" r:id="rId8"/>
    <p:sldId id="266" r:id="rId9"/>
    <p:sldId id="264" r:id="rId10"/>
    <p:sldId id="263" r:id="rId11"/>
    <p:sldId id="267" r:id="rId12"/>
    <p:sldId id="259" r:id="rId13"/>
    <p:sldId id="271" r:id="rId14"/>
    <p:sldId id="272" r:id="rId15"/>
    <p:sldId id="273" r:id="rId16"/>
    <p:sldId id="284" r:id="rId17"/>
    <p:sldId id="268" r:id="rId18"/>
    <p:sldId id="279" r:id="rId19"/>
    <p:sldId id="278" r:id="rId20"/>
    <p:sldId id="276" r:id="rId21"/>
    <p:sldId id="269" r:id="rId22"/>
    <p:sldId id="285" r:id="rId23"/>
    <p:sldId id="282" r:id="rId24"/>
    <p:sldId id="260" r:id="rId25"/>
    <p:sldId id="277" r:id="rId26"/>
    <p:sldId id="281"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0" autoAdjust="0"/>
    <p:restoredTop sz="94614" autoAdjust="0"/>
  </p:normalViewPr>
  <p:slideViewPr>
    <p:cSldViewPr>
      <p:cViewPr varScale="1">
        <p:scale>
          <a:sx n="108" d="100"/>
          <a:sy n="108" d="100"/>
        </p:scale>
        <p:origin x="16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view3D>
    <c:floor>
      <c:thickness val="0"/>
    </c:floor>
    <c:sideWall>
      <c:thickness val="0"/>
    </c:sideWall>
    <c:backWall>
      <c:thickness val="0"/>
    </c:backWall>
    <c:plotArea>
      <c:layout/>
      <c:pie3DChart>
        <c:varyColors val="1"/>
        <c:ser>
          <c:idx val="0"/>
          <c:order val="0"/>
          <c:tx>
            <c:strRef>
              <c:f>Hoja1!$C$6</c:f>
              <c:strCache>
                <c:ptCount val="1"/>
                <c:pt idx="0">
                  <c:v>Probabilidad </c:v>
                </c:pt>
              </c:strCache>
            </c:strRef>
          </c:tx>
          <c:dPt>
            <c:idx val="0"/>
            <c:bubble3D val="0"/>
            <c:spPr>
              <a:solidFill>
                <a:schemeClr val="tx2">
                  <a:lumMod val="60000"/>
                  <a:lumOff val="40000"/>
                </a:schemeClr>
              </a:solidFill>
            </c:spPr>
            <c:extLst>
              <c:ext xmlns:c16="http://schemas.microsoft.com/office/drawing/2014/chart" uri="{C3380CC4-5D6E-409C-BE32-E72D297353CC}">
                <c16:uniqueId val="{00000000-065F-49CD-B46C-A2EDC551B4F9}"/>
              </c:ext>
            </c:extLst>
          </c:dPt>
          <c:dPt>
            <c:idx val="2"/>
            <c:bubble3D val="0"/>
            <c:spPr>
              <a:solidFill>
                <a:srgbClr val="3EA467"/>
              </a:solidFill>
            </c:spPr>
            <c:extLst>
              <c:ext xmlns:c16="http://schemas.microsoft.com/office/drawing/2014/chart" uri="{C3380CC4-5D6E-409C-BE32-E72D297353CC}">
                <c16:uniqueId val="{00000001-065F-49CD-B46C-A2EDC551B4F9}"/>
              </c:ext>
            </c:extLst>
          </c:dPt>
          <c:dPt>
            <c:idx val="3"/>
            <c:bubble3D val="0"/>
            <c:spPr>
              <a:solidFill>
                <a:schemeClr val="accent5">
                  <a:lumMod val="75000"/>
                </a:schemeClr>
              </a:solidFill>
            </c:spPr>
            <c:extLst>
              <c:ext xmlns:c16="http://schemas.microsoft.com/office/drawing/2014/chart" uri="{C3380CC4-5D6E-409C-BE32-E72D297353CC}">
                <c16:uniqueId val="{00000002-065F-49CD-B46C-A2EDC551B4F9}"/>
              </c:ext>
            </c:extLst>
          </c:dPt>
          <c:dLbls>
            <c:dLbl>
              <c:idx val="0"/>
              <c:layout>
                <c:manualLayout>
                  <c:x val="0.11761422492231037"/>
                  <c:y val="-0.37212617084066618"/>
                </c:manualLayout>
              </c:layout>
              <c:tx>
                <c:rich>
                  <a:bodyPr/>
                  <a:lstStyle/>
                  <a:p>
                    <a:r>
                      <a:rPr lang="en-US" dirty="0"/>
                      <a:t>A
50%</a:t>
                    </a:r>
                  </a:p>
                </c:rich>
              </c:tx>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065F-49CD-B46C-A2EDC551B4F9}"/>
                </c:ext>
              </c:extLst>
            </c:dLbl>
            <c:dLbl>
              <c:idx val="1"/>
              <c:layout>
                <c:manualLayout>
                  <c:x val="-0.12375999701372746"/>
                  <c:y val="-5.5592347922992884E-2"/>
                </c:manualLayout>
              </c:layout>
              <c:tx>
                <c:rich>
                  <a:bodyPr/>
                  <a:lstStyle/>
                  <a:p>
                    <a:r>
                      <a:rPr lang="en-US"/>
                      <a:t>B</a:t>
                    </a:r>
                  </a:p>
                  <a:p>
                    <a:r>
                      <a:rPr lang="en-US"/>
                      <a:t>30</a:t>
                    </a:r>
                    <a:r>
                      <a:rPr lang="en-US" dirty="0"/>
                      <a:t>%</a:t>
                    </a:r>
                  </a:p>
                </c:rich>
              </c:tx>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065F-49CD-B46C-A2EDC551B4F9}"/>
                </c:ext>
              </c:extLst>
            </c:dLbl>
            <c:dLbl>
              <c:idx val="2"/>
              <c:layout>
                <c:manualLayout>
                  <c:x val="1.4669771923439439E-2"/>
                  <c:y val="-4.7735242722518903E-2"/>
                </c:manualLayout>
              </c:layout>
              <c:tx>
                <c:rich>
                  <a:bodyPr/>
                  <a:lstStyle/>
                  <a:p>
                    <a:r>
                      <a:rPr lang="en-US" dirty="0"/>
                      <a:t>C</a:t>
                    </a:r>
                  </a:p>
                  <a:p>
                    <a:r>
                      <a:rPr lang="en-US" dirty="0"/>
                      <a:t>10%</a:t>
                    </a:r>
                  </a:p>
                </c:rich>
              </c:tx>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065F-49CD-B46C-A2EDC551B4F9}"/>
                </c:ext>
              </c:extLst>
            </c:dLbl>
            <c:dLbl>
              <c:idx val="3"/>
              <c:layout>
                <c:manualLayout>
                  <c:x val="3.9721506761107542E-2"/>
                  <c:y val="-3.2258461742116246E-2"/>
                </c:manualLayout>
              </c:layout>
              <c:tx>
                <c:rich>
                  <a:bodyPr/>
                  <a:lstStyle/>
                  <a:p>
                    <a:r>
                      <a:rPr lang="en-US"/>
                      <a:t>D</a:t>
                    </a:r>
                  </a:p>
                  <a:p>
                    <a:r>
                      <a:rPr lang="en-US"/>
                      <a:t>10</a:t>
                    </a:r>
                    <a:r>
                      <a:rPr lang="en-US" dirty="0"/>
                      <a:t>%</a:t>
                    </a:r>
                  </a:p>
                </c:rich>
              </c:tx>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065F-49CD-B46C-A2EDC551B4F9}"/>
                </c:ext>
              </c:extLst>
            </c:dLbl>
            <c:spPr>
              <a:noFill/>
              <a:ln>
                <a:noFill/>
              </a:ln>
              <a:effectLst/>
            </c:spPr>
            <c:txPr>
              <a:bodyPr/>
              <a:lstStyle/>
              <a:p>
                <a:pPr>
                  <a:defRPr lang="es-AR"/>
                </a:pPr>
                <a:endParaRPr lang="es-AR"/>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val>
            <c:numRef>
              <c:f>Hoja1!$C$7:$C$10</c:f>
              <c:numCache>
                <c:formatCode>General</c:formatCode>
                <c:ptCount val="4"/>
                <c:pt idx="0">
                  <c:v>0.5</c:v>
                </c:pt>
                <c:pt idx="1">
                  <c:v>0.30000000000000021</c:v>
                </c:pt>
                <c:pt idx="2">
                  <c:v>0.1</c:v>
                </c:pt>
                <c:pt idx="3">
                  <c:v>0.1</c:v>
                </c:pt>
              </c:numCache>
            </c:numRef>
          </c:val>
          <c:extLst>
            <c:ext xmlns:c16="http://schemas.microsoft.com/office/drawing/2014/chart" uri="{C3380CC4-5D6E-409C-BE32-E72D297353CC}">
              <c16:uniqueId val="{00000004-065F-49CD-B46C-A2EDC551B4F9}"/>
            </c:ext>
          </c:extLst>
        </c:ser>
        <c:dLbls>
          <c:showLegendKey val="0"/>
          <c:showVal val="0"/>
          <c:showCatName val="0"/>
          <c:showSerName val="0"/>
          <c:showPercent val="0"/>
          <c:showBubbleSize val="0"/>
          <c:showLeaderLines val="1"/>
        </c:dLbls>
      </c:pie3DChart>
    </c:plotArea>
    <c:plotVisOnly val="1"/>
    <c:dispBlanksAs val="zero"/>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5C770A-FAAF-45D8-B5D0-B543CA15B3C5}" type="datetimeFigureOut">
              <a:rPr lang="es-ES" smtClean="0"/>
              <a:pPr/>
              <a:t>25/11/2020</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788F7F-05C0-480C-B74B-701691DF489D}" type="slidenum">
              <a:rPr lang="es-ES" smtClean="0"/>
              <a:pPr/>
              <a:t>‹Nº›</a:t>
            </a:fld>
            <a:endParaRPr lang="es-ES"/>
          </a:p>
        </p:txBody>
      </p:sp>
    </p:spTree>
    <p:extLst>
      <p:ext uri="{BB962C8B-B14F-4D97-AF65-F5344CB8AC3E}">
        <p14:creationId xmlns:p14="http://schemas.microsoft.com/office/powerpoint/2010/main" val="34325222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4E355-8639-4213-BF2A-9E8DB9890F7C}" type="datetimeFigureOut">
              <a:rPr lang="es-ES" smtClean="0"/>
              <a:pPr/>
              <a:t>25/11/2020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E645AE-57AE-4FA5-94B7-E4038E75511E}" type="slidenum">
              <a:rPr lang="es-ES" smtClean="0"/>
              <a:pPr/>
              <a:t>‹Nº›</a:t>
            </a:fld>
            <a:endParaRPr lang="es-ES"/>
          </a:p>
        </p:txBody>
      </p:sp>
    </p:spTree>
    <p:extLst>
      <p:ext uri="{BB962C8B-B14F-4D97-AF65-F5344CB8AC3E}">
        <p14:creationId xmlns:p14="http://schemas.microsoft.com/office/powerpoint/2010/main" val="3073206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1E645AE-57AE-4FA5-94B7-E4038E75511E}" type="slidenum">
              <a:rPr lang="es-ES" smtClean="0"/>
              <a:pPr/>
              <a:t>16</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8E92293-7B0D-48FE-92FA-02AAA2EDAFDC}" type="datetime1">
              <a:rPr lang="es-ES" smtClean="0"/>
              <a:pPr/>
              <a:t>25/11/2020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05B0917-3B43-4A8B-94E0-24D6DAA1BC1C}" type="datetime1">
              <a:rPr lang="es-ES" smtClean="0"/>
              <a:pPr/>
              <a:t>25/11/2020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3A0A293-C9F7-4E30-B419-24C0A1335E28}" type="datetime1">
              <a:rPr lang="es-ES" smtClean="0"/>
              <a:pPr/>
              <a:t>25/11/2020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4AECD19-7C14-4717-86F8-5BA68BB9C3F3}" type="datetime1">
              <a:rPr lang="es-ES" smtClean="0"/>
              <a:pPr/>
              <a:t>25/11/2020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3CA2B71-9E2A-40DC-92AB-FBBD0321FD33}" type="datetime1">
              <a:rPr lang="es-ES" smtClean="0"/>
              <a:pPr/>
              <a:t>25/11/2020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E32274FB-DD19-4C7D-9574-74ACAF654CF5}" type="datetime1">
              <a:rPr lang="es-ES" smtClean="0"/>
              <a:pPr/>
              <a:t>25/11/2020</a:t>
            </a:fld>
            <a:endParaRPr lang="es-ES"/>
          </a:p>
        </p:txBody>
      </p:sp>
      <p:sp>
        <p:nvSpPr>
          <p:cNvPr id="6" name="5 Marcador de pie de página"/>
          <p:cNvSpPr>
            <a:spLocks noGrp="1"/>
          </p:cNvSpPr>
          <p:nvPr>
            <p:ph type="ftr" sz="quarter" idx="11"/>
          </p:nvPr>
        </p:nvSpPr>
        <p:spPr/>
        <p:txBody>
          <a:bodyPr/>
          <a:lstStyle/>
          <a:p>
            <a:r>
              <a:rPr lang="es-ES"/>
              <a:t>Inteligencia Artificial</a:t>
            </a:r>
          </a:p>
        </p:txBody>
      </p:sp>
      <p:sp>
        <p:nvSpPr>
          <p:cNvPr id="7" name="6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F1D0B53B-A1AB-4CFC-BE3A-1504F631BD4A}" type="datetime1">
              <a:rPr lang="es-ES" smtClean="0"/>
              <a:pPr/>
              <a:t>25/11/2020</a:t>
            </a:fld>
            <a:endParaRPr lang="es-ES"/>
          </a:p>
        </p:txBody>
      </p:sp>
      <p:sp>
        <p:nvSpPr>
          <p:cNvPr id="8" name="7 Marcador de pie de página"/>
          <p:cNvSpPr>
            <a:spLocks noGrp="1"/>
          </p:cNvSpPr>
          <p:nvPr>
            <p:ph type="ftr" sz="quarter" idx="11"/>
          </p:nvPr>
        </p:nvSpPr>
        <p:spPr/>
        <p:txBody>
          <a:bodyPr/>
          <a:lstStyle/>
          <a:p>
            <a:r>
              <a:rPr lang="es-ES"/>
              <a:t>Inteligencia Artificial</a:t>
            </a:r>
          </a:p>
        </p:txBody>
      </p:sp>
      <p:sp>
        <p:nvSpPr>
          <p:cNvPr id="9" name="8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50672BFC-E12A-4C61-9D97-1E10811E7BBF}" type="datetime1">
              <a:rPr lang="es-ES" smtClean="0"/>
              <a:pPr/>
              <a:t>25/11/2020</a:t>
            </a:fld>
            <a:endParaRPr lang="es-ES"/>
          </a:p>
        </p:txBody>
      </p:sp>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05B5FC-7268-49FF-ACE4-A98A3E33A0A7}" type="datetime1">
              <a:rPr lang="es-ES" smtClean="0"/>
              <a:pPr/>
              <a:t>25/11/2020</a:t>
            </a:fld>
            <a:endParaRPr lang="es-ES"/>
          </a:p>
        </p:txBody>
      </p:sp>
      <p:sp>
        <p:nvSpPr>
          <p:cNvPr id="3" name="2 Marcador de pie de página"/>
          <p:cNvSpPr>
            <a:spLocks noGrp="1"/>
          </p:cNvSpPr>
          <p:nvPr>
            <p:ph type="ftr" sz="quarter" idx="11"/>
          </p:nvPr>
        </p:nvSpPr>
        <p:spPr/>
        <p:txBody>
          <a:bodyPr/>
          <a:lstStyle/>
          <a:p>
            <a:r>
              <a:rPr lang="es-ES"/>
              <a:t>Inteligencia Artificial</a:t>
            </a:r>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931E11C-56A7-4516-A375-554A33DA7968}" type="datetime1">
              <a:rPr lang="es-ES" smtClean="0"/>
              <a:pPr/>
              <a:t>25/11/2020</a:t>
            </a:fld>
            <a:endParaRPr lang="es-ES"/>
          </a:p>
        </p:txBody>
      </p:sp>
      <p:sp>
        <p:nvSpPr>
          <p:cNvPr id="6" name="5 Marcador de pie de página"/>
          <p:cNvSpPr>
            <a:spLocks noGrp="1"/>
          </p:cNvSpPr>
          <p:nvPr>
            <p:ph type="ftr" sz="quarter" idx="11"/>
          </p:nvPr>
        </p:nvSpPr>
        <p:spPr/>
        <p:txBody>
          <a:bodyPr/>
          <a:lstStyle/>
          <a:p>
            <a:r>
              <a:rPr lang="es-ES"/>
              <a:t>Inteligencia Artificial</a:t>
            </a:r>
          </a:p>
        </p:txBody>
      </p:sp>
      <p:sp>
        <p:nvSpPr>
          <p:cNvPr id="7" name="6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B10EDF8-CC96-4034-9CA8-A1C6A2AF8E57}" type="datetime1">
              <a:rPr lang="es-ES" smtClean="0"/>
              <a:pPr/>
              <a:t>25/11/2020</a:t>
            </a:fld>
            <a:endParaRPr lang="es-ES"/>
          </a:p>
        </p:txBody>
      </p:sp>
      <p:sp>
        <p:nvSpPr>
          <p:cNvPr id="6" name="5 Marcador de pie de página"/>
          <p:cNvSpPr>
            <a:spLocks noGrp="1"/>
          </p:cNvSpPr>
          <p:nvPr>
            <p:ph type="ftr" sz="quarter" idx="11"/>
          </p:nvPr>
        </p:nvSpPr>
        <p:spPr/>
        <p:txBody>
          <a:bodyPr/>
          <a:lstStyle/>
          <a:p>
            <a:r>
              <a:rPr lang="es-ES"/>
              <a:t>Inteligencia Artificial</a:t>
            </a:r>
          </a:p>
        </p:txBody>
      </p:sp>
      <p:sp>
        <p:nvSpPr>
          <p:cNvPr id="7" name="6 Marcador de número de diapositiva"/>
          <p:cNvSpPr>
            <a:spLocks noGrp="1"/>
          </p:cNvSpPr>
          <p:nvPr>
            <p:ph type="sldNum" sz="quarter" idx="12"/>
          </p:nvPr>
        </p:nvSpPr>
        <p:spPr/>
        <p:txBody>
          <a:bodyPr/>
          <a:lstStyle/>
          <a:p>
            <a:fld id="{3101BA5D-8F7B-49AC-8705-DC75F7D100D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02A5F-337E-4973-AD18-0FE6C2A8A0C7}" type="datetime1">
              <a:rPr lang="es-ES" smtClean="0"/>
              <a:pPr/>
              <a:t>25/11/2020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Inteligencia Artificial</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1BA5D-8F7B-49AC-8705-DC75F7D100D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fiuba.gif"/>
          <p:cNvPicPr>
            <a:picLocks noChangeAspect="1"/>
          </p:cNvPicPr>
          <p:nvPr/>
        </p:nvPicPr>
        <p:blipFill>
          <a:blip r:embed="rId2" cstate="print">
            <a:lum bright="99000" contrast="63000"/>
          </a:blip>
          <a:stretch>
            <a:fillRect/>
          </a:stretch>
        </p:blipFill>
        <p:spPr>
          <a:xfrm>
            <a:off x="2123728" y="908720"/>
            <a:ext cx="4752528" cy="4517268"/>
          </a:xfrm>
          <a:prstGeom prst="rect">
            <a:avLst/>
          </a:prstGeom>
          <a:effectLst>
            <a:outerShdw algn="ctr" rotWithShape="0">
              <a:schemeClr val="bg1"/>
            </a:outerShdw>
          </a:effectLst>
        </p:spPr>
      </p:pic>
      <p:sp>
        <p:nvSpPr>
          <p:cNvPr id="5" name="1 Título"/>
          <p:cNvSpPr txBox="1">
            <a:spLocks/>
          </p:cNvSpPr>
          <p:nvPr/>
        </p:nvSpPr>
        <p:spPr>
          <a:xfrm>
            <a:off x="864395" y="908720"/>
            <a:ext cx="7772400" cy="16561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5800" b="0" i="0" u="none" strike="noStrike" kern="1200" cap="none" spc="0" normalizeH="0" baseline="0" noProof="0">
                <a:ln>
                  <a:noFill/>
                </a:ln>
                <a:solidFill>
                  <a:schemeClr val="accent1">
                    <a:lumMod val="75000"/>
                  </a:schemeClr>
                </a:solidFill>
                <a:effectLst/>
                <a:uLnTx/>
                <a:uFillTx/>
                <a:latin typeface="+mj-lt"/>
                <a:ea typeface="+mj-ea"/>
                <a:cs typeface="+mj-cs"/>
              </a:rPr>
              <a:t>Inteligencia Artificial</a:t>
            </a:r>
            <a:br>
              <a:rPr kumimoji="0" lang="es-AR" sz="6500" b="0" i="0" u="none" strike="noStrike" kern="1200" cap="none" spc="0" normalizeH="0" baseline="0" noProof="0">
                <a:ln>
                  <a:noFill/>
                </a:ln>
                <a:solidFill>
                  <a:schemeClr val="accent1">
                    <a:lumMod val="75000"/>
                  </a:schemeClr>
                </a:solidFill>
                <a:effectLst/>
                <a:uLnTx/>
                <a:uFillTx/>
                <a:latin typeface="+mj-lt"/>
                <a:ea typeface="+mj-ea"/>
                <a:cs typeface="+mj-cs"/>
              </a:rPr>
            </a:br>
            <a:r>
              <a:rPr kumimoji="0" lang="es-AR" sz="3300" b="0" i="0" u="none" strike="noStrike" kern="1200" cap="none" spc="0" normalizeH="0" baseline="0" noProof="0">
                <a:ln>
                  <a:noFill/>
                </a:ln>
                <a:solidFill>
                  <a:schemeClr val="accent1">
                    <a:lumMod val="75000"/>
                  </a:schemeClr>
                </a:solidFill>
                <a:effectLst/>
                <a:uLnTx/>
                <a:uFillTx/>
                <a:latin typeface="+mj-lt"/>
                <a:ea typeface="+mj-ea"/>
                <a:cs typeface="+mj-cs"/>
              </a:rPr>
              <a:t>(75.23)</a:t>
            </a:r>
            <a:endParaRPr kumimoji="0" lang="es-ES" sz="3300" b="0" i="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6" name="5 CuadroTexto"/>
          <p:cNvSpPr txBox="1"/>
          <p:nvPr/>
        </p:nvSpPr>
        <p:spPr>
          <a:xfrm>
            <a:off x="3051090" y="3255948"/>
            <a:ext cx="3357586" cy="400110"/>
          </a:xfrm>
          <a:prstGeom prst="rect">
            <a:avLst/>
          </a:prstGeom>
          <a:noFill/>
        </p:spPr>
        <p:txBody>
          <a:bodyPr wrap="square" rtlCol="0">
            <a:spAutoFit/>
          </a:bodyPr>
          <a:lstStyle/>
          <a:p>
            <a:pPr algn="ctr"/>
            <a:r>
              <a:rPr lang="es-AR" sz="2000" dirty="0"/>
              <a:t>Algoritmos Genéticos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Generación de una población</a:t>
            </a:r>
            <a:endParaRPr lang="es-ES" sz="4000" dirty="0"/>
          </a:p>
        </p:txBody>
      </p:sp>
      <p:sp>
        <p:nvSpPr>
          <p:cNvPr id="3" name="2 Marcador de contenido"/>
          <p:cNvSpPr>
            <a:spLocks noGrp="1"/>
          </p:cNvSpPr>
          <p:nvPr>
            <p:ph idx="1"/>
          </p:nvPr>
        </p:nvSpPr>
        <p:spPr/>
        <p:txBody>
          <a:bodyPr>
            <a:normAutofit/>
          </a:bodyPr>
          <a:lstStyle/>
          <a:p>
            <a:pPr marL="0" indent="0">
              <a:buNone/>
            </a:pPr>
            <a:r>
              <a:rPr lang="es-AR" sz="2000" dirty="0"/>
              <a:t>La generación de cada masa de individuos se crea por medio de tres métodos u operadores, los cuales se combinan en un porcentaje probabilístico.</a:t>
            </a:r>
          </a:p>
          <a:p>
            <a:pPr marL="0" indent="0">
              <a:buNone/>
            </a:pPr>
            <a:r>
              <a:rPr lang="es-AR" sz="2000" dirty="0"/>
              <a:t>- Selección Natural</a:t>
            </a:r>
          </a:p>
          <a:p>
            <a:pPr marL="0" indent="0">
              <a:buNone/>
            </a:pPr>
            <a:r>
              <a:rPr lang="es-AR" sz="2000" dirty="0"/>
              <a:t>- Reproducción</a:t>
            </a:r>
          </a:p>
          <a:p>
            <a:pPr marL="0" indent="0">
              <a:buFontTx/>
              <a:buChar char="-"/>
            </a:pPr>
            <a:r>
              <a:rPr lang="es-AR" sz="2000" dirty="0"/>
              <a:t>Mutación</a:t>
            </a:r>
          </a:p>
          <a:p>
            <a:pPr marL="0" indent="0">
              <a:buFontTx/>
              <a:buChar char="-"/>
            </a:pPr>
            <a:endParaRPr lang="es-AR" sz="2000" dirty="0"/>
          </a:p>
          <a:p>
            <a:pPr marL="0" indent="0">
              <a:buNone/>
            </a:pPr>
            <a:r>
              <a:rPr lang="es-AR" sz="2000" dirty="0"/>
              <a:t>De tratarse de la población inicial, se debe crear una masa aleatoria o diversificada.</a:t>
            </a:r>
            <a:endParaRPr lang="es-ES" sz="2000"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10</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Evolución generacional</a:t>
            </a:r>
            <a:br>
              <a:rPr lang="es-AR" dirty="0"/>
            </a:br>
            <a:r>
              <a:rPr lang="es-AR" u="sng" dirty="0"/>
              <a:t>Criterios de fin</a:t>
            </a:r>
            <a:endParaRPr lang="es-ES" u="sng" dirty="0"/>
          </a:p>
        </p:txBody>
      </p:sp>
      <p:sp>
        <p:nvSpPr>
          <p:cNvPr id="3" name="2 Marcador de contenido"/>
          <p:cNvSpPr>
            <a:spLocks noGrp="1"/>
          </p:cNvSpPr>
          <p:nvPr>
            <p:ph idx="1"/>
          </p:nvPr>
        </p:nvSpPr>
        <p:spPr/>
        <p:txBody>
          <a:bodyPr>
            <a:normAutofit/>
          </a:bodyPr>
          <a:lstStyle/>
          <a:p>
            <a:pPr algn="ctr">
              <a:buNone/>
            </a:pPr>
            <a:r>
              <a:rPr lang="es-AR" sz="2400" i="1" u="sng" dirty="0"/>
              <a:t>¿Hasta cuando seguir evolucionando?</a:t>
            </a:r>
          </a:p>
          <a:p>
            <a:pPr marL="0" indent="0">
              <a:buNone/>
            </a:pPr>
            <a:r>
              <a:rPr lang="es-AR" sz="2400" dirty="0"/>
              <a:t>En algún momento es necesario cortar con el proceso de evolución poblacional, por ende se debe definir un criterio de fin, que puede estar basado en:</a:t>
            </a:r>
          </a:p>
          <a:p>
            <a:pPr marL="0" lvl="0" indent="0"/>
            <a:r>
              <a:rPr lang="es-AR" sz="2400" dirty="0"/>
              <a:t>Nº de generaciones transcurridas. (</a:t>
            </a:r>
            <a:r>
              <a:rPr lang="es-AR" sz="2400" dirty="0" err="1"/>
              <a:t>Ej</a:t>
            </a:r>
            <a:r>
              <a:rPr lang="es-AR" sz="2400" dirty="0"/>
              <a:t>: Evoluciona hasta tres generaciones y me fijo el cambio que tuvo)</a:t>
            </a:r>
            <a:endParaRPr lang="es-ES" sz="2400" dirty="0"/>
          </a:p>
          <a:p>
            <a:pPr marL="0" lvl="0" indent="0"/>
            <a:r>
              <a:rPr lang="es-AR" sz="2400" dirty="0"/>
              <a:t>Evolucionar hasta obtener la máxima mejora posible.</a:t>
            </a:r>
            <a:endParaRPr lang="es-ES" sz="2400" dirty="0"/>
          </a:p>
          <a:p>
            <a:pPr marL="0" lvl="0" indent="0"/>
            <a:r>
              <a:rPr lang="es-AR" sz="2400" dirty="0"/>
              <a:t>Fijo un límite de aptitud. (</a:t>
            </a:r>
            <a:r>
              <a:rPr lang="es-AR" sz="2400" dirty="0" err="1"/>
              <a:t>Ej</a:t>
            </a:r>
            <a:r>
              <a:rPr lang="es-AR" sz="2400" dirty="0"/>
              <a:t>: Hasta que la generación me dé una aptitud promedio del 0,9)</a:t>
            </a:r>
            <a:endParaRPr lang="es-ES" sz="2400" dirty="0"/>
          </a:p>
          <a:p>
            <a:pPr>
              <a:buNone/>
            </a:pPr>
            <a:endParaRPr lang="es-AR" dirty="0"/>
          </a:p>
          <a:p>
            <a:pPr>
              <a:buNone/>
            </a:pPr>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11</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Selección Natural</a:t>
            </a:r>
          </a:p>
        </p:txBody>
      </p:sp>
      <p:sp>
        <p:nvSpPr>
          <p:cNvPr id="3" name="2 Marcador de contenido"/>
          <p:cNvSpPr>
            <a:spLocks noGrp="1"/>
          </p:cNvSpPr>
          <p:nvPr>
            <p:ph idx="1"/>
          </p:nvPr>
        </p:nvSpPr>
        <p:spPr/>
        <p:txBody>
          <a:bodyPr/>
          <a:lstStyle/>
          <a:p>
            <a:pPr>
              <a:buNone/>
            </a:pPr>
            <a:endParaRPr lang="es-AR" dirty="0"/>
          </a:p>
          <a:p>
            <a:pPr>
              <a:buNone/>
            </a:pPr>
            <a:endParaRPr lang="es-AR" dirty="0"/>
          </a:p>
          <a:p>
            <a:pPr>
              <a:buNone/>
            </a:pPr>
            <a:endParaRPr lang="es-AR" dirty="0"/>
          </a:p>
          <a:p>
            <a:pPr>
              <a:buNone/>
            </a:pPr>
            <a:endParaRPr lang="es-ES" dirty="0"/>
          </a:p>
        </p:txBody>
      </p:sp>
      <p:sp>
        <p:nvSpPr>
          <p:cNvPr id="5" name="4 CuadroTexto"/>
          <p:cNvSpPr txBox="1"/>
          <p:nvPr/>
        </p:nvSpPr>
        <p:spPr>
          <a:xfrm>
            <a:off x="357158" y="1571612"/>
            <a:ext cx="8001056" cy="3877985"/>
          </a:xfrm>
          <a:prstGeom prst="rect">
            <a:avLst/>
          </a:prstGeom>
          <a:noFill/>
        </p:spPr>
        <p:txBody>
          <a:bodyPr wrap="square" rtlCol="0">
            <a:spAutoFit/>
          </a:bodyPr>
          <a:lstStyle/>
          <a:p>
            <a:pPr lvl="0"/>
            <a:r>
              <a:rPr lang="es-AR" dirty="0"/>
              <a:t>Este operador selecciona los individuos, que pasarán a la generación siguiente.</a:t>
            </a:r>
          </a:p>
          <a:p>
            <a:pPr algn="just"/>
            <a:endParaRPr lang="es-AR" dirty="0"/>
          </a:p>
          <a:p>
            <a:pPr algn="ctr"/>
            <a:r>
              <a:rPr lang="es-AR" sz="3000" dirty="0"/>
              <a:t>Selección según la  Aptitud</a:t>
            </a:r>
          </a:p>
          <a:p>
            <a:pPr algn="just"/>
            <a:endParaRPr lang="es-AR" dirty="0"/>
          </a:p>
          <a:p>
            <a:r>
              <a:rPr lang="es-AR" dirty="0"/>
              <a:t>Por ejemplo: Se elije un 70% de aplicación sobre el total de la población, en orden de aptitud . Estos  se pasan la generación siguiente.</a:t>
            </a:r>
            <a:endParaRPr lang="es-ES" dirty="0"/>
          </a:p>
          <a:p>
            <a:r>
              <a:rPr lang="es-AR" dirty="0"/>
              <a:t>Este método es el menos usado en los algoritmos genéticos, porque se comprobó que si se omiten a los peores, podríamos estar despreciando a sus hijos que pueden llegar a ser los mejores de los mejores</a:t>
            </a:r>
            <a:r>
              <a:rPr lang="es-AR" u="sng" dirty="0"/>
              <a:t>, o sea al combinarse con otros pueden llegar a salir individuos mas aptos en las  próximas generaciones.</a:t>
            </a:r>
            <a:endParaRPr lang="es-ES" dirty="0"/>
          </a:p>
          <a:p>
            <a:endParaRPr lang="es-ES" dirty="0"/>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12</a:t>
            </a:fld>
            <a:endParaRPr lang="es-ES"/>
          </a:p>
        </p:txBody>
      </p:sp>
      <p:sp>
        <p:nvSpPr>
          <p:cNvPr id="7" name="6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Selección por Torneo</a:t>
            </a:r>
            <a:endParaRPr lang="es-ES" sz="4000" dirty="0"/>
          </a:p>
        </p:txBody>
      </p:sp>
      <p:sp>
        <p:nvSpPr>
          <p:cNvPr id="3" name="2 Marcador de contenido"/>
          <p:cNvSpPr>
            <a:spLocks noGrp="1"/>
          </p:cNvSpPr>
          <p:nvPr>
            <p:ph idx="1"/>
          </p:nvPr>
        </p:nvSpPr>
        <p:spPr>
          <a:xfrm>
            <a:off x="571472" y="1357298"/>
            <a:ext cx="8229600" cy="1785950"/>
          </a:xfrm>
        </p:spPr>
        <p:txBody>
          <a:bodyPr>
            <a:normAutofit/>
          </a:bodyPr>
          <a:lstStyle/>
          <a:p>
            <a:pPr marL="0" indent="0">
              <a:buNone/>
            </a:pPr>
            <a:r>
              <a:rPr lang="es-AR" sz="2000" dirty="0"/>
              <a:t>Tomando individuos aleatoriamente se seleccionan de a dos, comparando sus aptitudes. Se elije el mejor de cada pareja. </a:t>
            </a:r>
          </a:p>
          <a:p>
            <a:pPr marL="0" indent="0">
              <a:buNone/>
            </a:pPr>
            <a:r>
              <a:rPr lang="es-AR" sz="2000" dirty="0"/>
              <a:t>La ventaja de este operador de selección es que los cromosomas no tan aptos pueden formar parte de la siguiente generación al igual que sus descendientes.</a:t>
            </a:r>
            <a:endParaRPr lang="es-ES" sz="2000"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13</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graphicFrame>
        <p:nvGraphicFramePr>
          <p:cNvPr id="7" name="6 Tabla"/>
          <p:cNvGraphicFramePr>
            <a:graphicFrameLocks noGrp="1"/>
          </p:cNvGraphicFramePr>
          <p:nvPr/>
        </p:nvGraphicFramePr>
        <p:xfrm>
          <a:off x="1500166" y="3571876"/>
          <a:ext cx="2428892" cy="1428761"/>
        </p:xfrm>
        <a:graphic>
          <a:graphicData uri="http://schemas.openxmlformats.org/drawingml/2006/table">
            <a:tbl>
              <a:tblPr/>
              <a:tblGrid>
                <a:gridCol w="1343354">
                  <a:extLst>
                    <a:ext uri="{9D8B030D-6E8A-4147-A177-3AD203B41FA5}">
                      <a16:colId xmlns:a16="http://schemas.microsoft.com/office/drawing/2014/main" val="20000"/>
                    </a:ext>
                  </a:extLst>
                </a:gridCol>
                <a:gridCol w="1085538">
                  <a:extLst>
                    <a:ext uri="{9D8B030D-6E8A-4147-A177-3AD203B41FA5}">
                      <a16:colId xmlns:a16="http://schemas.microsoft.com/office/drawing/2014/main" val="20001"/>
                    </a:ext>
                  </a:extLst>
                </a:gridCol>
              </a:tblGrid>
              <a:tr h="468633">
                <a:tc>
                  <a:txBody>
                    <a:bodyPr/>
                    <a:lstStyle/>
                    <a:p>
                      <a:pPr algn="ctr" fontAlgn="t"/>
                      <a:r>
                        <a:rPr lang="es-ES" sz="1200" b="0" i="0" u="none" strike="noStrike" dirty="0">
                          <a:solidFill>
                            <a:srgbClr val="000000"/>
                          </a:solidFill>
                          <a:latin typeface="Arial"/>
                        </a:rPr>
                        <a:t>Cromosoma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Aptitud</a:t>
                      </a:r>
                      <a:r>
                        <a:rPr lang="es-ES" sz="1100" b="0" i="0" u="none" strike="noStrike" dirty="0">
                          <a:solidFill>
                            <a:srgbClr val="000000"/>
                          </a:solidFill>
                          <a:latin typeface="Calibri"/>
                        </a:rPr>
                        <a:t> </a:t>
                      </a:r>
                      <a:endParaRPr lang="es-ES" sz="120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40032">
                <a:tc>
                  <a:txBody>
                    <a:bodyPr/>
                    <a:lstStyle/>
                    <a:p>
                      <a:pPr algn="ctr" rtl="0" fontAlgn="t"/>
                      <a:r>
                        <a:rPr lang="es-ES" sz="1200" b="0" i="0" u="none" strike="noStrike" dirty="0">
                          <a:solidFill>
                            <a:srgbClr val="000000"/>
                          </a:solidFill>
                          <a:latin typeface="Arial"/>
                        </a:rPr>
                        <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0032">
                <a:tc>
                  <a:txBody>
                    <a:bodyPr/>
                    <a:lstStyle/>
                    <a:p>
                      <a:pPr algn="ctr" rtl="0" fontAlgn="t"/>
                      <a:r>
                        <a:rPr lang="es-ES" sz="1200" b="0" i="0" u="none" strike="noStrike" dirty="0">
                          <a:solidFill>
                            <a:srgbClr val="000000"/>
                          </a:solidFill>
                          <a:latin typeface="Arial"/>
                        </a:rPr>
                        <a:t>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0032">
                <a:tc>
                  <a:txBody>
                    <a:bodyPr/>
                    <a:lstStyle/>
                    <a:p>
                      <a:pPr algn="ctr" rtl="0" fontAlgn="t"/>
                      <a:r>
                        <a:rPr lang="es-AR" sz="1200" b="0" i="0" u="none" strike="noStrike" dirty="0">
                          <a:solidFill>
                            <a:srgbClr val="000000"/>
                          </a:solidFill>
                          <a:latin typeface="Arial"/>
                        </a:rPr>
                        <a:t>C</a:t>
                      </a:r>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0032">
                <a:tc>
                  <a:txBody>
                    <a:bodyPr/>
                    <a:lstStyle/>
                    <a:p>
                      <a:pPr algn="ctr" rtl="0" fontAlgn="t"/>
                      <a:r>
                        <a:rPr lang="es-ES" sz="1200" b="0" i="0" u="none" strike="noStrike" dirty="0">
                          <a:solidFill>
                            <a:srgbClr val="000000"/>
                          </a:solidFill>
                          <a:latin typeface="Arial"/>
                        </a:rPr>
                        <a:t>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2 Marcador de contenido"/>
          <p:cNvSpPr txBox="1">
            <a:spLocks/>
          </p:cNvSpPr>
          <p:nvPr/>
        </p:nvSpPr>
        <p:spPr>
          <a:xfrm>
            <a:off x="4357686" y="4000504"/>
            <a:ext cx="3714776" cy="571504"/>
          </a:xfrm>
          <a:prstGeom prst="rect">
            <a:avLst/>
          </a:prstGeom>
        </p:spPr>
        <p:txBody>
          <a:bodyPr vert="horz" lIns="91440" tIns="45720" rIns="91440" bIns="45720" rtlCol="0">
            <a:normAutofit fontScale="625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s-AR" sz="2500" dirty="0"/>
              <a:t>Entre A y B, ganaría A.</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s-AR" sz="2500" dirty="0"/>
              <a:t>Entre C y D, ganaría C.</a:t>
            </a:r>
            <a:endParaRPr lang="es-ES" sz="2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Selección por Ruleta</a:t>
            </a:r>
            <a:endParaRPr lang="es-ES" sz="4000" dirty="0"/>
          </a:p>
        </p:txBody>
      </p:sp>
      <p:sp>
        <p:nvSpPr>
          <p:cNvPr id="3" name="2 Marcador de contenido"/>
          <p:cNvSpPr>
            <a:spLocks noGrp="1"/>
          </p:cNvSpPr>
          <p:nvPr>
            <p:ph idx="1"/>
          </p:nvPr>
        </p:nvSpPr>
        <p:spPr>
          <a:xfrm>
            <a:off x="485804" y="1142984"/>
            <a:ext cx="8229600" cy="3143272"/>
          </a:xfrm>
        </p:spPr>
        <p:txBody>
          <a:bodyPr>
            <a:noAutofit/>
          </a:bodyPr>
          <a:lstStyle/>
          <a:p>
            <a:pPr marL="0" indent="0">
              <a:buNone/>
            </a:pPr>
            <a:r>
              <a:rPr lang="es-AR" sz="2000" dirty="0"/>
              <a:t>Se le asigna una probabilidad a cada cromosoma de acuerdo al nivel de aptitud del individuo. </a:t>
            </a:r>
            <a:r>
              <a:rPr lang="es-ES" sz="2000" dirty="0"/>
              <a:t>Se crea para esta selección una ruleta con los cromosomas presentes. Luego se hace girar la ruleta y se selecciona el cromosoma en el que se detiene la ruleta. </a:t>
            </a:r>
            <a:r>
              <a:rPr lang="es-AR" sz="2000" dirty="0"/>
              <a:t>Este método conlleva a que aquellos individuos que posean mayor probabilidad presenten mayores chances de ser seleccionados.</a:t>
            </a:r>
          </a:p>
          <a:p>
            <a:pPr marL="0" indent="0">
              <a:buNone/>
            </a:pPr>
            <a:r>
              <a:rPr lang="es-ES" sz="2000" dirty="0"/>
              <a:t>Este operador le ofrece mas posibilidades a los mas aptos, lo que reduce la diversidad genética rápidamente. Dicho de otra manera, los mas ineptos tendrán posibilidades muy reducidas de continuar o dejar descendientes en generaciones posteriores.</a:t>
            </a:r>
          </a:p>
        </p:txBody>
      </p:sp>
      <p:sp>
        <p:nvSpPr>
          <p:cNvPr id="6" name="5 Marcador de número de diapositiva"/>
          <p:cNvSpPr>
            <a:spLocks noGrp="1"/>
          </p:cNvSpPr>
          <p:nvPr>
            <p:ph type="sldNum" sz="quarter" idx="12"/>
          </p:nvPr>
        </p:nvSpPr>
        <p:spPr/>
        <p:txBody>
          <a:bodyPr/>
          <a:lstStyle/>
          <a:p>
            <a:fld id="{3101BA5D-8F7B-49AC-8705-DC75F7D100D4}" type="slidenum">
              <a:rPr lang="es-ES" smtClean="0"/>
              <a:pPr/>
              <a:t>14</a:t>
            </a:fld>
            <a:endParaRPr lang="es-ES"/>
          </a:p>
        </p:txBody>
      </p:sp>
      <p:sp>
        <p:nvSpPr>
          <p:cNvPr id="7" name="6 Marcador de pie de página"/>
          <p:cNvSpPr>
            <a:spLocks noGrp="1"/>
          </p:cNvSpPr>
          <p:nvPr>
            <p:ph type="ftr" sz="quarter" idx="11"/>
          </p:nvPr>
        </p:nvSpPr>
        <p:spPr/>
        <p:txBody>
          <a:bodyPr/>
          <a:lstStyle/>
          <a:p>
            <a:r>
              <a:rPr lang="es-ES"/>
              <a:t>Inteligencia Artificial</a:t>
            </a:r>
          </a:p>
        </p:txBody>
      </p:sp>
      <p:graphicFrame>
        <p:nvGraphicFramePr>
          <p:cNvPr id="8" name="7 Tabla"/>
          <p:cNvGraphicFramePr>
            <a:graphicFrameLocks noGrp="1"/>
          </p:cNvGraphicFramePr>
          <p:nvPr/>
        </p:nvGraphicFramePr>
        <p:xfrm>
          <a:off x="1357290" y="4643446"/>
          <a:ext cx="2667000" cy="1590675"/>
        </p:xfrm>
        <a:graphic>
          <a:graphicData uri="http://schemas.openxmlformats.org/drawingml/2006/table">
            <a:tbl>
              <a:tblPr/>
              <a:tblGrid>
                <a:gridCol w="941854">
                  <a:extLst>
                    <a:ext uri="{9D8B030D-6E8A-4147-A177-3AD203B41FA5}">
                      <a16:colId xmlns:a16="http://schemas.microsoft.com/office/drawing/2014/main" val="20000"/>
                    </a:ext>
                  </a:extLst>
                </a:gridCol>
                <a:gridCol w="964052">
                  <a:extLst>
                    <a:ext uri="{9D8B030D-6E8A-4147-A177-3AD203B41FA5}">
                      <a16:colId xmlns:a16="http://schemas.microsoft.com/office/drawing/2014/main" val="20001"/>
                    </a:ext>
                  </a:extLst>
                </a:gridCol>
                <a:gridCol w="761094">
                  <a:extLst>
                    <a:ext uri="{9D8B030D-6E8A-4147-A177-3AD203B41FA5}">
                      <a16:colId xmlns:a16="http://schemas.microsoft.com/office/drawing/2014/main" val="20002"/>
                    </a:ext>
                  </a:extLst>
                </a:gridCol>
              </a:tblGrid>
              <a:tr h="390525">
                <a:tc>
                  <a:txBody>
                    <a:bodyPr/>
                    <a:lstStyle/>
                    <a:p>
                      <a:pPr algn="ctr" fontAlgn="t"/>
                      <a:r>
                        <a:rPr lang="es-ES" sz="1200" b="0" i="0" u="none" strike="noStrike" dirty="0">
                          <a:solidFill>
                            <a:srgbClr val="000000"/>
                          </a:solidFill>
                          <a:latin typeface="Arial"/>
                        </a:rPr>
                        <a:t>Cromosoma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Probabilidad</a:t>
                      </a:r>
                      <a:r>
                        <a:rPr lang="es-ES" sz="1100" b="0" i="0" u="none" strike="noStrike" dirty="0">
                          <a:solidFill>
                            <a:srgbClr val="000000"/>
                          </a:solidFill>
                          <a:latin typeface="Calibri"/>
                        </a:rPr>
                        <a:t> </a:t>
                      </a:r>
                      <a:endParaRPr lang="es-ES" sz="120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Aptitud</a:t>
                      </a:r>
                      <a:r>
                        <a:rPr lang="es-ES" sz="1100" b="0" i="0" u="none" strike="noStrike" dirty="0">
                          <a:solidFill>
                            <a:srgbClr val="000000"/>
                          </a:solidFill>
                          <a:latin typeface="Calibri"/>
                        </a:rPr>
                        <a:t> </a:t>
                      </a:r>
                      <a:endParaRPr lang="es-ES" sz="120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0025">
                <a:tc>
                  <a:txBody>
                    <a:bodyPr/>
                    <a:lstStyle/>
                    <a:p>
                      <a:pPr algn="ctr" rtl="0" fontAlgn="t"/>
                      <a:r>
                        <a:rPr lang="es-ES" sz="1200" b="0" i="0" u="none" strike="noStrike" dirty="0">
                          <a:solidFill>
                            <a:srgbClr val="000000"/>
                          </a:solidFill>
                          <a:latin typeface="Arial"/>
                        </a:rPr>
                        <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rtl="0" fontAlgn="t"/>
                      <a:r>
                        <a:rPr lang="es-ES" sz="1200" b="0" i="0" u="none" strike="noStrike" dirty="0">
                          <a:solidFill>
                            <a:srgbClr val="000000"/>
                          </a:solidFill>
                          <a:latin typeface="Arial"/>
                        </a:rPr>
                        <a:t>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rtl="0" fontAlgn="t"/>
                      <a:r>
                        <a:rPr lang="es-AR" sz="1200" b="0" i="0" u="none" strike="noStrike" dirty="0">
                          <a:solidFill>
                            <a:srgbClr val="000000"/>
                          </a:solidFill>
                          <a:latin typeface="Arial"/>
                        </a:rPr>
                        <a:t>C</a:t>
                      </a:r>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rtl="0" fontAlgn="t"/>
                      <a:r>
                        <a:rPr lang="es-ES" sz="1200" b="0" i="0" u="none" strike="noStrike" dirty="0">
                          <a:solidFill>
                            <a:srgbClr val="000000"/>
                          </a:solidFill>
                          <a:latin typeface="Arial"/>
                        </a:rPr>
                        <a:t>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Total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Promedio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0,475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0" name="7 Gráfico"/>
          <p:cNvGraphicFramePr/>
          <p:nvPr/>
        </p:nvGraphicFramePr>
        <p:xfrm>
          <a:off x="5500694" y="4214818"/>
          <a:ext cx="3000396" cy="23574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357166"/>
            <a:ext cx="8229600" cy="1143000"/>
          </a:xfrm>
        </p:spPr>
        <p:txBody>
          <a:bodyPr>
            <a:normAutofit fontScale="90000"/>
          </a:bodyPr>
          <a:lstStyle/>
          <a:p>
            <a:pPr lvl="0"/>
            <a:r>
              <a:rPr lang="es-AR" dirty="0"/>
              <a:t>Operador Estocástico</a:t>
            </a:r>
            <a:br>
              <a:rPr lang="es-ES" dirty="0"/>
            </a:br>
            <a:endParaRPr lang="es-ES" dirty="0"/>
          </a:p>
        </p:txBody>
      </p:sp>
      <p:sp>
        <p:nvSpPr>
          <p:cNvPr id="6" name="5 CuadroTexto"/>
          <p:cNvSpPr txBox="1"/>
          <p:nvPr/>
        </p:nvSpPr>
        <p:spPr>
          <a:xfrm>
            <a:off x="642910" y="1357298"/>
            <a:ext cx="8001056" cy="1754326"/>
          </a:xfrm>
          <a:prstGeom prst="rect">
            <a:avLst/>
          </a:prstGeom>
          <a:noFill/>
        </p:spPr>
        <p:txBody>
          <a:bodyPr wrap="square" rtlCol="0">
            <a:spAutoFit/>
          </a:bodyPr>
          <a:lstStyle/>
          <a:p>
            <a:r>
              <a:rPr lang="es-AR" dirty="0"/>
              <a:t>A cada individuo se le asigna una probabilidad proporcional a su aptitud. Luego se normaliza su aptitud en base a la aptitud media del conjunto de individuos. Se continua con la extracción de los individuos que superan el promedio y de esos tomo tantas copias como su parte entera indique. Con los individuos restantes se aplica ruleta.</a:t>
            </a:r>
            <a:endParaRPr lang="es-ES" dirty="0"/>
          </a:p>
          <a:p>
            <a:endParaRPr lang="es-ES" dirty="0"/>
          </a:p>
        </p:txBody>
      </p:sp>
      <p:sp>
        <p:nvSpPr>
          <p:cNvPr id="7" name="6 Marcador de número de diapositiva"/>
          <p:cNvSpPr>
            <a:spLocks noGrp="1"/>
          </p:cNvSpPr>
          <p:nvPr>
            <p:ph type="sldNum" sz="quarter" idx="12"/>
          </p:nvPr>
        </p:nvSpPr>
        <p:spPr/>
        <p:txBody>
          <a:bodyPr/>
          <a:lstStyle/>
          <a:p>
            <a:fld id="{3101BA5D-8F7B-49AC-8705-DC75F7D100D4}" type="slidenum">
              <a:rPr lang="es-ES" smtClean="0"/>
              <a:pPr/>
              <a:t>15</a:t>
            </a:fld>
            <a:endParaRPr lang="es-ES"/>
          </a:p>
        </p:txBody>
      </p:sp>
      <p:sp>
        <p:nvSpPr>
          <p:cNvPr id="8" name="7 Marcador de pie de página"/>
          <p:cNvSpPr>
            <a:spLocks noGrp="1"/>
          </p:cNvSpPr>
          <p:nvPr>
            <p:ph type="ftr" sz="quarter" idx="11"/>
          </p:nvPr>
        </p:nvSpPr>
        <p:spPr/>
        <p:txBody>
          <a:bodyPr/>
          <a:lstStyle/>
          <a:p>
            <a:r>
              <a:rPr lang="es-ES"/>
              <a:t>Inteligencia Artificial</a:t>
            </a:r>
          </a:p>
        </p:txBody>
      </p:sp>
      <p:graphicFrame>
        <p:nvGraphicFramePr>
          <p:cNvPr id="11" name="10 Tabla"/>
          <p:cNvGraphicFramePr>
            <a:graphicFrameLocks noGrp="1"/>
          </p:cNvGraphicFramePr>
          <p:nvPr>
            <p:extLst>
              <p:ext uri="{D42A27DB-BD31-4B8C-83A1-F6EECF244321}">
                <p14:modId xmlns:p14="http://schemas.microsoft.com/office/powerpoint/2010/main" val="962499481"/>
              </p:ext>
            </p:extLst>
          </p:nvPr>
        </p:nvGraphicFramePr>
        <p:xfrm>
          <a:off x="1357290" y="3501007"/>
          <a:ext cx="5014910" cy="1800203"/>
        </p:xfrm>
        <a:graphic>
          <a:graphicData uri="http://schemas.openxmlformats.org/drawingml/2006/table">
            <a:tbl>
              <a:tblPr/>
              <a:tblGrid>
                <a:gridCol w="1377825">
                  <a:extLst>
                    <a:ext uri="{9D8B030D-6E8A-4147-A177-3AD203B41FA5}">
                      <a16:colId xmlns:a16="http://schemas.microsoft.com/office/drawing/2014/main" val="20000"/>
                    </a:ext>
                  </a:extLst>
                </a:gridCol>
                <a:gridCol w="1410297">
                  <a:extLst>
                    <a:ext uri="{9D8B030D-6E8A-4147-A177-3AD203B41FA5}">
                      <a16:colId xmlns:a16="http://schemas.microsoft.com/office/drawing/2014/main" val="20001"/>
                    </a:ext>
                  </a:extLst>
                </a:gridCol>
                <a:gridCol w="1113394">
                  <a:extLst>
                    <a:ext uri="{9D8B030D-6E8A-4147-A177-3AD203B41FA5}">
                      <a16:colId xmlns:a16="http://schemas.microsoft.com/office/drawing/2014/main" val="20002"/>
                    </a:ext>
                  </a:extLst>
                </a:gridCol>
                <a:gridCol w="1113394">
                  <a:extLst>
                    <a:ext uri="{9D8B030D-6E8A-4147-A177-3AD203B41FA5}">
                      <a16:colId xmlns:a16="http://schemas.microsoft.com/office/drawing/2014/main" val="20003"/>
                    </a:ext>
                  </a:extLst>
                </a:gridCol>
              </a:tblGrid>
              <a:tr h="441965">
                <a:tc>
                  <a:txBody>
                    <a:bodyPr/>
                    <a:lstStyle/>
                    <a:p>
                      <a:pPr algn="ctr" fontAlgn="t"/>
                      <a:r>
                        <a:rPr lang="es-ES" sz="1200" b="0" i="0" u="none" strike="noStrike" dirty="0">
                          <a:solidFill>
                            <a:srgbClr val="000000"/>
                          </a:solidFill>
                          <a:latin typeface="Arial"/>
                        </a:rPr>
                        <a:t>Cromosoma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Probabilidad</a:t>
                      </a:r>
                      <a:r>
                        <a:rPr lang="es-ES" sz="1100" b="0" i="0" u="none" strike="noStrike" dirty="0">
                          <a:solidFill>
                            <a:srgbClr val="000000"/>
                          </a:solidFill>
                          <a:latin typeface="Calibri"/>
                        </a:rPr>
                        <a:t> </a:t>
                      </a:r>
                      <a:endParaRPr lang="es-ES" sz="120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Aptitud</a:t>
                      </a:r>
                      <a:r>
                        <a:rPr lang="es-ES" sz="1100" b="0" i="0" u="none" strike="noStrike" dirty="0">
                          <a:solidFill>
                            <a:srgbClr val="000000"/>
                          </a:solidFill>
                          <a:latin typeface="Calibri"/>
                        </a:rPr>
                        <a:t> </a:t>
                      </a:r>
                      <a:endParaRPr lang="es-ES" sz="120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200" b="0" i="0" u="none" strike="noStrike" dirty="0">
                          <a:solidFill>
                            <a:srgbClr val="000000"/>
                          </a:solidFill>
                          <a:latin typeface="Arial"/>
                        </a:rPr>
                        <a:t>Aptitud/         Aptitud Media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26373">
                <a:tc>
                  <a:txBody>
                    <a:bodyPr/>
                    <a:lstStyle/>
                    <a:p>
                      <a:pPr algn="ctr" rtl="0" fontAlgn="t"/>
                      <a:r>
                        <a:rPr lang="es-ES" sz="1200" b="0" i="0" u="none" strike="noStrike" dirty="0">
                          <a:solidFill>
                            <a:srgbClr val="000000"/>
                          </a:solidFill>
                          <a:latin typeface="Arial"/>
                        </a:rPr>
                        <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1,89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6373">
                <a:tc>
                  <a:txBody>
                    <a:bodyPr/>
                    <a:lstStyle/>
                    <a:p>
                      <a:pPr algn="ctr" rtl="0" fontAlgn="t"/>
                      <a:r>
                        <a:rPr lang="es-ES" sz="1200" b="0" i="0" u="none" strike="noStrike" dirty="0">
                          <a:solidFill>
                            <a:srgbClr val="000000"/>
                          </a:solidFill>
                          <a:latin typeface="Arial"/>
                        </a:rPr>
                        <a:t>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1,47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6373">
                <a:tc>
                  <a:txBody>
                    <a:bodyPr/>
                    <a:lstStyle/>
                    <a:p>
                      <a:pPr algn="ctr" rtl="0" fontAlgn="t"/>
                      <a:r>
                        <a:rPr lang="es-AR" sz="1200" b="0" i="0" u="none" strike="noStrike" dirty="0">
                          <a:solidFill>
                            <a:srgbClr val="000000"/>
                          </a:solidFill>
                          <a:latin typeface="Arial"/>
                        </a:rPr>
                        <a:t>C</a:t>
                      </a:r>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a:solidFill>
                            <a:srgbClr val="000000"/>
                          </a:solidFill>
                          <a:latin typeface="Arial"/>
                        </a:rPr>
                        <a:t>0,2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0,42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6373">
                <a:tc>
                  <a:txBody>
                    <a:bodyPr/>
                    <a:lstStyle/>
                    <a:p>
                      <a:pPr algn="ctr" rtl="0" fontAlgn="t"/>
                      <a:r>
                        <a:rPr lang="es-ES" sz="1200" b="0" i="0" u="none" strike="noStrike" dirty="0">
                          <a:solidFill>
                            <a:srgbClr val="000000"/>
                          </a:solidFill>
                          <a:latin typeface="Arial"/>
                        </a:rPr>
                        <a:t>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0" i="0" u="none" strike="noStrike" dirty="0">
                          <a:solidFill>
                            <a:srgbClr val="000000"/>
                          </a:solidFill>
                          <a:latin typeface="Arial"/>
                        </a:rPr>
                        <a:t>0,21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6373">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Total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6373">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Promedio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s-ES" sz="1200" b="1" i="0" u="none" strike="noStrike" baseline="0" dirty="0">
                          <a:solidFill>
                            <a:srgbClr val="000000"/>
                          </a:solidFill>
                          <a:latin typeface="Arial"/>
                        </a:rPr>
                        <a:t>0,475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endParaRPr lang="es-ES" sz="120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428604"/>
            <a:ext cx="8229600" cy="3143272"/>
          </a:xfrm>
        </p:spPr>
        <p:txBody>
          <a:bodyPr>
            <a:noAutofit/>
          </a:bodyPr>
          <a:lstStyle/>
          <a:p>
            <a:pPr marL="0" indent="0" algn="just">
              <a:buNone/>
            </a:pPr>
            <a:r>
              <a:rPr lang="es-AR" sz="2000" dirty="0"/>
              <a:t>Existen al menos dos maneras de llevar a cabo la Selección Natural:</a:t>
            </a:r>
            <a:endParaRPr lang="es-ES" sz="2000" dirty="0"/>
          </a:p>
          <a:p>
            <a:pPr marL="0" lvl="0" indent="0" algn="just"/>
            <a:r>
              <a:rPr lang="es-AR" sz="2000" dirty="0"/>
              <a:t>De modo </a:t>
            </a:r>
            <a:r>
              <a:rPr lang="es-AR" sz="2000" i="1" dirty="0"/>
              <a:t>Directo</a:t>
            </a:r>
            <a:r>
              <a:rPr lang="es-AR" sz="2000" dirty="0"/>
              <a:t>.</a:t>
            </a:r>
            <a:endParaRPr lang="es-ES" sz="2000" dirty="0"/>
          </a:p>
          <a:p>
            <a:pPr marL="0" lvl="0" indent="0" algn="just"/>
            <a:r>
              <a:rPr lang="es-AR" sz="2000" dirty="0"/>
              <a:t>Por medio de una </a:t>
            </a:r>
            <a:r>
              <a:rPr lang="es-AR" sz="2000" i="1" dirty="0"/>
              <a:t>Generación Intermedia</a:t>
            </a:r>
            <a:r>
              <a:rPr lang="es-ES" sz="2000" dirty="0"/>
              <a:t>.</a:t>
            </a:r>
          </a:p>
          <a:p>
            <a:pPr marL="0" lvl="0" indent="0" algn="just"/>
            <a:endParaRPr lang="es-AR" sz="2000" dirty="0"/>
          </a:p>
          <a:p>
            <a:pPr marL="0" indent="0" algn="just">
              <a:buNone/>
            </a:pPr>
            <a:r>
              <a:rPr lang="es-AR" sz="2000" dirty="0"/>
              <a:t>En el proceso de selección natural hay algoritmos en los que para la selección se crea una generación intermedia, o sea, se aplica selección para crear una población intermedia y a partir de esta se aplica reproducción. Los individuos resultantes del proceso son los que pasan a la siguiente generación.</a:t>
            </a:r>
          </a:p>
          <a:p>
            <a:pPr marL="0" indent="0" algn="just">
              <a:buNone/>
            </a:pPr>
            <a:r>
              <a:rPr lang="es-AR" sz="2000" dirty="0"/>
              <a:t> </a:t>
            </a:r>
          </a:p>
          <a:p>
            <a:pPr>
              <a:buNone/>
            </a:pPr>
            <a:endParaRPr lang="es-ES" sz="2000" dirty="0"/>
          </a:p>
          <a:p>
            <a:pPr>
              <a:buNone/>
            </a:pPr>
            <a:endParaRPr lang="es-ES" sz="2000" dirty="0"/>
          </a:p>
        </p:txBody>
      </p:sp>
      <p:grpSp>
        <p:nvGrpSpPr>
          <p:cNvPr id="2" name="Group 2"/>
          <p:cNvGrpSpPr>
            <a:grpSpLocks/>
          </p:cNvGrpSpPr>
          <p:nvPr/>
        </p:nvGrpSpPr>
        <p:grpSpPr bwMode="auto">
          <a:xfrm>
            <a:off x="2714612" y="3786190"/>
            <a:ext cx="5500726" cy="2614615"/>
            <a:chOff x="3390" y="2675"/>
            <a:chExt cx="7935" cy="3555"/>
          </a:xfrm>
        </p:grpSpPr>
        <p:sp>
          <p:nvSpPr>
            <p:cNvPr id="30723" name="Oval 3"/>
            <p:cNvSpPr>
              <a:spLocks noChangeArrowheads="1"/>
            </p:cNvSpPr>
            <p:nvPr/>
          </p:nvSpPr>
          <p:spPr bwMode="auto">
            <a:xfrm>
              <a:off x="3390" y="2945"/>
              <a:ext cx="1095" cy="9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24" name="Oval 4"/>
            <p:cNvSpPr>
              <a:spLocks noChangeArrowheads="1"/>
            </p:cNvSpPr>
            <p:nvPr/>
          </p:nvSpPr>
          <p:spPr bwMode="auto">
            <a:xfrm>
              <a:off x="5370" y="4430"/>
              <a:ext cx="1095" cy="9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25" name="Oval 5"/>
            <p:cNvSpPr>
              <a:spLocks noChangeArrowheads="1"/>
            </p:cNvSpPr>
            <p:nvPr/>
          </p:nvSpPr>
          <p:spPr bwMode="auto">
            <a:xfrm>
              <a:off x="7275" y="2945"/>
              <a:ext cx="1095" cy="9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cxnSp>
          <p:nvCxnSpPr>
            <p:cNvPr id="30726" name="AutoShape 6"/>
            <p:cNvCxnSpPr>
              <a:cxnSpLocks noChangeShapeType="1"/>
            </p:cNvCxnSpPr>
            <p:nvPr/>
          </p:nvCxnSpPr>
          <p:spPr bwMode="auto">
            <a:xfrm>
              <a:off x="4620" y="3485"/>
              <a:ext cx="2460" cy="0"/>
            </a:xfrm>
            <a:prstGeom prst="straightConnector1">
              <a:avLst/>
            </a:prstGeom>
            <a:noFill/>
            <a:ln w="9525">
              <a:solidFill>
                <a:srgbClr val="000000"/>
              </a:solidFill>
              <a:round/>
              <a:headEnd/>
              <a:tailEnd type="triangle" w="med" len="med"/>
            </a:ln>
          </p:spPr>
        </p:cxnSp>
        <p:sp>
          <p:nvSpPr>
            <p:cNvPr id="30727" name="Text Box 7"/>
            <p:cNvSpPr txBox="1">
              <a:spLocks noChangeArrowheads="1"/>
            </p:cNvSpPr>
            <p:nvPr/>
          </p:nvSpPr>
          <p:spPr bwMode="auto">
            <a:xfrm>
              <a:off x="4815" y="2675"/>
              <a:ext cx="1920" cy="6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dirty="0">
                  <a:ln>
                    <a:noFill/>
                  </a:ln>
                  <a:solidFill>
                    <a:schemeClr val="tx1"/>
                  </a:solidFill>
                  <a:effectLst/>
                  <a:latin typeface="Calibri" pitchFamily="34" charset="0"/>
                  <a:cs typeface="Arial" pitchFamily="34" charset="0"/>
                </a:rPr>
                <a:t>Selección Natural Directa</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0728" name="AutoShape 8"/>
            <p:cNvCxnSpPr>
              <a:cxnSpLocks noChangeShapeType="1"/>
            </p:cNvCxnSpPr>
            <p:nvPr/>
          </p:nvCxnSpPr>
          <p:spPr bwMode="auto">
            <a:xfrm>
              <a:off x="4485" y="3935"/>
              <a:ext cx="750" cy="645"/>
            </a:xfrm>
            <a:prstGeom prst="straightConnector1">
              <a:avLst/>
            </a:prstGeom>
            <a:noFill/>
            <a:ln w="9525">
              <a:solidFill>
                <a:srgbClr val="000000"/>
              </a:solidFill>
              <a:round/>
              <a:headEnd/>
              <a:tailEnd type="triangle" w="med" len="med"/>
            </a:ln>
          </p:spPr>
        </p:cxnSp>
        <p:cxnSp>
          <p:nvCxnSpPr>
            <p:cNvPr id="30729" name="AutoShape 9"/>
            <p:cNvCxnSpPr>
              <a:cxnSpLocks noChangeShapeType="1"/>
            </p:cNvCxnSpPr>
            <p:nvPr/>
          </p:nvCxnSpPr>
          <p:spPr bwMode="auto">
            <a:xfrm flipV="1">
              <a:off x="6660" y="4040"/>
              <a:ext cx="765" cy="585"/>
            </a:xfrm>
            <a:prstGeom prst="straightConnector1">
              <a:avLst/>
            </a:prstGeom>
            <a:noFill/>
            <a:ln w="9525">
              <a:solidFill>
                <a:srgbClr val="000000"/>
              </a:solidFill>
              <a:round/>
              <a:headEnd/>
              <a:tailEnd type="triangle" w="med" len="med"/>
            </a:ln>
          </p:spPr>
        </p:cxnSp>
        <p:sp>
          <p:nvSpPr>
            <p:cNvPr id="30730" name="Text Box 10"/>
            <p:cNvSpPr txBox="1">
              <a:spLocks noChangeArrowheads="1"/>
            </p:cNvSpPr>
            <p:nvPr/>
          </p:nvSpPr>
          <p:spPr bwMode="auto">
            <a:xfrm>
              <a:off x="3617" y="4220"/>
              <a:ext cx="1198" cy="4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a:ln>
                    <a:noFill/>
                  </a:ln>
                  <a:solidFill>
                    <a:schemeClr val="tx1"/>
                  </a:solidFill>
                  <a:effectLst/>
                  <a:latin typeface="Calibri" pitchFamily="34" charset="0"/>
                  <a:cs typeface="Arial" pitchFamily="34" charset="0"/>
                </a:rPr>
                <a:t>Selección</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30731" name="Text Box 11"/>
            <p:cNvSpPr txBox="1">
              <a:spLocks noChangeArrowheads="1"/>
            </p:cNvSpPr>
            <p:nvPr/>
          </p:nvSpPr>
          <p:spPr bwMode="auto">
            <a:xfrm>
              <a:off x="7005" y="4430"/>
              <a:ext cx="4320" cy="7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000" b="0" i="0" u="none" strike="noStrike" cap="none" normalizeH="0" baseline="0">
                  <a:ln>
                    <a:noFill/>
                  </a:ln>
                  <a:solidFill>
                    <a:schemeClr val="tx1"/>
                  </a:solidFill>
                  <a:effectLst/>
                  <a:latin typeface="Calibri" pitchFamily="34" charset="0"/>
                  <a:cs typeface="Arial" pitchFamily="34" charset="0"/>
                </a:rPr>
                <a:t>Reproducción = Selección Natural Indirecta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30732" name="Text Box 12"/>
            <p:cNvSpPr txBox="1">
              <a:spLocks noChangeArrowheads="1"/>
            </p:cNvSpPr>
            <p:nvPr/>
          </p:nvSpPr>
          <p:spPr bwMode="auto">
            <a:xfrm>
              <a:off x="4860" y="5570"/>
              <a:ext cx="2220" cy="6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s-ES" sz="1000" dirty="0">
                  <a:latin typeface="Calibri" pitchFamily="34" charset="0"/>
                  <a:cs typeface="Arial" pitchFamily="34" charset="0"/>
                </a:rPr>
                <a:t>Generación</a:t>
              </a:r>
              <a:r>
                <a:rPr kumimoji="0" lang="es-ES" sz="1000" b="1" i="0" u="none" strike="noStrike" cap="none" normalizeH="0" baseline="0" dirty="0">
                  <a:ln>
                    <a:noFill/>
                  </a:ln>
                  <a:solidFill>
                    <a:schemeClr val="tx1"/>
                  </a:solidFill>
                  <a:effectLst/>
                  <a:latin typeface="Calibri" pitchFamily="34" charset="0"/>
                  <a:cs typeface="Arial" pitchFamily="34" charset="0"/>
                </a:rPr>
                <a:t> </a:t>
              </a:r>
              <a:r>
                <a:rPr kumimoji="0" lang="es-ES" sz="1000" i="0" u="none" strike="noStrike" cap="none" normalizeH="0" dirty="0">
                  <a:ln>
                    <a:noFill/>
                  </a:ln>
                  <a:solidFill>
                    <a:schemeClr val="tx1"/>
                  </a:solidFill>
                  <a:effectLst/>
                  <a:latin typeface="Calibri" pitchFamily="34" charset="0"/>
                  <a:cs typeface="Arial" pitchFamily="34" charset="0"/>
                </a:rPr>
                <a:t>Intermedia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14" name="13 Marcador de número de diapositiva"/>
          <p:cNvSpPr>
            <a:spLocks noGrp="1"/>
          </p:cNvSpPr>
          <p:nvPr>
            <p:ph type="sldNum" sz="quarter" idx="12"/>
          </p:nvPr>
        </p:nvSpPr>
        <p:spPr/>
        <p:txBody>
          <a:bodyPr/>
          <a:lstStyle/>
          <a:p>
            <a:fld id="{3101BA5D-8F7B-49AC-8705-DC75F7D100D4}" type="slidenum">
              <a:rPr lang="es-ES" smtClean="0"/>
              <a:pPr/>
              <a:t>16</a:t>
            </a:fld>
            <a:endParaRPr lang="es-ES"/>
          </a:p>
        </p:txBody>
      </p:sp>
      <p:sp>
        <p:nvSpPr>
          <p:cNvPr id="15" name="14 Marcador de pie de página"/>
          <p:cNvSpPr>
            <a:spLocks noGrp="1"/>
          </p:cNvSpPr>
          <p:nvPr>
            <p:ph type="ftr" sz="quarter" idx="11"/>
          </p:nvPr>
        </p:nvSpPr>
        <p:spPr/>
        <p:txBody>
          <a:bodyPr/>
          <a:lstStyle/>
          <a:p>
            <a:r>
              <a:rPr lang="es-ES" dirty="0"/>
              <a:t>Inteligencia Artificial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Reproducción - Crossover</a:t>
            </a:r>
            <a:endParaRPr lang="es-ES" sz="4000" dirty="0"/>
          </a:p>
        </p:txBody>
      </p:sp>
      <p:sp>
        <p:nvSpPr>
          <p:cNvPr id="3" name="2 Marcador de contenido"/>
          <p:cNvSpPr>
            <a:spLocks noGrp="1"/>
          </p:cNvSpPr>
          <p:nvPr>
            <p:ph idx="1"/>
          </p:nvPr>
        </p:nvSpPr>
        <p:spPr/>
        <p:txBody>
          <a:bodyPr>
            <a:normAutofit/>
          </a:bodyPr>
          <a:lstStyle/>
          <a:p>
            <a:pPr marL="0" indent="0">
              <a:buNone/>
            </a:pPr>
            <a:r>
              <a:rPr lang="es-AR" sz="2000" dirty="0"/>
              <a:t>Opera sobre dos cromosomas seleccionados aleatoriamente, combinando alguna/s de sus característica/s.</a:t>
            </a:r>
          </a:p>
          <a:p>
            <a:pPr marL="0" indent="0">
              <a:buNone/>
            </a:pPr>
            <a:r>
              <a:rPr lang="es-AR" sz="2000" dirty="0"/>
              <a:t>En los casos más comunes todos los individuos tienen la misma cantidad de genes.</a:t>
            </a:r>
          </a:p>
          <a:p>
            <a:pPr marL="0" indent="0" algn="just">
              <a:buNone/>
            </a:pPr>
            <a:endParaRPr lang="es-ES" sz="2200" b="1" u="sng" dirty="0"/>
          </a:p>
          <a:p>
            <a:pPr algn="ctr">
              <a:buNone/>
            </a:pPr>
            <a:r>
              <a:rPr lang="es-AR" sz="2200" b="1" u="sng" dirty="0"/>
              <a:t>¿Cómo generamos descendientes?</a:t>
            </a:r>
          </a:p>
          <a:p>
            <a:pPr algn="just">
              <a:buNone/>
            </a:pPr>
            <a:endParaRPr lang="es-AR" sz="2000" dirty="0"/>
          </a:p>
          <a:p>
            <a:pPr algn="just">
              <a:buNone/>
            </a:pPr>
            <a:endParaRPr lang="es-ES" sz="2000" dirty="0"/>
          </a:p>
          <a:p>
            <a:pPr marL="0" lvl="0" indent="0" algn="just">
              <a:buNone/>
            </a:pPr>
            <a:r>
              <a:rPr lang="es-AR" sz="2000" dirty="0"/>
              <a:t>Los operadores mas comunes son los que nombramos a continuación.</a:t>
            </a:r>
            <a:endParaRPr lang="es-ES" sz="2000" dirty="0"/>
          </a:p>
          <a:p>
            <a:pPr algn="just">
              <a:buNone/>
            </a:pPr>
            <a:r>
              <a:rPr lang="es-AR" sz="2000" dirty="0"/>
              <a:t> </a:t>
            </a:r>
            <a:endParaRPr lang="es-ES" sz="2000" dirty="0"/>
          </a:p>
          <a:p>
            <a:pPr>
              <a:buNone/>
            </a:pPr>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17</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Cruzamiento por un punto</a:t>
            </a:r>
            <a:endParaRPr lang="es-ES" sz="4000" dirty="0"/>
          </a:p>
        </p:txBody>
      </p:sp>
      <p:sp>
        <p:nvSpPr>
          <p:cNvPr id="3" name="2 Marcador de contenido"/>
          <p:cNvSpPr>
            <a:spLocks noGrp="1"/>
          </p:cNvSpPr>
          <p:nvPr>
            <p:ph idx="1"/>
          </p:nvPr>
        </p:nvSpPr>
        <p:spPr>
          <a:xfrm>
            <a:off x="457200" y="1600201"/>
            <a:ext cx="8229600" cy="2043114"/>
          </a:xfrm>
        </p:spPr>
        <p:txBody>
          <a:bodyPr>
            <a:normAutofit/>
          </a:bodyPr>
          <a:lstStyle/>
          <a:p>
            <a:pPr marL="0" indent="0" algn="just">
              <a:buNone/>
            </a:pPr>
            <a:r>
              <a:rPr lang="es-AR" sz="2000" dirty="0"/>
              <a:t>A partir de dos individuos padres, se elije aleatoriamente un punto o posición de corte dentro de la cadena de genes que representan a los cromosomas padres. A partir de esta posición se separa la lista en dos </a:t>
            </a:r>
            <a:r>
              <a:rPr lang="es-AR" sz="2000" dirty="0" err="1"/>
              <a:t>sublistas</a:t>
            </a:r>
            <a:r>
              <a:rPr lang="es-AR" sz="2000" dirty="0"/>
              <a:t> para cada uno de los padres. Luego estas cadenas se combinan de tal manera de generar nuevos descendientes que heredarán características de ambos progenitores.</a:t>
            </a:r>
            <a:endParaRPr lang="es-ES" sz="2000" dirty="0"/>
          </a:p>
        </p:txBody>
      </p:sp>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18</a:t>
            </a:fld>
            <a:endParaRPr lang="es-ES"/>
          </a:p>
        </p:txBody>
      </p:sp>
      <p:graphicFrame>
        <p:nvGraphicFramePr>
          <p:cNvPr id="7" name="6 Tabla"/>
          <p:cNvGraphicFramePr>
            <a:graphicFrameLocks noGrp="1"/>
          </p:cNvGraphicFramePr>
          <p:nvPr/>
        </p:nvGraphicFramePr>
        <p:xfrm>
          <a:off x="2214546" y="4214818"/>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0</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nvGraphicFramePr>
        <p:xfrm>
          <a:off x="4572000" y="4214818"/>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nvGraphicFramePr>
        <p:xfrm>
          <a:off x="3500430" y="5572140"/>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2" name="11 CuadroTexto"/>
          <p:cNvSpPr txBox="1"/>
          <p:nvPr/>
        </p:nvSpPr>
        <p:spPr>
          <a:xfrm>
            <a:off x="714348" y="4143380"/>
            <a:ext cx="1000132" cy="369332"/>
          </a:xfrm>
          <a:prstGeom prst="rect">
            <a:avLst/>
          </a:prstGeom>
          <a:noFill/>
        </p:spPr>
        <p:txBody>
          <a:bodyPr wrap="square" rtlCol="0">
            <a:spAutoFit/>
          </a:bodyPr>
          <a:lstStyle/>
          <a:p>
            <a:pPr algn="r"/>
            <a:r>
              <a:rPr lang="es-AR" dirty="0"/>
              <a:t>Padres</a:t>
            </a:r>
            <a:endParaRPr lang="es-ES" dirty="0"/>
          </a:p>
        </p:txBody>
      </p:sp>
      <p:sp>
        <p:nvSpPr>
          <p:cNvPr id="13" name="12 CuadroTexto"/>
          <p:cNvSpPr txBox="1"/>
          <p:nvPr/>
        </p:nvSpPr>
        <p:spPr>
          <a:xfrm>
            <a:off x="2428860" y="5214950"/>
            <a:ext cx="714380" cy="369332"/>
          </a:xfrm>
          <a:prstGeom prst="rect">
            <a:avLst/>
          </a:prstGeom>
          <a:noFill/>
        </p:spPr>
        <p:txBody>
          <a:bodyPr wrap="square" rtlCol="0">
            <a:spAutoFit/>
          </a:bodyPr>
          <a:lstStyle/>
          <a:p>
            <a:pPr algn="r"/>
            <a:r>
              <a:rPr lang="es-AR" dirty="0"/>
              <a:t>Hijos</a:t>
            </a:r>
            <a:endParaRPr lang="es-ES" dirty="0"/>
          </a:p>
        </p:txBody>
      </p:sp>
      <p:cxnSp>
        <p:nvCxnSpPr>
          <p:cNvPr id="15" name="14 Conector recto"/>
          <p:cNvCxnSpPr/>
          <p:nvPr/>
        </p:nvCxnSpPr>
        <p:spPr>
          <a:xfrm rot="5400000">
            <a:off x="2822166" y="4321578"/>
            <a:ext cx="500066" cy="79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rot="5400000">
            <a:off x="5179620" y="4321578"/>
            <a:ext cx="500066" cy="79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18 Tabla"/>
          <p:cNvGraphicFramePr>
            <a:graphicFrameLocks noGrp="1"/>
          </p:cNvGraphicFramePr>
          <p:nvPr/>
        </p:nvGraphicFramePr>
        <p:xfrm>
          <a:off x="3500430" y="5072074"/>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0</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1" name="20 Conector recto de flecha"/>
          <p:cNvCxnSpPr/>
          <p:nvPr/>
        </p:nvCxnSpPr>
        <p:spPr>
          <a:xfrm rot="5400000">
            <a:off x="4107653" y="4821247"/>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Cruzamiento por N Puntos (</a:t>
            </a:r>
            <a:r>
              <a:rPr lang="es-ES" dirty="0" err="1"/>
              <a:t>Multipoint</a:t>
            </a:r>
            <a:r>
              <a:rPr lang="es-ES" dirty="0"/>
              <a:t> Crossover)</a:t>
            </a:r>
          </a:p>
        </p:txBody>
      </p:sp>
      <p:sp>
        <p:nvSpPr>
          <p:cNvPr id="3" name="2 Marcador de contenido"/>
          <p:cNvSpPr>
            <a:spLocks noGrp="1"/>
          </p:cNvSpPr>
          <p:nvPr>
            <p:ph idx="1"/>
          </p:nvPr>
        </p:nvSpPr>
        <p:spPr>
          <a:xfrm>
            <a:off x="457200" y="1600200"/>
            <a:ext cx="8229600" cy="3043246"/>
          </a:xfrm>
        </p:spPr>
        <p:txBody>
          <a:bodyPr>
            <a:normAutofit/>
          </a:bodyPr>
          <a:lstStyle/>
          <a:p>
            <a:pPr marL="0" lvl="0" indent="0" algn="just">
              <a:buNone/>
            </a:pPr>
            <a:r>
              <a:rPr lang="es-AR" sz="2000" dirty="0"/>
              <a:t>Igual que el caso anterior, pero fijamos N puntos de corte. Si N=2, entonces tengo 3 subgrupos, los cuales se combinan en varias posibilidades y así  genero nuevos individuos.</a:t>
            </a:r>
          </a:p>
          <a:p>
            <a:pPr marL="0" lvl="0" indent="0" algn="just">
              <a:buNone/>
            </a:pPr>
            <a:endParaRPr lang="es-AR" sz="2000" dirty="0"/>
          </a:p>
          <a:p>
            <a:pPr marL="0" lvl="0" indent="0" algn="just">
              <a:buNone/>
            </a:pPr>
            <a:r>
              <a:rPr lang="es-AR" sz="2000" dirty="0"/>
              <a:t>Aclaración: Cuando se realizan los puntos de corte se debe tener sumo cuidado en que no se efectúen en posiciones que al generar </a:t>
            </a:r>
            <a:r>
              <a:rPr lang="es-AR" sz="2000" dirty="0" err="1"/>
              <a:t>sublistas</a:t>
            </a:r>
            <a:r>
              <a:rPr lang="es-AR" sz="2000" dirty="0"/>
              <a:t> de características no se asemejen a la de los padres, ya que se estaría volviendo a analizar posteriormente una posible solución ya estudiada anteriormente.</a:t>
            </a:r>
          </a:p>
          <a:p>
            <a:pPr marL="0" lvl="0" indent="0">
              <a:buNone/>
            </a:pPr>
            <a:endParaRPr lang="es-ES" sz="2000" dirty="0"/>
          </a:p>
          <a:p>
            <a:pPr>
              <a:buNone/>
            </a:pPr>
            <a:endParaRPr lang="es-ES" dirty="0"/>
          </a:p>
        </p:txBody>
      </p:sp>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19</a:t>
            </a:fld>
            <a:endParaRPr lang="es-ES"/>
          </a:p>
        </p:txBody>
      </p:sp>
      <p:graphicFrame>
        <p:nvGraphicFramePr>
          <p:cNvPr id="15" name="14 Tabla"/>
          <p:cNvGraphicFramePr>
            <a:graphicFrameLocks noGrp="1"/>
          </p:cNvGraphicFramePr>
          <p:nvPr/>
        </p:nvGraphicFramePr>
        <p:xfrm>
          <a:off x="2643174" y="4714884"/>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0</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15 Tabla"/>
          <p:cNvGraphicFramePr>
            <a:graphicFrameLocks noGrp="1"/>
          </p:cNvGraphicFramePr>
          <p:nvPr/>
        </p:nvGraphicFramePr>
        <p:xfrm>
          <a:off x="4929190" y="4714884"/>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16 Tabla"/>
          <p:cNvGraphicFramePr>
            <a:graphicFrameLocks noGrp="1"/>
          </p:cNvGraphicFramePr>
          <p:nvPr/>
        </p:nvGraphicFramePr>
        <p:xfrm>
          <a:off x="3857620" y="5857892"/>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8" name="17 CuadroTexto"/>
          <p:cNvSpPr txBox="1"/>
          <p:nvPr/>
        </p:nvSpPr>
        <p:spPr>
          <a:xfrm>
            <a:off x="1357290" y="4643446"/>
            <a:ext cx="1000132" cy="369332"/>
          </a:xfrm>
          <a:prstGeom prst="rect">
            <a:avLst/>
          </a:prstGeom>
          <a:noFill/>
        </p:spPr>
        <p:txBody>
          <a:bodyPr wrap="square" rtlCol="0">
            <a:spAutoFit/>
          </a:bodyPr>
          <a:lstStyle/>
          <a:p>
            <a:pPr algn="r"/>
            <a:r>
              <a:rPr lang="es-AR" dirty="0"/>
              <a:t>Padres</a:t>
            </a:r>
            <a:endParaRPr lang="es-ES" dirty="0"/>
          </a:p>
        </p:txBody>
      </p:sp>
      <p:sp>
        <p:nvSpPr>
          <p:cNvPr id="19" name="18 CuadroTexto"/>
          <p:cNvSpPr txBox="1"/>
          <p:nvPr/>
        </p:nvSpPr>
        <p:spPr>
          <a:xfrm>
            <a:off x="2857488" y="5643578"/>
            <a:ext cx="714380" cy="369332"/>
          </a:xfrm>
          <a:prstGeom prst="rect">
            <a:avLst/>
          </a:prstGeom>
          <a:noFill/>
        </p:spPr>
        <p:txBody>
          <a:bodyPr wrap="square" rtlCol="0">
            <a:spAutoFit/>
          </a:bodyPr>
          <a:lstStyle/>
          <a:p>
            <a:pPr algn="r"/>
            <a:r>
              <a:rPr lang="es-AR" dirty="0"/>
              <a:t>Hijos</a:t>
            </a:r>
            <a:endParaRPr lang="es-ES" dirty="0"/>
          </a:p>
        </p:txBody>
      </p:sp>
      <p:cxnSp>
        <p:nvCxnSpPr>
          <p:cNvPr id="20" name="19 Conector recto"/>
          <p:cNvCxnSpPr/>
          <p:nvPr/>
        </p:nvCxnSpPr>
        <p:spPr>
          <a:xfrm rot="5400000">
            <a:off x="3679422" y="4821644"/>
            <a:ext cx="500066" cy="79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965438" y="4821644"/>
            <a:ext cx="500066" cy="79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2" name="21 Tabla"/>
          <p:cNvGraphicFramePr>
            <a:graphicFrameLocks noGrp="1"/>
          </p:cNvGraphicFramePr>
          <p:nvPr/>
        </p:nvGraphicFramePr>
        <p:xfrm>
          <a:off x="3857620" y="5572140"/>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0</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3" name="22 Conector recto de flecha"/>
          <p:cNvCxnSpPr/>
          <p:nvPr/>
        </p:nvCxnSpPr>
        <p:spPr>
          <a:xfrm rot="5400000">
            <a:off x="4537075" y="5249875"/>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Inicios</a:t>
            </a:r>
            <a:endParaRPr lang="es-ES" dirty="0"/>
          </a:p>
        </p:txBody>
      </p:sp>
      <p:sp>
        <p:nvSpPr>
          <p:cNvPr id="3" name="2 Marcador de contenido"/>
          <p:cNvSpPr>
            <a:spLocks noGrp="1"/>
          </p:cNvSpPr>
          <p:nvPr>
            <p:ph idx="1"/>
          </p:nvPr>
        </p:nvSpPr>
        <p:spPr/>
        <p:txBody>
          <a:bodyPr/>
          <a:lstStyle/>
          <a:p>
            <a:pPr>
              <a:buNone/>
            </a:pPr>
            <a:r>
              <a:rPr lang="es-AR" dirty="0"/>
              <a:t>INTRODUCCION</a:t>
            </a:r>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2</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1643050"/>
            <a:ext cx="8229600" cy="2428892"/>
          </a:xfrm>
        </p:spPr>
        <p:txBody>
          <a:bodyPr>
            <a:normAutofit fontScale="25000" lnSpcReduction="20000"/>
          </a:bodyPr>
          <a:lstStyle/>
          <a:p>
            <a:pPr marL="0" lvl="0" indent="0" algn="just">
              <a:buNone/>
            </a:pPr>
            <a:r>
              <a:rPr lang="es-AR" sz="8000" dirty="0"/>
              <a:t>Genero una mascara al azar y tomo el gen del primer padre si el gen es 1, o tomo el gen del segundo si es 0. Cada gen de la máscara me indica de donde (del primero o del segundo padre) tomo el gen de esa posición.</a:t>
            </a:r>
          </a:p>
          <a:p>
            <a:pPr marL="0" lvl="0" indent="0" algn="just">
              <a:buNone/>
            </a:pPr>
            <a:endParaRPr lang="es-AR" sz="8000" dirty="0"/>
          </a:p>
          <a:p>
            <a:pPr marL="0" lvl="0" indent="0" algn="just">
              <a:buNone/>
            </a:pPr>
            <a:r>
              <a:rPr lang="es-AR" sz="8000" dirty="0"/>
              <a:t>Ejemplo:</a:t>
            </a:r>
            <a:endParaRPr lang="es-ES" sz="8000" dirty="0"/>
          </a:p>
          <a:p>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20</a:t>
            </a:fld>
            <a:endParaRPr lang="es-ES" dirty="0"/>
          </a:p>
        </p:txBody>
      </p:sp>
      <p:sp>
        <p:nvSpPr>
          <p:cNvPr id="5" name="4 Marcador de pie de página"/>
          <p:cNvSpPr>
            <a:spLocks noGrp="1"/>
          </p:cNvSpPr>
          <p:nvPr>
            <p:ph type="ftr" sz="quarter" idx="11"/>
          </p:nvPr>
        </p:nvSpPr>
        <p:spPr/>
        <p:txBody>
          <a:bodyPr/>
          <a:lstStyle/>
          <a:p>
            <a:r>
              <a:rPr lang="es-AR" dirty="0"/>
              <a:t>Inteligencia Artificial</a:t>
            </a:r>
            <a:endParaRPr lang="es-ES" dirty="0"/>
          </a:p>
        </p:txBody>
      </p:sp>
      <p:graphicFrame>
        <p:nvGraphicFramePr>
          <p:cNvPr id="6" name="5 Tabla"/>
          <p:cNvGraphicFramePr>
            <a:graphicFrameLocks noGrp="1"/>
          </p:cNvGraphicFramePr>
          <p:nvPr/>
        </p:nvGraphicFramePr>
        <p:xfrm>
          <a:off x="3786182" y="4104773"/>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6 Tabla"/>
          <p:cNvGraphicFramePr>
            <a:graphicFrameLocks noGrp="1"/>
          </p:cNvGraphicFramePr>
          <p:nvPr/>
        </p:nvGraphicFramePr>
        <p:xfrm>
          <a:off x="3786182" y="5143512"/>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0</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nvGraphicFramePr>
        <p:xfrm>
          <a:off x="3786182" y="4786322"/>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nvGraphicFramePr>
        <p:xfrm>
          <a:off x="3786182" y="5890723"/>
          <a:ext cx="1713231" cy="181483"/>
        </p:xfrm>
        <a:graphic>
          <a:graphicData uri="http://schemas.openxmlformats.org/drawingml/2006/table">
            <a:tbl>
              <a:tblPr/>
              <a:tblGrid>
                <a:gridCol w="214314">
                  <a:extLst>
                    <a:ext uri="{9D8B030D-6E8A-4147-A177-3AD203B41FA5}">
                      <a16:colId xmlns:a16="http://schemas.microsoft.com/office/drawing/2014/main" val="20000"/>
                    </a:ext>
                  </a:extLst>
                </a:gridCol>
                <a:gridCol w="214314">
                  <a:extLst>
                    <a:ext uri="{9D8B030D-6E8A-4147-A177-3AD203B41FA5}">
                      <a16:colId xmlns:a16="http://schemas.microsoft.com/office/drawing/2014/main" val="20001"/>
                    </a:ext>
                  </a:extLst>
                </a:gridCol>
                <a:gridCol w="241615">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40348">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1</a:t>
                      </a:r>
                      <a:endParaRPr lang="es-ES" sz="1100" kern="12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s-AR" sz="1100" dirty="0">
                          <a:latin typeface="Calibri"/>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1" name="10 Conector recto de flecha"/>
          <p:cNvCxnSpPr/>
          <p:nvPr/>
        </p:nvCxnSpPr>
        <p:spPr>
          <a:xfrm rot="5400000">
            <a:off x="4464843" y="456912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rot="5400000">
            <a:off x="4465637" y="5639896"/>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1928794" y="4000504"/>
            <a:ext cx="1428760" cy="369332"/>
          </a:xfrm>
          <a:prstGeom prst="rect">
            <a:avLst/>
          </a:prstGeom>
          <a:noFill/>
        </p:spPr>
        <p:txBody>
          <a:bodyPr wrap="square" rtlCol="0">
            <a:spAutoFit/>
          </a:bodyPr>
          <a:lstStyle/>
          <a:p>
            <a:pPr algn="r"/>
            <a:r>
              <a:rPr lang="es-AR" dirty="0"/>
              <a:t>Mascara</a:t>
            </a:r>
            <a:endParaRPr lang="es-ES" dirty="0"/>
          </a:p>
        </p:txBody>
      </p:sp>
      <p:sp>
        <p:nvSpPr>
          <p:cNvPr id="15" name="14 CuadroTexto"/>
          <p:cNvSpPr txBox="1"/>
          <p:nvPr/>
        </p:nvSpPr>
        <p:spPr>
          <a:xfrm>
            <a:off x="1785918" y="4929198"/>
            <a:ext cx="1571636" cy="369332"/>
          </a:xfrm>
          <a:prstGeom prst="rect">
            <a:avLst/>
          </a:prstGeom>
          <a:noFill/>
        </p:spPr>
        <p:txBody>
          <a:bodyPr wrap="square" rtlCol="0">
            <a:spAutoFit/>
          </a:bodyPr>
          <a:lstStyle/>
          <a:p>
            <a:pPr algn="r"/>
            <a:r>
              <a:rPr lang="es-AR" dirty="0"/>
              <a:t>Cromosomas</a:t>
            </a:r>
            <a:endParaRPr lang="es-ES" dirty="0"/>
          </a:p>
        </p:txBody>
      </p:sp>
      <p:sp>
        <p:nvSpPr>
          <p:cNvPr id="16" name="15 CuadroTexto"/>
          <p:cNvSpPr txBox="1"/>
          <p:nvPr/>
        </p:nvSpPr>
        <p:spPr>
          <a:xfrm>
            <a:off x="2000232" y="5786454"/>
            <a:ext cx="1428760" cy="369332"/>
          </a:xfrm>
          <a:prstGeom prst="rect">
            <a:avLst/>
          </a:prstGeom>
          <a:noFill/>
        </p:spPr>
        <p:txBody>
          <a:bodyPr wrap="square" rtlCol="0">
            <a:spAutoFit/>
          </a:bodyPr>
          <a:lstStyle/>
          <a:p>
            <a:pPr algn="r"/>
            <a:r>
              <a:rPr lang="es-AR" dirty="0"/>
              <a:t>Hijo</a:t>
            </a:r>
            <a:endParaRPr lang="es-ES" dirty="0"/>
          </a:p>
        </p:txBody>
      </p:sp>
      <p:sp>
        <p:nvSpPr>
          <p:cNvPr id="17" name="1 Título"/>
          <p:cNvSpPr>
            <a:spLocks noGrp="1"/>
          </p:cNvSpPr>
          <p:nvPr>
            <p:ph type="title"/>
          </p:nvPr>
        </p:nvSpPr>
        <p:spPr>
          <a:xfrm>
            <a:off x="457200" y="274638"/>
            <a:ext cx="8229600" cy="1143000"/>
          </a:xfrm>
        </p:spPr>
        <p:txBody>
          <a:bodyPr/>
          <a:lstStyle/>
          <a:p>
            <a:r>
              <a:rPr lang="es-ES" dirty="0"/>
              <a:t>Polinomial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a:t>Mutación</a:t>
            </a:r>
            <a:endParaRPr lang="es-ES" sz="4000" dirty="0"/>
          </a:p>
        </p:txBody>
      </p:sp>
      <p:sp>
        <p:nvSpPr>
          <p:cNvPr id="3" name="2 Marcador de contenido"/>
          <p:cNvSpPr>
            <a:spLocks noGrp="1"/>
          </p:cNvSpPr>
          <p:nvPr>
            <p:ph idx="1"/>
          </p:nvPr>
        </p:nvSpPr>
        <p:spPr>
          <a:xfrm>
            <a:off x="457200" y="1357298"/>
            <a:ext cx="8229600" cy="4071966"/>
          </a:xfrm>
        </p:spPr>
        <p:txBody>
          <a:bodyPr>
            <a:normAutofit fontScale="25000" lnSpcReduction="20000"/>
          </a:bodyPr>
          <a:lstStyle/>
          <a:p>
            <a:pPr marL="0" indent="0" algn="just">
              <a:buNone/>
            </a:pPr>
            <a:r>
              <a:rPr lang="es-AR" sz="8000" dirty="0"/>
              <a:t>Con este operador se intenta simular los cambios de adaptación que van sufriendo las especies.</a:t>
            </a:r>
          </a:p>
          <a:p>
            <a:pPr marL="0" indent="0" algn="just">
              <a:buNone/>
            </a:pPr>
            <a:r>
              <a:rPr lang="es-AR" sz="8000" dirty="0"/>
              <a:t>Esta </a:t>
            </a:r>
            <a:r>
              <a:rPr lang="es-AR" sz="8000"/>
              <a:t>característica puede </a:t>
            </a:r>
            <a:r>
              <a:rPr lang="es-AR" sz="8000" dirty="0"/>
              <a:t>o no </a:t>
            </a:r>
            <a:r>
              <a:rPr lang="es-AR" sz="8000"/>
              <a:t>ser implementada</a:t>
            </a:r>
            <a:r>
              <a:rPr lang="es-AR" sz="8000" dirty="0"/>
              <a:t>. Si se aplica, es recomendable en un porcentaje muy pequeño de la masa poblacional.</a:t>
            </a:r>
          </a:p>
          <a:p>
            <a:pPr marL="0" indent="0" algn="just">
              <a:buNone/>
            </a:pPr>
            <a:r>
              <a:rPr lang="es-AR" sz="8000" dirty="0"/>
              <a:t>Las formas mas comunes de lograr cambios genéticos en los individuos son por:</a:t>
            </a:r>
          </a:p>
          <a:p>
            <a:pPr marL="0" indent="0" algn="just">
              <a:buNone/>
            </a:pPr>
            <a:endParaRPr lang="es-AR" sz="8000" dirty="0"/>
          </a:p>
          <a:p>
            <a:pPr marL="0" indent="0" algn="just">
              <a:buFontTx/>
              <a:buChar char="-"/>
            </a:pPr>
            <a:r>
              <a:rPr lang="es-AR" sz="8000" dirty="0"/>
              <a:t>Complemento.</a:t>
            </a:r>
          </a:p>
          <a:p>
            <a:pPr marL="0" indent="0" algn="just">
              <a:buFontTx/>
              <a:buChar char="-"/>
            </a:pPr>
            <a:r>
              <a:rPr lang="es-AR" sz="8000" dirty="0"/>
              <a:t>Cambios o desplazamientos en los genes.</a:t>
            </a:r>
          </a:p>
          <a:p>
            <a:pPr marL="0" indent="0" algn="just">
              <a:buFontTx/>
              <a:buChar char="-"/>
            </a:pPr>
            <a:r>
              <a:rPr lang="es-AR" sz="8000" dirty="0"/>
              <a:t>Utilización de Mascaras.</a:t>
            </a:r>
          </a:p>
          <a:p>
            <a:pPr marL="0" indent="0" algn="just">
              <a:buNone/>
            </a:pPr>
            <a:endParaRPr lang="es-AR" sz="8000" dirty="0"/>
          </a:p>
          <a:p>
            <a:pPr marL="0" indent="0" algn="just">
              <a:buNone/>
            </a:pPr>
            <a:r>
              <a:rPr lang="es-AR" sz="8000" dirty="0"/>
              <a:t>Para los casos básicos en codificación  binaria, se podría ver reflejada una mutación simple de la siguiente manera, con tal solo complementando un bit del cromosoma.</a:t>
            </a:r>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21</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graphicFrame>
        <p:nvGraphicFramePr>
          <p:cNvPr id="11" name="10 Tabla"/>
          <p:cNvGraphicFramePr>
            <a:graphicFrameLocks noGrp="1"/>
          </p:cNvGraphicFramePr>
          <p:nvPr/>
        </p:nvGraphicFramePr>
        <p:xfrm>
          <a:off x="2635571" y="5659770"/>
          <a:ext cx="1605280" cy="173355"/>
        </p:xfrm>
        <a:graphic>
          <a:graphicData uri="http://schemas.openxmlformats.org/drawingml/2006/table">
            <a:tbl>
              <a:tblPr/>
              <a:tblGrid>
                <a:gridCol w="200660">
                  <a:extLst>
                    <a:ext uri="{9D8B030D-6E8A-4147-A177-3AD203B41FA5}">
                      <a16:colId xmlns:a16="http://schemas.microsoft.com/office/drawing/2014/main" val="20000"/>
                    </a:ext>
                  </a:extLst>
                </a:gridCol>
                <a:gridCol w="200660">
                  <a:extLst>
                    <a:ext uri="{9D8B030D-6E8A-4147-A177-3AD203B41FA5}">
                      <a16:colId xmlns:a16="http://schemas.microsoft.com/office/drawing/2014/main" val="20001"/>
                    </a:ext>
                  </a:extLst>
                </a:gridCol>
                <a:gridCol w="200660">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00660">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Times New Roman"/>
                          <a:ea typeface="Times New Roman"/>
                          <a:cs typeface="Times New Roman"/>
                        </a:rPr>
                        <a:t>1</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Times New Roman"/>
                          <a:ea typeface="Times New Roman"/>
                          <a:cs typeface="Times New Roman"/>
                        </a:rPr>
                        <a:t>0</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13 Tabla"/>
          <p:cNvGraphicFramePr>
            <a:graphicFrameLocks noGrp="1"/>
          </p:cNvGraphicFramePr>
          <p:nvPr/>
        </p:nvGraphicFramePr>
        <p:xfrm>
          <a:off x="4938409" y="5643578"/>
          <a:ext cx="1633855" cy="173355"/>
        </p:xfrm>
        <a:graphic>
          <a:graphicData uri="http://schemas.openxmlformats.org/drawingml/2006/table">
            <a:tbl>
              <a:tblPr/>
              <a:tblGrid>
                <a:gridCol w="200660">
                  <a:extLst>
                    <a:ext uri="{9D8B030D-6E8A-4147-A177-3AD203B41FA5}">
                      <a16:colId xmlns:a16="http://schemas.microsoft.com/office/drawing/2014/main" val="20000"/>
                    </a:ext>
                  </a:extLst>
                </a:gridCol>
                <a:gridCol w="229235">
                  <a:extLst>
                    <a:ext uri="{9D8B030D-6E8A-4147-A177-3AD203B41FA5}">
                      <a16:colId xmlns:a16="http://schemas.microsoft.com/office/drawing/2014/main" val="20001"/>
                    </a:ext>
                  </a:extLst>
                </a:gridCol>
                <a:gridCol w="200660">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200660">
                  <a:extLst>
                    <a:ext uri="{9D8B030D-6E8A-4147-A177-3AD203B41FA5}">
                      <a16:colId xmlns:a16="http://schemas.microsoft.com/office/drawing/2014/main" val="20004"/>
                    </a:ext>
                  </a:extLst>
                </a:gridCol>
                <a:gridCol w="200660">
                  <a:extLst>
                    <a:ext uri="{9D8B030D-6E8A-4147-A177-3AD203B41FA5}">
                      <a16:colId xmlns:a16="http://schemas.microsoft.com/office/drawing/2014/main" val="20005"/>
                    </a:ext>
                  </a:extLst>
                </a:gridCol>
                <a:gridCol w="200660">
                  <a:extLst>
                    <a:ext uri="{9D8B030D-6E8A-4147-A177-3AD203B41FA5}">
                      <a16:colId xmlns:a16="http://schemas.microsoft.com/office/drawing/2014/main" val="20006"/>
                    </a:ext>
                  </a:extLst>
                </a:gridCol>
                <a:gridCol w="200660">
                  <a:extLst>
                    <a:ext uri="{9D8B030D-6E8A-4147-A177-3AD203B41FA5}">
                      <a16:colId xmlns:a16="http://schemas.microsoft.com/office/drawing/2014/main" val="20007"/>
                    </a:ext>
                  </a:extLst>
                </a:gridCol>
              </a:tblGrid>
              <a:tr h="173355">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000" dirty="0">
                          <a:latin typeface="Times New Roman"/>
                          <a:ea typeface="Calibri"/>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1</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Times New Roman"/>
                          <a:ea typeface="Times New Roman"/>
                          <a:cs typeface="Times New Roman"/>
                        </a:rPr>
                        <a:t>0</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Times New Roman"/>
                          <a:ea typeface="Times New Roman"/>
                          <a:cs typeface="Times New Roman"/>
                        </a:rPr>
                        <a:t>1</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Times New Roman"/>
                          <a:ea typeface="Times New Roman"/>
                          <a:cs typeface="Times New Roman"/>
                        </a:rPr>
                        <a:t>0</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Times New Roman"/>
                          <a:ea typeface="Times New Roman"/>
                          <a:cs typeface="Times New Roman"/>
                        </a:rPr>
                        <a:t>0</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5" name="14 Conector recto de flecha"/>
          <p:cNvCxnSpPr/>
          <p:nvPr/>
        </p:nvCxnSpPr>
        <p:spPr>
          <a:xfrm>
            <a:off x="4438343" y="5747400"/>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22</a:t>
            </a:fld>
            <a:endParaRPr lang="es-ES"/>
          </a:p>
        </p:txBody>
      </p:sp>
      <p:sp>
        <p:nvSpPr>
          <p:cNvPr id="6" name="5 CuadroTexto"/>
          <p:cNvSpPr txBox="1"/>
          <p:nvPr/>
        </p:nvSpPr>
        <p:spPr>
          <a:xfrm>
            <a:off x="642910" y="357166"/>
            <a:ext cx="8072494" cy="3970318"/>
          </a:xfrm>
          <a:prstGeom prst="rect">
            <a:avLst/>
          </a:prstGeom>
          <a:noFill/>
        </p:spPr>
        <p:txBody>
          <a:bodyPr wrap="square" rtlCol="0">
            <a:spAutoFit/>
          </a:bodyPr>
          <a:lstStyle/>
          <a:p>
            <a:pPr algn="just"/>
            <a:r>
              <a:rPr lang="es-AR" sz="2400" b="1" dirty="0"/>
              <a:t>Los pasos básicos en el proceso de mutación son:</a:t>
            </a:r>
          </a:p>
          <a:p>
            <a:pPr algn="just"/>
            <a:endParaRPr lang="es-ES" sz="2000" dirty="0"/>
          </a:p>
          <a:p>
            <a:pPr lvl="0" algn="just"/>
            <a:r>
              <a:rPr lang="es-AR" sz="2000" dirty="0"/>
              <a:t>1- Elijo el o los individuos al azar a mutar.</a:t>
            </a:r>
            <a:endParaRPr lang="es-ES" sz="2000" dirty="0"/>
          </a:p>
          <a:p>
            <a:pPr lvl="0" algn="just"/>
            <a:r>
              <a:rPr lang="es-AR" sz="2000" dirty="0"/>
              <a:t>2- Elijo el tipo de mutación a aplicar.</a:t>
            </a:r>
            <a:endParaRPr lang="es-ES" sz="2000" dirty="0"/>
          </a:p>
          <a:p>
            <a:pPr lvl="0" algn="just"/>
            <a:r>
              <a:rPr lang="es-AR" sz="2000" dirty="0"/>
              <a:t>3- Aplico los cambios.</a:t>
            </a:r>
          </a:p>
          <a:p>
            <a:pPr lvl="0" algn="just"/>
            <a:endParaRPr lang="es-ES" sz="2000" dirty="0"/>
          </a:p>
          <a:p>
            <a:pPr algn="just"/>
            <a:r>
              <a:rPr lang="es-AR" sz="2000" dirty="0"/>
              <a:t>Existen casos en que para que la población converja a una mejor, hace falta aplicar la mutación, eso se ve con la práctica.</a:t>
            </a:r>
          </a:p>
          <a:p>
            <a:pPr algn="just"/>
            <a:r>
              <a:rPr lang="es-AR" sz="2000" dirty="0"/>
              <a:t>Por lo general, no es recomendable aplicar demasiado porcentaje de mutación, ya que esto no me garantiza que el individuo resultante sea mejor que el anterior.</a:t>
            </a:r>
            <a:endParaRPr lang="es-ES" sz="2000" dirty="0"/>
          </a:p>
          <a:p>
            <a:pPr>
              <a:buNone/>
            </a:pPr>
            <a:endParaRPr lang="es-ES" sz="1400" dirty="0"/>
          </a:p>
          <a:p>
            <a:endParaRPr lang="es-E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483245"/>
          </a:xfrm>
        </p:spPr>
        <p:txBody>
          <a:bodyPr>
            <a:normAutofit/>
          </a:bodyPr>
          <a:lstStyle/>
          <a:p>
            <a:pPr marL="0" indent="0" algn="just">
              <a:buNone/>
            </a:pPr>
            <a:r>
              <a:rPr lang="es-AR" sz="2300" dirty="0"/>
              <a:t>La mutación es necesaria en casos en los que se necesita por ejemplo:</a:t>
            </a:r>
          </a:p>
          <a:p>
            <a:pPr marL="0" indent="0">
              <a:buNone/>
            </a:pPr>
            <a:endParaRPr lang="es-AR" sz="2300" dirty="0"/>
          </a:p>
          <a:p>
            <a:pPr marL="0" indent="0">
              <a:buNone/>
            </a:pPr>
            <a:r>
              <a:rPr lang="es-AR" sz="2300" dirty="0"/>
              <a:t>-Aumentar la diversidad de la masa poblacional, dado que las características genéticas de la población en general son precarias.</a:t>
            </a:r>
          </a:p>
          <a:p>
            <a:pPr marL="0" indent="0">
              <a:buFontTx/>
              <a:buChar char="-"/>
            </a:pPr>
            <a:r>
              <a:rPr lang="es-AR" sz="2300" dirty="0"/>
              <a:t>Incrementar el número de evoluciones generacionales.</a:t>
            </a:r>
          </a:p>
          <a:p>
            <a:pPr marL="0" indent="0">
              <a:buFontTx/>
              <a:buChar char="-"/>
            </a:pPr>
            <a:r>
              <a:rPr lang="es-AR" sz="2300" dirty="0"/>
              <a:t>Desbloquear mínimos locales en los que puede mantenerse el algoritmo.</a:t>
            </a:r>
          </a:p>
          <a:p>
            <a:pPr marL="0" indent="0" algn="just">
              <a:buFontTx/>
              <a:buChar char="-"/>
            </a:pPr>
            <a:endParaRPr lang="es-AR" dirty="0"/>
          </a:p>
          <a:p>
            <a:pPr marL="0" indent="0">
              <a:buFontTx/>
              <a:buChar char="-"/>
            </a:pPr>
            <a:endParaRPr lang="es-ES" dirty="0"/>
          </a:p>
        </p:txBody>
      </p:sp>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23</a:t>
            </a:fld>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Estructura del proceso de aplicación de Algoritmos Genéticos</a:t>
            </a:r>
            <a:endParaRPr lang="es-ES" dirty="0"/>
          </a:p>
        </p:txBody>
      </p:sp>
      <p:grpSp>
        <p:nvGrpSpPr>
          <p:cNvPr id="10278" name="Group 38"/>
          <p:cNvGrpSpPr>
            <a:grpSpLocks/>
          </p:cNvGrpSpPr>
          <p:nvPr/>
        </p:nvGrpSpPr>
        <p:grpSpPr bwMode="auto">
          <a:xfrm>
            <a:off x="3571868" y="1785926"/>
            <a:ext cx="2428892" cy="4429156"/>
            <a:chOff x="4268" y="900"/>
            <a:chExt cx="3855" cy="8847"/>
          </a:xfrm>
        </p:grpSpPr>
        <p:grpSp>
          <p:nvGrpSpPr>
            <p:cNvPr id="10279" name="Group 39"/>
            <p:cNvGrpSpPr>
              <a:grpSpLocks/>
            </p:cNvGrpSpPr>
            <p:nvPr/>
          </p:nvGrpSpPr>
          <p:grpSpPr bwMode="auto">
            <a:xfrm>
              <a:off x="4306" y="2574"/>
              <a:ext cx="3022" cy="1193"/>
              <a:chOff x="4540" y="2529"/>
              <a:chExt cx="3022" cy="1193"/>
            </a:xfrm>
          </p:grpSpPr>
          <p:sp>
            <p:nvSpPr>
              <p:cNvPr id="10280" name="AutoShape 40"/>
              <p:cNvSpPr>
                <a:spLocks noChangeArrowheads="1"/>
              </p:cNvSpPr>
              <p:nvPr/>
            </p:nvSpPr>
            <p:spPr bwMode="auto">
              <a:xfrm>
                <a:off x="4540" y="2529"/>
                <a:ext cx="3022" cy="1193"/>
              </a:xfrm>
              <a:prstGeom prst="roundRect">
                <a:avLst>
                  <a:gd name="adj" fmla="val 16667"/>
                </a:avLst>
              </a:prstGeom>
              <a:solidFill>
                <a:srgbClr val="C6D9F1"/>
              </a:solid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281" name="Text Box 41"/>
              <p:cNvSpPr txBox="1">
                <a:spLocks noChangeArrowheads="1"/>
              </p:cNvSpPr>
              <p:nvPr/>
            </p:nvSpPr>
            <p:spPr bwMode="auto">
              <a:xfrm>
                <a:off x="4679" y="2721"/>
                <a:ext cx="2769" cy="851"/>
              </a:xfrm>
              <a:prstGeom prst="rect">
                <a:avLst/>
              </a:prstGeom>
              <a:solidFill>
                <a:srgbClr val="C6D9F1"/>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a:ln>
                      <a:noFill/>
                    </a:ln>
                    <a:solidFill>
                      <a:schemeClr val="tx1"/>
                    </a:solidFill>
                    <a:effectLst/>
                    <a:latin typeface="Calibri" pitchFamily="34" charset="0"/>
                    <a:cs typeface="Arial" pitchFamily="34" charset="0"/>
                  </a:rPr>
                  <a:t>Evaluación del nivel de aptitud poblacional</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10282" name="Group 42"/>
            <p:cNvGrpSpPr>
              <a:grpSpLocks/>
            </p:cNvGrpSpPr>
            <p:nvPr/>
          </p:nvGrpSpPr>
          <p:grpSpPr bwMode="auto">
            <a:xfrm>
              <a:off x="4287" y="900"/>
              <a:ext cx="3022" cy="1193"/>
              <a:chOff x="4540" y="2529"/>
              <a:chExt cx="3022" cy="1193"/>
            </a:xfrm>
          </p:grpSpPr>
          <p:sp>
            <p:nvSpPr>
              <p:cNvPr id="10283" name="AutoShape 43"/>
              <p:cNvSpPr>
                <a:spLocks noChangeArrowheads="1"/>
              </p:cNvSpPr>
              <p:nvPr/>
            </p:nvSpPr>
            <p:spPr bwMode="auto">
              <a:xfrm>
                <a:off x="4540" y="2529"/>
                <a:ext cx="3022" cy="1193"/>
              </a:xfrm>
              <a:prstGeom prst="roundRect">
                <a:avLst>
                  <a:gd name="adj" fmla="val 16667"/>
                </a:avLst>
              </a:prstGeom>
              <a:solidFill>
                <a:srgbClr val="C6D9F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84" name="Text Box 44"/>
              <p:cNvSpPr txBox="1">
                <a:spLocks noChangeArrowheads="1"/>
              </p:cNvSpPr>
              <p:nvPr/>
            </p:nvSpPr>
            <p:spPr bwMode="auto">
              <a:xfrm>
                <a:off x="4679" y="2721"/>
                <a:ext cx="2769" cy="851"/>
              </a:xfrm>
              <a:prstGeom prst="rect">
                <a:avLst/>
              </a:prstGeom>
              <a:solidFill>
                <a:srgbClr val="C6D9F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a:ln>
                      <a:noFill/>
                    </a:ln>
                    <a:solidFill>
                      <a:schemeClr val="tx1"/>
                    </a:solidFill>
                    <a:effectLst/>
                    <a:latin typeface="Calibri" pitchFamily="34" charset="0"/>
                    <a:cs typeface="Arial" pitchFamily="34" charset="0"/>
                  </a:rPr>
                  <a:t>Generación de Población Inicial</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grpSp>
        <p:cxnSp>
          <p:nvCxnSpPr>
            <p:cNvPr id="10285" name="AutoShape 45"/>
            <p:cNvCxnSpPr>
              <a:cxnSpLocks noChangeShapeType="1"/>
            </p:cNvCxnSpPr>
            <p:nvPr/>
          </p:nvCxnSpPr>
          <p:spPr bwMode="auto">
            <a:xfrm>
              <a:off x="5825" y="2093"/>
              <a:ext cx="0" cy="481"/>
            </a:xfrm>
            <a:prstGeom prst="straightConnector1">
              <a:avLst/>
            </a:prstGeom>
            <a:noFill/>
            <a:ln w="9525">
              <a:solidFill>
                <a:srgbClr val="000000"/>
              </a:solidFill>
              <a:round/>
              <a:headEnd/>
              <a:tailEnd type="triangle" w="med" len="med"/>
            </a:ln>
          </p:spPr>
        </p:cxnSp>
        <p:grpSp>
          <p:nvGrpSpPr>
            <p:cNvPr id="10286" name="Group 46"/>
            <p:cNvGrpSpPr>
              <a:grpSpLocks/>
            </p:cNvGrpSpPr>
            <p:nvPr/>
          </p:nvGrpSpPr>
          <p:grpSpPr bwMode="auto">
            <a:xfrm>
              <a:off x="4331" y="8554"/>
              <a:ext cx="3022" cy="1193"/>
              <a:chOff x="4540" y="2529"/>
              <a:chExt cx="3022" cy="1193"/>
            </a:xfrm>
          </p:grpSpPr>
          <p:sp>
            <p:nvSpPr>
              <p:cNvPr id="10287" name="AutoShape 47"/>
              <p:cNvSpPr>
                <a:spLocks noChangeArrowheads="1"/>
              </p:cNvSpPr>
              <p:nvPr/>
            </p:nvSpPr>
            <p:spPr bwMode="auto">
              <a:xfrm>
                <a:off x="4540" y="2529"/>
                <a:ext cx="3022" cy="1193"/>
              </a:xfrm>
              <a:prstGeom prst="roundRect">
                <a:avLst>
                  <a:gd name="adj" fmla="val 16667"/>
                </a:avLst>
              </a:prstGeom>
              <a:solidFill>
                <a:srgbClr val="C6D9F1"/>
              </a:solid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288" name="Text Box 48"/>
              <p:cNvSpPr txBox="1">
                <a:spLocks noChangeArrowheads="1"/>
              </p:cNvSpPr>
              <p:nvPr/>
            </p:nvSpPr>
            <p:spPr bwMode="auto">
              <a:xfrm>
                <a:off x="4679" y="2721"/>
                <a:ext cx="2769" cy="851"/>
              </a:xfrm>
              <a:prstGeom prst="rect">
                <a:avLst/>
              </a:prstGeom>
              <a:solidFill>
                <a:srgbClr val="C6D9F1"/>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dirty="0">
                    <a:ln>
                      <a:noFill/>
                    </a:ln>
                    <a:solidFill>
                      <a:schemeClr val="tx1"/>
                    </a:solidFill>
                    <a:effectLst/>
                    <a:latin typeface="Calibri" pitchFamily="34" charset="0"/>
                    <a:cs typeface="Arial" pitchFamily="34" charset="0"/>
                  </a:rPr>
                  <a:t>Nueva Generación</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grpSp>
        <p:cxnSp>
          <p:nvCxnSpPr>
            <p:cNvPr id="10289" name="AutoShape 49"/>
            <p:cNvCxnSpPr>
              <a:cxnSpLocks noChangeShapeType="1"/>
            </p:cNvCxnSpPr>
            <p:nvPr/>
          </p:nvCxnSpPr>
          <p:spPr bwMode="auto">
            <a:xfrm>
              <a:off x="5825" y="3786"/>
              <a:ext cx="0" cy="481"/>
            </a:xfrm>
            <a:prstGeom prst="straightConnector1">
              <a:avLst/>
            </a:prstGeom>
            <a:noFill/>
            <a:ln w="9525">
              <a:solidFill>
                <a:srgbClr val="000000"/>
              </a:solidFill>
              <a:round/>
              <a:headEnd/>
              <a:tailEnd type="triangle" w="med" len="med"/>
            </a:ln>
          </p:spPr>
        </p:cxnSp>
        <p:cxnSp>
          <p:nvCxnSpPr>
            <p:cNvPr id="10290" name="AutoShape 50"/>
            <p:cNvCxnSpPr>
              <a:cxnSpLocks noChangeShapeType="1"/>
            </p:cNvCxnSpPr>
            <p:nvPr/>
          </p:nvCxnSpPr>
          <p:spPr bwMode="auto">
            <a:xfrm>
              <a:off x="5863" y="5579"/>
              <a:ext cx="0" cy="481"/>
            </a:xfrm>
            <a:prstGeom prst="straightConnector1">
              <a:avLst/>
            </a:prstGeom>
            <a:noFill/>
            <a:ln w="9525">
              <a:solidFill>
                <a:srgbClr val="000000"/>
              </a:solidFill>
              <a:round/>
              <a:headEnd/>
              <a:tailEnd type="triangle" w="med" len="med"/>
            </a:ln>
          </p:spPr>
        </p:cxnSp>
        <p:grpSp>
          <p:nvGrpSpPr>
            <p:cNvPr id="10291" name="Group 51"/>
            <p:cNvGrpSpPr>
              <a:grpSpLocks/>
            </p:cNvGrpSpPr>
            <p:nvPr/>
          </p:nvGrpSpPr>
          <p:grpSpPr bwMode="auto">
            <a:xfrm>
              <a:off x="4741" y="6056"/>
              <a:ext cx="2227" cy="1988"/>
              <a:chOff x="4937" y="9360"/>
              <a:chExt cx="2227" cy="1988"/>
            </a:xfrm>
          </p:grpSpPr>
          <p:sp>
            <p:nvSpPr>
              <p:cNvPr id="10292" name="AutoShape 52"/>
              <p:cNvSpPr>
                <a:spLocks noChangeArrowheads="1"/>
              </p:cNvSpPr>
              <p:nvPr/>
            </p:nvSpPr>
            <p:spPr bwMode="auto">
              <a:xfrm>
                <a:off x="4937" y="9360"/>
                <a:ext cx="2227" cy="1988"/>
              </a:xfrm>
              <a:prstGeom prst="diamond">
                <a:avLst/>
              </a:prstGeom>
              <a:solidFill>
                <a:srgbClr val="C6D9F1"/>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293" name="Text Box 53"/>
              <p:cNvSpPr txBox="1">
                <a:spLocks noChangeArrowheads="1"/>
              </p:cNvSpPr>
              <p:nvPr/>
            </p:nvSpPr>
            <p:spPr bwMode="auto">
              <a:xfrm>
                <a:off x="5467" y="9946"/>
                <a:ext cx="1189" cy="834"/>
              </a:xfrm>
              <a:prstGeom prst="rect">
                <a:avLst/>
              </a:prstGeom>
              <a:solidFill>
                <a:srgbClr val="C6D9F1"/>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a:ln>
                      <a:noFill/>
                    </a:ln>
                    <a:solidFill>
                      <a:schemeClr val="tx1"/>
                    </a:solidFill>
                    <a:effectLst/>
                    <a:latin typeface="Calibri" pitchFamily="34" charset="0"/>
                    <a:cs typeface="Arial" pitchFamily="34" charset="0"/>
                  </a:rPr>
                  <a:t>Criterio de Fin</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grpSp>
        <p:cxnSp>
          <p:nvCxnSpPr>
            <p:cNvPr id="10294" name="AutoShape 54"/>
            <p:cNvCxnSpPr>
              <a:cxnSpLocks noChangeShapeType="1"/>
            </p:cNvCxnSpPr>
            <p:nvPr/>
          </p:nvCxnSpPr>
          <p:spPr bwMode="auto">
            <a:xfrm>
              <a:off x="5872" y="8064"/>
              <a:ext cx="0" cy="481"/>
            </a:xfrm>
            <a:prstGeom prst="straightConnector1">
              <a:avLst/>
            </a:prstGeom>
            <a:noFill/>
            <a:ln w="9525">
              <a:solidFill>
                <a:srgbClr val="000000"/>
              </a:solidFill>
              <a:round/>
              <a:headEnd/>
              <a:tailEnd type="triangle" w="med" len="med"/>
            </a:ln>
          </p:spPr>
        </p:cxnSp>
        <p:sp>
          <p:nvSpPr>
            <p:cNvPr id="10295" name="Text Box 55"/>
            <p:cNvSpPr txBox="1">
              <a:spLocks noChangeArrowheads="1"/>
            </p:cNvSpPr>
            <p:nvPr/>
          </p:nvSpPr>
          <p:spPr bwMode="auto">
            <a:xfrm>
              <a:off x="6968" y="6591"/>
              <a:ext cx="612" cy="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a:ln>
                    <a:noFill/>
                  </a:ln>
                  <a:solidFill>
                    <a:schemeClr val="tx1"/>
                  </a:solidFill>
                  <a:effectLst/>
                  <a:latin typeface="Calibri" pitchFamily="34" charset="0"/>
                  <a:cs typeface="Arial" pitchFamily="34" charset="0"/>
                </a:rPr>
                <a:t>No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cxnSp>
          <p:nvCxnSpPr>
            <p:cNvPr id="10296" name="AutoShape 56"/>
            <p:cNvCxnSpPr>
              <a:cxnSpLocks noChangeShapeType="1"/>
            </p:cNvCxnSpPr>
            <p:nvPr/>
          </p:nvCxnSpPr>
          <p:spPr bwMode="auto">
            <a:xfrm>
              <a:off x="6968" y="7049"/>
              <a:ext cx="1154" cy="0"/>
            </a:xfrm>
            <a:prstGeom prst="straightConnector1">
              <a:avLst/>
            </a:prstGeom>
            <a:noFill/>
            <a:ln w="9525">
              <a:solidFill>
                <a:srgbClr val="000000"/>
              </a:solidFill>
              <a:round/>
              <a:headEnd/>
              <a:tailEnd/>
            </a:ln>
          </p:spPr>
        </p:cxnSp>
        <p:cxnSp>
          <p:nvCxnSpPr>
            <p:cNvPr id="10297" name="AutoShape 57"/>
            <p:cNvCxnSpPr>
              <a:cxnSpLocks noChangeShapeType="1"/>
            </p:cNvCxnSpPr>
            <p:nvPr/>
          </p:nvCxnSpPr>
          <p:spPr bwMode="auto">
            <a:xfrm flipV="1">
              <a:off x="8122" y="4885"/>
              <a:ext cx="1" cy="2164"/>
            </a:xfrm>
            <a:prstGeom prst="straightConnector1">
              <a:avLst/>
            </a:prstGeom>
            <a:noFill/>
            <a:ln w="9525">
              <a:solidFill>
                <a:srgbClr val="000000"/>
              </a:solidFill>
              <a:round/>
              <a:headEnd/>
              <a:tailEnd/>
            </a:ln>
          </p:spPr>
        </p:cxnSp>
        <p:cxnSp>
          <p:nvCxnSpPr>
            <p:cNvPr id="10298" name="AutoShape 58"/>
            <p:cNvCxnSpPr>
              <a:cxnSpLocks noChangeShapeType="1"/>
            </p:cNvCxnSpPr>
            <p:nvPr/>
          </p:nvCxnSpPr>
          <p:spPr bwMode="auto">
            <a:xfrm flipH="1">
              <a:off x="7290" y="4884"/>
              <a:ext cx="832" cy="1"/>
            </a:xfrm>
            <a:prstGeom prst="straightConnector1">
              <a:avLst/>
            </a:prstGeom>
            <a:noFill/>
            <a:ln w="9525">
              <a:solidFill>
                <a:srgbClr val="000000"/>
              </a:solidFill>
              <a:round/>
              <a:headEnd/>
              <a:tailEnd type="triangle" w="med" len="med"/>
            </a:ln>
          </p:spPr>
        </p:cxnSp>
        <p:grpSp>
          <p:nvGrpSpPr>
            <p:cNvPr id="10299" name="Group 59"/>
            <p:cNvGrpSpPr>
              <a:grpSpLocks/>
            </p:cNvGrpSpPr>
            <p:nvPr/>
          </p:nvGrpSpPr>
          <p:grpSpPr bwMode="auto">
            <a:xfrm>
              <a:off x="4268" y="4343"/>
              <a:ext cx="3022" cy="1193"/>
              <a:chOff x="4540" y="2529"/>
              <a:chExt cx="3022" cy="1193"/>
            </a:xfrm>
          </p:grpSpPr>
          <p:sp>
            <p:nvSpPr>
              <p:cNvPr id="10300" name="AutoShape 60"/>
              <p:cNvSpPr>
                <a:spLocks noChangeArrowheads="1"/>
              </p:cNvSpPr>
              <p:nvPr/>
            </p:nvSpPr>
            <p:spPr bwMode="auto">
              <a:xfrm>
                <a:off x="4540" y="2529"/>
                <a:ext cx="3022" cy="1193"/>
              </a:xfrm>
              <a:prstGeom prst="roundRect">
                <a:avLst>
                  <a:gd name="adj" fmla="val 16667"/>
                </a:avLst>
              </a:prstGeom>
              <a:solidFill>
                <a:srgbClr val="C6D9F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01" name="Text Box 61"/>
              <p:cNvSpPr txBox="1">
                <a:spLocks noChangeArrowheads="1"/>
              </p:cNvSpPr>
              <p:nvPr/>
            </p:nvSpPr>
            <p:spPr bwMode="auto">
              <a:xfrm>
                <a:off x="4679" y="2721"/>
                <a:ext cx="2769" cy="851"/>
              </a:xfrm>
              <a:prstGeom prst="rect">
                <a:avLst/>
              </a:prstGeom>
              <a:solidFill>
                <a:srgbClr val="C6D9F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a:ln>
                      <a:noFill/>
                    </a:ln>
                    <a:solidFill>
                      <a:schemeClr val="tx1"/>
                    </a:solidFill>
                    <a:effectLst/>
                    <a:latin typeface="Calibri" pitchFamily="34" charset="0"/>
                    <a:cs typeface="Arial" pitchFamily="34" charset="0"/>
                  </a:rPr>
                  <a:t>Generación de Población Siguiente</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grpSp>
      </p:grpSp>
      <p:sp>
        <p:nvSpPr>
          <p:cNvPr id="27" name="26 Marcador de número de diapositiva"/>
          <p:cNvSpPr>
            <a:spLocks noGrp="1"/>
          </p:cNvSpPr>
          <p:nvPr>
            <p:ph type="sldNum" sz="quarter" idx="12"/>
          </p:nvPr>
        </p:nvSpPr>
        <p:spPr/>
        <p:txBody>
          <a:bodyPr/>
          <a:lstStyle/>
          <a:p>
            <a:fld id="{3101BA5D-8F7B-49AC-8705-DC75F7D100D4}" type="slidenum">
              <a:rPr lang="es-ES" smtClean="0"/>
              <a:pPr/>
              <a:t>24</a:t>
            </a:fld>
            <a:endParaRPr lang="es-ES"/>
          </a:p>
        </p:txBody>
      </p:sp>
      <p:sp>
        <p:nvSpPr>
          <p:cNvPr id="28" name="27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857232"/>
            <a:ext cx="8229600" cy="2571768"/>
          </a:xfrm>
        </p:spPr>
        <p:txBody>
          <a:bodyPr>
            <a:normAutofit/>
          </a:bodyPr>
          <a:lstStyle/>
          <a:p>
            <a:pPr marL="0" indent="0" algn="just">
              <a:buNone/>
            </a:pPr>
            <a:r>
              <a:rPr lang="es-ES" sz="2000" dirty="0"/>
              <a:t>Se debe tener en cuenta que no todos los problemas pueden resolverse usando estas técnicas. La aplicación de estos procesos en ámbitos de complejidad elevada, requiere de un estudio concreto del problema y de un conjunto de soluciones acotadas. Se debe hacer estudio de la posibilidad fehaciente de la codificación de las variables, y una función de aptitud u objetivo que permita evaluar que tan buena es una solución.</a:t>
            </a:r>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25</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Yesica\AppData\Local\Microsoft\Windows\Temporary Internet Files\Content.IE5\KG15TUNQ\MP900315598[1].jpg"/>
          <p:cNvPicPr>
            <a:picLocks noChangeAspect="1" noChangeArrowheads="1"/>
          </p:cNvPicPr>
          <p:nvPr/>
        </p:nvPicPr>
        <p:blipFill>
          <a:blip r:embed="rId2" cstate="print">
            <a:duotone>
              <a:schemeClr val="accent1">
                <a:shade val="45000"/>
                <a:satMod val="135000"/>
              </a:schemeClr>
              <a:prstClr val="white"/>
            </a:duotone>
            <a:lum bright="16000"/>
            <a:extLst>
              <a:ext uri="{BEBA8EAE-BF5A-486C-A8C5-ECC9F3942E4B}">
                <a14:imgProps xmlns:a14="http://schemas.microsoft.com/office/drawing/2010/main">
                  <a14:imgLayer>
                    <a14:imgEffect>
                      <a14:colorTemperature colorTemp="8000"/>
                    </a14:imgEffect>
                    <a14:imgEffect>
                      <a14:saturation sat="0"/>
                    </a14:imgEffect>
                    <a14:imgEffect>
                      <a14:brightnessContrast bright="39000" contrast="-30000"/>
                    </a14:imgEffect>
                  </a14:imgLayer>
                </a14:imgProps>
              </a:ext>
              <a:ext uri="{28A0092B-C50C-407E-A947-70E740481C1C}">
                <a14:useLocalDpi xmlns:a14="http://schemas.microsoft.com/office/drawing/2010/main" val="0"/>
              </a:ext>
            </a:extLst>
          </a:blip>
          <a:srcRect/>
          <a:stretch>
            <a:fillRect/>
          </a:stretch>
        </p:blipFill>
        <p:spPr bwMode="auto">
          <a:xfrm>
            <a:off x="2168252" y="1738058"/>
            <a:ext cx="4320480" cy="3478194"/>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3311022" y="3053607"/>
            <a:ext cx="2242592" cy="676672"/>
          </a:xfrm>
        </p:spPr>
        <p:txBody>
          <a:bodyPr>
            <a:noAutofit/>
          </a:bodyPr>
          <a:lstStyle/>
          <a:p>
            <a:pPr marL="0" indent="0">
              <a:buNone/>
            </a:pPr>
            <a:r>
              <a:rPr lang="es-AR" sz="3000" b="1" dirty="0">
                <a:solidFill>
                  <a:schemeClr val="tx1"/>
                </a:solidFill>
                <a:effectLst>
                  <a:outerShdw blurRad="38100" dist="38100" dir="2700000" algn="tl">
                    <a:srgbClr val="000000">
                      <a:alpha val="43137"/>
                    </a:srgbClr>
                  </a:outerShdw>
                </a:effectLst>
              </a:rPr>
              <a:t>Preguntas</a:t>
            </a:r>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26</a:t>
            </a:fld>
            <a:endParaRPr lang="es-ES"/>
          </a:p>
        </p:txBody>
      </p:sp>
    </p:spTree>
    <p:extLst>
      <p:ext uri="{BB962C8B-B14F-4D97-AF65-F5344CB8AC3E}">
        <p14:creationId xmlns:p14="http://schemas.microsoft.com/office/powerpoint/2010/main" val="143451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500" dirty="0"/>
              <a:t>Algoritmos Genéticos</a:t>
            </a:r>
            <a:endParaRPr lang="es-ES" sz="4500" dirty="0"/>
          </a:p>
        </p:txBody>
      </p:sp>
      <p:sp>
        <p:nvSpPr>
          <p:cNvPr id="3" name="2 Marcador de contenido"/>
          <p:cNvSpPr>
            <a:spLocks noGrp="1"/>
          </p:cNvSpPr>
          <p:nvPr>
            <p:ph idx="1"/>
          </p:nvPr>
        </p:nvSpPr>
        <p:spPr/>
        <p:txBody>
          <a:bodyPr>
            <a:normAutofit/>
          </a:bodyPr>
          <a:lstStyle/>
          <a:p>
            <a:pPr marL="0" indent="0">
              <a:buNone/>
            </a:pPr>
            <a:r>
              <a:rPr lang="es-ES" sz="2000" dirty="0"/>
              <a:t>Son métodos de búsqueda que imitan los principios evolutivos de los procesos naturales biológicos. La idea es que a partir de una población inicial aleatoria y diversificada, se seleccionen los individuos mejor adaptados, para luego ser reproducidos y mutados. Con el objetivo de llegar a una masa poblacional mas óptima, a lo largo de distintas generaciones poblacionales.</a:t>
            </a:r>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3</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500" dirty="0"/>
              <a:t>Codificación de las Variables</a:t>
            </a:r>
            <a:endParaRPr lang="es-ES" sz="4500" dirty="0"/>
          </a:p>
        </p:txBody>
      </p:sp>
      <p:sp>
        <p:nvSpPr>
          <p:cNvPr id="3" name="2 Marcador de contenido"/>
          <p:cNvSpPr>
            <a:spLocks noGrp="1"/>
          </p:cNvSpPr>
          <p:nvPr>
            <p:ph idx="1"/>
          </p:nvPr>
        </p:nvSpPr>
        <p:spPr/>
        <p:txBody>
          <a:bodyPr>
            <a:normAutofit/>
          </a:bodyPr>
          <a:lstStyle/>
          <a:p>
            <a:pPr marL="0" indent="0">
              <a:buNone/>
            </a:pPr>
            <a:r>
              <a:rPr lang="es-AR" sz="2000" dirty="0"/>
              <a:t>La representación mas sencilla de un individuo está dada por una cadena de bits, como por ejemplo: 11101010. A esta lista se le llama cromosoma. A cada bit del cromosoma se lo denomina gen.</a:t>
            </a:r>
          </a:p>
          <a:p>
            <a:pPr marL="0" indent="0">
              <a:buNone/>
            </a:pPr>
            <a:r>
              <a:rPr lang="es-AR" sz="2000" dirty="0"/>
              <a:t>Otras representaciones mas complejas podrían estar formadas por cadenas de números no binarios o letras.</a:t>
            </a:r>
            <a:endParaRPr lang="es-ES" sz="2000"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4</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5000" dirty="0"/>
              <a:t>¿Cómo saber que tan bueno o malo es un individuo?</a:t>
            </a:r>
            <a:endParaRPr lang="es-ES" sz="5000" dirty="0"/>
          </a:p>
        </p:txBody>
      </p:sp>
      <p:sp>
        <p:nvSpPr>
          <p:cNvPr id="3" name="2 Marcador de contenido"/>
          <p:cNvSpPr>
            <a:spLocks noGrp="1"/>
          </p:cNvSpPr>
          <p:nvPr>
            <p:ph idx="1"/>
          </p:nvPr>
        </p:nvSpPr>
        <p:spPr/>
        <p:txBody>
          <a:bodyPr>
            <a:normAutofit/>
          </a:bodyPr>
          <a:lstStyle/>
          <a:p>
            <a:pPr marL="0" indent="0">
              <a:buNone/>
            </a:pPr>
            <a:r>
              <a:rPr lang="es-AR" sz="2000" dirty="0"/>
              <a:t>Cuando hablamos de que tan bueno o malo es un individuo dentro de una población nos referimos al nivel de adaptación  o aptitud en el que éste se encuentra dentro de la masa poblacional. </a:t>
            </a:r>
          </a:p>
          <a:p>
            <a:pPr marL="0" indent="0">
              <a:buNone/>
            </a:pPr>
            <a:r>
              <a:rPr lang="es-AR" sz="2000" dirty="0"/>
              <a:t>El individuo presenta características  que lo hacen mas o menos apto respecto a otros, y estas características deben ser evaluadas por medio de una función objetivo, que se denomina </a:t>
            </a:r>
            <a:r>
              <a:rPr lang="es-AR" sz="2000" b="1" i="1" dirty="0"/>
              <a:t>Función de Aptitud.</a:t>
            </a:r>
            <a:endParaRPr lang="es-ES" sz="2000" b="1" i="1" dirty="0"/>
          </a:p>
        </p:txBody>
      </p:sp>
      <p:sp>
        <p:nvSpPr>
          <p:cNvPr id="4" name="3 Marcador de pie de página"/>
          <p:cNvSpPr>
            <a:spLocks noGrp="1"/>
          </p:cNvSpPr>
          <p:nvPr>
            <p:ph type="ftr" sz="quarter" idx="11"/>
          </p:nvPr>
        </p:nvSpPr>
        <p:spPr/>
        <p:txBody>
          <a:bodyPr/>
          <a:lstStyle/>
          <a:p>
            <a:r>
              <a:rPr lang="es-ES"/>
              <a:t>Inteligencia Artificial</a:t>
            </a:r>
          </a:p>
        </p:txBody>
      </p:sp>
      <p:sp>
        <p:nvSpPr>
          <p:cNvPr id="5" name="4 Marcador de número de diapositiva"/>
          <p:cNvSpPr>
            <a:spLocks noGrp="1"/>
          </p:cNvSpPr>
          <p:nvPr>
            <p:ph type="sldNum" sz="quarter" idx="12"/>
          </p:nvPr>
        </p:nvSpPr>
        <p:spPr/>
        <p:txBody>
          <a:bodyPr/>
          <a:lstStyle/>
          <a:p>
            <a:fld id="{3101BA5D-8F7B-49AC-8705-DC75F7D100D4}" type="slidenum">
              <a:rPr lang="es-ES" smtClean="0"/>
              <a:pPr/>
              <a:t>5</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500" dirty="0"/>
              <a:t>Función de Aptitud</a:t>
            </a:r>
            <a:endParaRPr lang="es-ES" sz="4500" dirty="0"/>
          </a:p>
        </p:txBody>
      </p:sp>
      <p:sp>
        <p:nvSpPr>
          <p:cNvPr id="3" name="2 Marcador de contenido"/>
          <p:cNvSpPr>
            <a:spLocks noGrp="1"/>
          </p:cNvSpPr>
          <p:nvPr>
            <p:ph idx="1"/>
          </p:nvPr>
        </p:nvSpPr>
        <p:spPr/>
        <p:txBody>
          <a:bodyPr/>
          <a:lstStyle/>
          <a:p>
            <a:pPr marL="0" indent="0">
              <a:buNone/>
            </a:pPr>
            <a:r>
              <a:rPr lang="es-AR" sz="2000" dirty="0"/>
              <a:t>La aptitud de un determinado individuo se encuentra evaluada a partir de una Función. Esta función depende del problema que se este evaluando y la solución objetivo.</a:t>
            </a:r>
          </a:p>
          <a:p>
            <a:pPr marL="0" indent="0">
              <a:buNone/>
            </a:pPr>
            <a:r>
              <a:rPr lang="es-AR" sz="2000" dirty="0"/>
              <a:t>Con esta función se evalúa a cada individuo, obteniendo que tan bueno o malo es la adaptación de este dentro de una generación determinada.</a:t>
            </a:r>
          </a:p>
          <a:p>
            <a:pPr>
              <a:buNone/>
            </a:pPr>
            <a:endParaRPr lang="es-AR" dirty="0"/>
          </a:p>
          <a:p>
            <a:pPr>
              <a:buNone/>
            </a:pPr>
            <a:endParaRPr lang="es-AR" dirty="0"/>
          </a:p>
          <a:p>
            <a:pPr>
              <a:buNone/>
            </a:pPr>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6</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85728"/>
            <a:ext cx="8229600" cy="1357314"/>
          </a:xfrm>
        </p:spPr>
        <p:txBody>
          <a:bodyPr>
            <a:normAutofit fontScale="90000"/>
          </a:bodyPr>
          <a:lstStyle/>
          <a:p>
            <a:r>
              <a:rPr lang="es-AR" dirty="0"/>
              <a:t>¿Cómo calculo la función de aptitud de un individuo?</a:t>
            </a:r>
            <a:endParaRPr lang="es-ES" dirty="0"/>
          </a:p>
        </p:txBody>
      </p:sp>
      <p:sp>
        <p:nvSpPr>
          <p:cNvPr id="3" name="2 Marcador de contenido"/>
          <p:cNvSpPr>
            <a:spLocks noGrp="1"/>
          </p:cNvSpPr>
          <p:nvPr>
            <p:ph idx="1"/>
          </p:nvPr>
        </p:nvSpPr>
        <p:spPr>
          <a:xfrm>
            <a:off x="500034" y="1714488"/>
            <a:ext cx="8229600" cy="4525963"/>
          </a:xfrm>
        </p:spPr>
        <p:txBody>
          <a:bodyPr>
            <a:normAutofit/>
          </a:bodyPr>
          <a:lstStyle/>
          <a:p>
            <a:pPr marL="0" indent="0">
              <a:buNone/>
            </a:pPr>
            <a:r>
              <a:rPr lang="es-AR" sz="2000" dirty="0"/>
              <a:t>La aptitud de un programa se obtiene testeando el sistema, ver si llega al resultado correcto y ver cuantos recursos y tiempo consumen, pero no solo pruebo con un solo juego de datos en su input, se debe testear con varios juegos distintos, porque hay programas que con ciertos pares de datos input funcionan mejor (Cada vez que testeo el programa debo cambiar el conjunto de datos de entrada)..</a:t>
            </a:r>
            <a:endParaRPr lang="es-ES" sz="2000" dirty="0"/>
          </a:p>
          <a:p>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7</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642918"/>
            <a:ext cx="8229600" cy="1214446"/>
          </a:xfrm>
        </p:spPr>
        <p:txBody>
          <a:bodyPr>
            <a:noAutofit/>
          </a:bodyPr>
          <a:lstStyle/>
          <a:p>
            <a:r>
              <a:rPr lang="es-AR" sz="4000" dirty="0"/>
              <a:t>¿Cómo hago para medir la aptitud de la masa poblacional?</a:t>
            </a:r>
            <a:br>
              <a:rPr lang="es-ES" sz="4000" dirty="0"/>
            </a:br>
            <a:endParaRPr lang="es-ES" sz="4000" dirty="0"/>
          </a:p>
        </p:txBody>
      </p:sp>
      <p:sp>
        <p:nvSpPr>
          <p:cNvPr id="3" name="2 Marcador de contenido"/>
          <p:cNvSpPr>
            <a:spLocks noGrp="1"/>
          </p:cNvSpPr>
          <p:nvPr>
            <p:ph idx="1"/>
          </p:nvPr>
        </p:nvSpPr>
        <p:spPr>
          <a:xfrm>
            <a:off x="500034" y="1857364"/>
            <a:ext cx="8229600" cy="4525963"/>
          </a:xfrm>
        </p:spPr>
        <p:txBody>
          <a:bodyPr/>
          <a:lstStyle/>
          <a:p>
            <a:pPr>
              <a:buNone/>
            </a:pPr>
            <a:r>
              <a:rPr lang="es-AR" sz="2000" dirty="0"/>
              <a:t>Existen dos pasos para obtener la Media de la población:</a:t>
            </a:r>
          </a:p>
          <a:p>
            <a:pPr>
              <a:buNone/>
            </a:pPr>
            <a:endParaRPr lang="es-ES" sz="2000" dirty="0"/>
          </a:p>
          <a:p>
            <a:pPr lvl="0"/>
            <a:r>
              <a:rPr lang="es-AR" sz="2000" dirty="0"/>
              <a:t>Obtener la f aptitud(Xi) /i ϵ [0,..,N]</a:t>
            </a:r>
            <a:endParaRPr lang="es-ES" sz="2000" dirty="0"/>
          </a:p>
          <a:p>
            <a:pPr lvl="0"/>
            <a:r>
              <a:rPr lang="es-AR" sz="2000" dirty="0"/>
              <a:t>F aptitud poblacional(</a:t>
            </a:r>
            <a:r>
              <a:rPr lang="es-AR" sz="2000" dirty="0" err="1"/>
              <a:t>Puebloj</a:t>
            </a:r>
            <a:r>
              <a:rPr lang="es-AR" sz="2000" dirty="0"/>
              <a:t>)= (</a:t>
            </a:r>
            <a:r>
              <a:rPr lang="es-AR" sz="2000" dirty="0" err="1"/>
              <a:t>Σf</a:t>
            </a:r>
            <a:r>
              <a:rPr lang="es-AR" sz="2000" dirty="0"/>
              <a:t> aptitud(Xi))/n+1  </a:t>
            </a:r>
          </a:p>
          <a:p>
            <a:pPr lvl="0">
              <a:buNone/>
            </a:pPr>
            <a:r>
              <a:rPr lang="es-AR" sz="2000" dirty="0"/>
              <a:t>(Σ va desde i = 0 a n)</a:t>
            </a:r>
            <a:endParaRPr lang="es-ES" sz="2000" dirty="0"/>
          </a:p>
          <a:p>
            <a:endParaRPr lang="es-ES" dirty="0"/>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8</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Parámetros de un Algoritmo Genético</a:t>
            </a:r>
            <a:endParaRPr lang="es-ES" dirty="0"/>
          </a:p>
        </p:txBody>
      </p:sp>
      <p:sp>
        <p:nvSpPr>
          <p:cNvPr id="3" name="2 Marcador de contenido"/>
          <p:cNvSpPr>
            <a:spLocks noGrp="1"/>
          </p:cNvSpPr>
          <p:nvPr>
            <p:ph idx="1"/>
          </p:nvPr>
        </p:nvSpPr>
        <p:spPr/>
        <p:txBody>
          <a:bodyPr>
            <a:normAutofit/>
          </a:bodyPr>
          <a:lstStyle/>
          <a:p>
            <a:pPr marL="0" indent="0">
              <a:buNone/>
            </a:pPr>
            <a:r>
              <a:rPr lang="es-AR" sz="2000" dirty="0"/>
              <a:t>Cuando se aplican estos métodos es necesario determinar ciertas variables, tales como:</a:t>
            </a:r>
          </a:p>
          <a:p>
            <a:pPr marL="0" indent="0">
              <a:buNone/>
            </a:pPr>
            <a:endParaRPr lang="es-AR" sz="2000" dirty="0"/>
          </a:p>
          <a:p>
            <a:pPr marL="0" indent="0">
              <a:buFontTx/>
              <a:buChar char="-"/>
            </a:pPr>
            <a:r>
              <a:rPr lang="es-AR" sz="2000" dirty="0"/>
              <a:t>Tamaño de la población.</a:t>
            </a:r>
          </a:p>
          <a:p>
            <a:pPr marL="0" indent="0">
              <a:buFontTx/>
              <a:buChar char="-"/>
            </a:pPr>
            <a:r>
              <a:rPr lang="es-AR" sz="2000" dirty="0"/>
              <a:t>Criterio de fin en la evolución generacional.</a:t>
            </a:r>
          </a:p>
          <a:p>
            <a:pPr marL="0" indent="0">
              <a:buFontTx/>
              <a:buChar char="-"/>
            </a:pPr>
            <a:r>
              <a:rPr lang="es-AR" sz="2000" dirty="0"/>
              <a:t>Probabilidad del Tipo de Selección.</a:t>
            </a:r>
            <a:endParaRPr lang="es-ES" sz="2000" dirty="0"/>
          </a:p>
          <a:p>
            <a:pPr marL="0" indent="0">
              <a:buFontTx/>
              <a:buChar char="-"/>
            </a:pPr>
            <a:r>
              <a:rPr lang="es-AR" sz="2000" dirty="0"/>
              <a:t>Probabilidad del Tipo de Reproducción.</a:t>
            </a:r>
          </a:p>
          <a:p>
            <a:pPr marL="0" indent="0">
              <a:buFontTx/>
              <a:buChar char="-"/>
            </a:pPr>
            <a:r>
              <a:rPr lang="es-AR" sz="2000" dirty="0"/>
              <a:t>Probabilidad de Mutación.</a:t>
            </a:r>
          </a:p>
        </p:txBody>
      </p:sp>
      <p:sp>
        <p:nvSpPr>
          <p:cNvPr id="4" name="3 Marcador de número de diapositiva"/>
          <p:cNvSpPr>
            <a:spLocks noGrp="1"/>
          </p:cNvSpPr>
          <p:nvPr>
            <p:ph type="sldNum" sz="quarter" idx="12"/>
          </p:nvPr>
        </p:nvSpPr>
        <p:spPr/>
        <p:txBody>
          <a:bodyPr/>
          <a:lstStyle/>
          <a:p>
            <a:fld id="{3101BA5D-8F7B-49AC-8705-DC75F7D100D4}" type="slidenum">
              <a:rPr lang="es-ES" smtClean="0"/>
              <a:pPr/>
              <a:t>9</a:t>
            </a:fld>
            <a:endParaRPr lang="es-ES"/>
          </a:p>
        </p:txBody>
      </p:sp>
      <p:sp>
        <p:nvSpPr>
          <p:cNvPr id="5" name="4 Marcador de pie de página"/>
          <p:cNvSpPr>
            <a:spLocks noGrp="1"/>
          </p:cNvSpPr>
          <p:nvPr>
            <p:ph type="ftr" sz="quarter" idx="11"/>
          </p:nvPr>
        </p:nvSpPr>
        <p:spPr/>
        <p:txBody>
          <a:bodyPr/>
          <a:lstStyle/>
          <a:p>
            <a:r>
              <a:rPr lang="es-ES"/>
              <a:t>Inteligencia Artificial</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1698</TotalTime>
  <Words>1928</Words>
  <Application>Microsoft Office PowerPoint</Application>
  <PresentationFormat>Presentación en pantalla (4:3)</PresentationFormat>
  <Paragraphs>360</Paragraphs>
  <Slides>26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Franklin Gothic Book</vt:lpstr>
      <vt:lpstr>Times New Roman</vt:lpstr>
      <vt:lpstr>Tema de Office</vt:lpstr>
      <vt:lpstr>Presentación de PowerPoint</vt:lpstr>
      <vt:lpstr>Inicios</vt:lpstr>
      <vt:lpstr>Algoritmos Genéticos</vt:lpstr>
      <vt:lpstr>Codificación de las Variables</vt:lpstr>
      <vt:lpstr>¿Cómo saber que tan bueno o malo es un individuo?</vt:lpstr>
      <vt:lpstr>Función de Aptitud</vt:lpstr>
      <vt:lpstr>¿Cómo calculo la función de aptitud de un individuo?</vt:lpstr>
      <vt:lpstr>¿Cómo hago para medir la aptitud de la masa poblacional? </vt:lpstr>
      <vt:lpstr>Parámetros de un Algoritmo Genético</vt:lpstr>
      <vt:lpstr>Generación de una población</vt:lpstr>
      <vt:lpstr>Evolución generacional Criterios de fin</vt:lpstr>
      <vt:lpstr>Selección Natural</vt:lpstr>
      <vt:lpstr>Selección por Torneo</vt:lpstr>
      <vt:lpstr>Selección por Ruleta</vt:lpstr>
      <vt:lpstr>Operador Estocástico </vt:lpstr>
      <vt:lpstr>Presentación de PowerPoint</vt:lpstr>
      <vt:lpstr>Reproducción - Crossover</vt:lpstr>
      <vt:lpstr>Cruzamiento por un punto</vt:lpstr>
      <vt:lpstr>Cruzamiento por N Puntos (Multipoint Crossover)</vt:lpstr>
      <vt:lpstr>Polinomial</vt:lpstr>
      <vt:lpstr>Mutación</vt:lpstr>
      <vt:lpstr>Presentación de PowerPoint</vt:lpstr>
      <vt:lpstr>Presentación de PowerPoint</vt:lpstr>
      <vt:lpstr>Estructura del proceso de aplicación de Algoritmos Genéticos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YGUILLAUME</dc:creator>
  <cp:lastModifiedBy>Gastón Lucas Taborda</cp:lastModifiedBy>
  <cp:revision>329</cp:revision>
  <dcterms:created xsi:type="dcterms:W3CDTF">2012-10-15T11:26:27Z</dcterms:created>
  <dcterms:modified xsi:type="dcterms:W3CDTF">2020-11-25T16:37:38Z</dcterms:modified>
</cp:coreProperties>
</file>