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7" r:id="rId2"/>
    <p:sldId id="258" r:id="rId3"/>
    <p:sldId id="259" r:id="rId4"/>
    <p:sldId id="270" r:id="rId5"/>
    <p:sldId id="263" r:id="rId6"/>
    <p:sldId id="269" r:id="rId7"/>
    <p:sldId id="264" r:id="rId8"/>
    <p:sldId id="265" r:id="rId9"/>
    <p:sldId id="261" r:id="rId10"/>
    <p:sldId id="266" r:id="rId11"/>
    <p:sldId id="271" r:id="rId12"/>
    <p:sldId id="272" r:id="rId13"/>
    <p:sldId id="268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67" autoAdjust="0"/>
    <p:restoredTop sz="86387" autoAdjust="0"/>
  </p:normalViewPr>
  <p:slideViewPr>
    <p:cSldViewPr>
      <p:cViewPr varScale="1">
        <p:scale>
          <a:sx n="114" d="100"/>
          <a:sy n="114" d="100"/>
        </p:scale>
        <p:origin x="221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48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6A67A-2952-481A-AC4F-B2585A33B099}" type="datetimeFigureOut">
              <a:rPr lang="es-ES" smtClean="0"/>
              <a:pPr/>
              <a:t>22/11/2020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E27B2-EDA7-4B62-981E-C054E4C8F2E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9364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27B2-EDA7-4B62-981E-C054E4C8F2E4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386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4F502-A788-4BB8-BD3A-77F2C11A228C}" type="datetime1">
              <a:rPr lang="es-ES" smtClean="0"/>
              <a:pPr/>
              <a:t>22/11/2020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E1AF-1F22-4761-9A74-93E491F1F44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CD7F-77CA-4106-B326-F08C983D6406}" type="datetime1">
              <a:rPr lang="es-ES" smtClean="0"/>
              <a:pPr/>
              <a:t>22/11/2020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E1AF-1F22-4761-9A74-93E491F1F44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688CF-1F17-41BE-9681-9DC015C71FFF}" type="datetime1">
              <a:rPr lang="es-ES" smtClean="0"/>
              <a:pPr/>
              <a:t>22/11/2020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E1AF-1F22-4761-9A74-93E491F1F44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F4E2F-7D0E-4AC0-A4BB-F4AF2477924C}" type="datetime1">
              <a:rPr lang="es-ES" smtClean="0"/>
              <a:pPr/>
              <a:t>22/11/2020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E1AF-1F22-4761-9A74-93E491F1F44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9C23-3421-4FE3-8316-BC5857F5544B}" type="datetime1">
              <a:rPr lang="es-ES" smtClean="0"/>
              <a:pPr/>
              <a:t>22/11/2020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E1AF-1F22-4761-9A74-93E491F1F44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D65B-3946-4656-BE3A-7A53F87D48EC}" type="datetime1">
              <a:rPr lang="es-ES" smtClean="0"/>
              <a:pPr/>
              <a:t>22/11/2020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E1AF-1F22-4761-9A74-93E491F1F44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BB50-14FB-49B0-AB46-37CB1F5DDE79}" type="datetime1">
              <a:rPr lang="es-ES" smtClean="0"/>
              <a:pPr/>
              <a:t>22/11/2020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E1AF-1F22-4761-9A74-93E491F1F44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5C334-09BE-4097-B3D0-8E1F4E3179CA}" type="datetime1">
              <a:rPr lang="es-ES" smtClean="0"/>
              <a:pPr/>
              <a:t>22/11/2020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E1AF-1F22-4761-9A74-93E491F1F44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7379-A5F3-4844-AD05-2781004DCC2A}" type="datetime1">
              <a:rPr lang="es-ES" smtClean="0"/>
              <a:pPr/>
              <a:t>22/11/2020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E1AF-1F22-4761-9A74-93E491F1F44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959CC-14B1-40CE-A1B9-74499F70039C}" type="datetime1">
              <a:rPr lang="es-ES" smtClean="0"/>
              <a:pPr/>
              <a:t>22/11/2020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E1AF-1F22-4761-9A74-93E491F1F44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E347-8FEE-48BB-9AC7-8711BA6B9DC3}" type="datetime1">
              <a:rPr lang="es-ES" smtClean="0"/>
              <a:pPr/>
              <a:t>22/11/2020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E1AF-1F22-4761-9A74-93E491F1F44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0B21A-5AEE-459C-84D2-972E8D036374}" type="datetime1">
              <a:rPr lang="es-ES" smtClean="0"/>
              <a:pPr/>
              <a:t>22/11/2020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FE1AF-1F22-4761-9A74-93E491F1F44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//upload.wikimedia.org/wikipedia/commons/6/62/Neurona.sv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ogo-fiuba.gif"/>
          <p:cNvPicPr>
            <a:picLocks noChangeAspect="1"/>
          </p:cNvPicPr>
          <p:nvPr/>
        </p:nvPicPr>
        <p:blipFill>
          <a:blip r:embed="rId2" cstate="print">
            <a:lum bright="99000" contrast="63000"/>
          </a:blip>
          <a:stretch>
            <a:fillRect/>
          </a:stretch>
        </p:blipFill>
        <p:spPr>
          <a:xfrm>
            <a:off x="2123728" y="908720"/>
            <a:ext cx="4752528" cy="4517268"/>
          </a:xfrm>
          <a:prstGeom prst="rect">
            <a:avLst/>
          </a:prstGeom>
          <a:effectLst>
            <a:outerShdw algn="ctr" rotWithShape="0">
              <a:schemeClr val="bg1"/>
            </a:outerShdw>
          </a:effec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864395" y="908720"/>
            <a:ext cx="77724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58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Inteligencia Artificial</a:t>
            </a:r>
            <a:br>
              <a:rPr kumimoji="0" lang="es-AR" sz="65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s-AR" sz="33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(75.23)</a:t>
            </a:r>
            <a:endParaRPr kumimoji="0" lang="es-ES" sz="33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051090" y="3255948"/>
            <a:ext cx="3357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AR" sz="2000" dirty="0"/>
          </a:p>
          <a:p>
            <a:pPr algn="ctr"/>
            <a:r>
              <a:rPr lang="es-AR" sz="2000" dirty="0"/>
              <a:t>Redes Neuronales Artificiales</a:t>
            </a:r>
          </a:p>
        </p:txBody>
      </p:sp>
    </p:spTree>
    <p:extLst>
      <p:ext uri="{BB962C8B-B14F-4D97-AF65-F5344CB8AC3E}">
        <p14:creationId xmlns:p14="http://schemas.microsoft.com/office/powerpoint/2010/main" val="3654063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4000" b="1" dirty="0" err="1"/>
              <a:t>Perceptrón</a:t>
            </a:r>
            <a:endParaRPr lang="es-ES" sz="4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18864" y="1556792"/>
            <a:ext cx="8229600" cy="72008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ES" sz="2200" dirty="0"/>
              <a:t>Es la unidad básica de una red neuronal.</a:t>
            </a:r>
            <a:r>
              <a:rPr lang="es-ES_tradnl" sz="2200" dirty="0"/>
              <a:t> Solo permite diferenciar entre dos clases linealmente separables.</a:t>
            </a:r>
            <a:endParaRPr lang="es-ES" sz="2200" dirty="0"/>
          </a:p>
          <a:p>
            <a:pPr marL="0" indent="0" algn="just">
              <a:buNone/>
            </a:pP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grpSp>
        <p:nvGrpSpPr>
          <p:cNvPr id="5" name="4 Grupo"/>
          <p:cNvGrpSpPr/>
          <p:nvPr/>
        </p:nvGrpSpPr>
        <p:grpSpPr>
          <a:xfrm>
            <a:off x="2761217" y="2550731"/>
            <a:ext cx="3610983" cy="1742365"/>
            <a:chOff x="2699792" y="1196752"/>
            <a:chExt cx="3405589" cy="1474501"/>
          </a:xfrm>
        </p:grpSpPr>
        <p:sp>
          <p:nvSpPr>
            <p:cNvPr id="6" name="Text Box 11"/>
            <p:cNvSpPr txBox="1">
              <a:spLocks noChangeArrowheads="1"/>
            </p:cNvSpPr>
            <p:nvPr/>
          </p:nvSpPr>
          <p:spPr bwMode="auto">
            <a:xfrm>
              <a:off x="3425453" y="2445738"/>
              <a:ext cx="498475" cy="22551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0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Wn</a:t>
              </a:r>
              <a:endParaRPr kumimoji="0" 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7" name="6 Grupo"/>
            <p:cNvGrpSpPr/>
            <p:nvPr/>
          </p:nvGrpSpPr>
          <p:grpSpPr>
            <a:xfrm>
              <a:off x="2699792" y="1196752"/>
              <a:ext cx="3405589" cy="1400733"/>
              <a:chOff x="2699792" y="1231093"/>
              <a:chExt cx="3405589" cy="1400733"/>
            </a:xfrm>
          </p:grpSpPr>
          <p:grpSp>
            <p:nvGrpSpPr>
              <p:cNvPr id="8" name="Group 3"/>
              <p:cNvGrpSpPr>
                <a:grpSpLocks/>
              </p:cNvGrpSpPr>
              <p:nvPr/>
            </p:nvGrpSpPr>
            <p:grpSpPr bwMode="auto">
              <a:xfrm>
                <a:off x="2699792" y="1231093"/>
                <a:ext cx="2585720" cy="1282575"/>
                <a:chOff x="2036" y="3075"/>
                <a:chExt cx="4072" cy="2019"/>
              </a:xfrm>
            </p:grpSpPr>
            <p:grpSp>
              <p:nvGrpSpPr>
                <p:cNvPr id="14" name="Group 6"/>
                <p:cNvGrpSpPr>
                  <a:grpSpLocks/>
                </p:cNvGrpSpPr>
                <p:nvPr/>
              </p:nvGrpSpPr>
              <p:grpSpPr bwMode="auto">
                <a:xfrm>
                  <a:off x="2036" y="3075"/>
                  <a:ext cx="4072" cy="1474"/>
                  <a:chOff x="2036" y="3075"/>
                  <a:chExt cx="4072" cy="1474"/>
                </a:xfrm>
              </p:grpSpPr>
              <p:grpSp>
                <p:nvGrpSpPr>
                  <p:cNvPr id="17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2036" y="3075"/>
                    <a:ext cx="2558" cy="1474"/>
                    <a:chOff x="1796" y="3853"/>
                    <a:chExt cx="2558" cy="1474"/>
                  </a:xfrm>
                </p:grpSpPr>
                <p:sp>
                  <p:nvSpPr>
                    <p:cNvPr id="20" name="AutoShape 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81" y="4208"/>
                      <a:ext cx="1066" cy="523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s-ES"/>
                    </a:p>
                  </p:txBody>
                </p:sp>
                <p:sp>
                  <p:nvSpPr>
                    <p:cNvPr id="21" name="AutoShape 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81" y="4900"/>
                      <a:ext cx="1066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s-ES"/>
                    </a:p>
                  </p:txBody>
                </p:sp>
                <p:sp>
                  <p:nvSpPr>
                    <p:cNvPr id="22" name="Text Box 1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796" y="3853"/>
                      <a:ext cx="785" cy="35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 pitchFamily="34" charset="0"/>
                          <a:cs typeface="Times New Roman" pitchFamily="18" charset="0"/>
                        </a:rPr>
                        <a:t>E1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23" name="Text Box 1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15" y="4731"/>
                      <a:ext cx="785" cy="35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 pitchFamily="34" charset="0"/>
                          <a:cs typeface="Times New Roman" pitchFamily="18" charset="0"/>
                        </a:rPr>
                        <a:t>E2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24" name="Text Box 1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71" y="3983"/>
                      <a:ext cx="785" cy="35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 pitchFamily="34" charset="0"/>
                          <a:cs typeface="Times New Roman" pitchFamily="18" charset="0"/>
                        </a:rPr>
                        <a:t>W1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25" name="Text Box 1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12" y="4972"/>
                      <a:ext cx="785" cy="35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 pitchFamily="34" charset="0"/>
                          <a:cs typeface="Times New Roman" pitchFamily="18" charset="0"/>
                        </a:rPr>
                        <a:t>W2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26" name="Oval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56" y="4665"/>
                      <a:ext cx="598" cy="52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 pitchFamily="34" charset="0"/>
                          <a:cs typeface="Times New Roman" pitchFamily="18" charset="0"/>
                        </a:rPr>
                        <a:t>N</a:t>
                      </a:r>
                      <a:endParaRPr kumimoji="0" lang="es-A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  <p:sp>
                <p:nvSpPr>
                  <p:cNvPr id="18" name="AutoShape 8"/>
                  <p:cNvSpPr>
                    <a:spLocks noChangeShapeType="1"/>
                  </p:cNvSpPr>
                  <p:nvPr/>
                </p:nvSpPr>
                <p:spPr bwMode="auto">
                  <a:xfrm>
                    <a:off x="4678" y="4059"/>
                    <a:ext cx="693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s-ES"/>
                  </a:p>
                </p:txBody>
              </p:sp>
              <p:sp>
                <p:nvSpPr>
                  <p:cNvPr id="19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621" y="3834"/>
                    <a:ext cx="487" cy="474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Times New Roman" pitchFamily="18" charset="0"/>
                      </a:rPr>
                      <a:t>F</a:t>
                    </a:r>
                    <a:endParaRPr kumimoji="0" lang="es-E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sp>
              <p:nvSpPr>
                <p:cNvPr id="15" name="AutoShape 5"/>
                <p:cNvSpPr>
                  <a:spLocks noChangeShapeType="1"/>
                </p:cNvSpPr>
                <p:nvPr/>
              </p:nvSpPr>
              <p:spPr bwMode="auto">
                <a:xfrm flipV="1">
                  <a:off x="4301" y="4470"/>
                  <a:ext cx="0" cy="624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6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4760" y="3602"/>
                  <a:ext cx="461" cy="41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b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s-ES" sz="1200" dirty="0">
                      <a:latin typeface="Arial" pitchFamily="34" charset="0"/>
                      <a:cs typeface="Times New Roman" pitchFamily="18" charset="0"/>
                    </a:rPr>
                    <a:t>a</a:t>
                  </a:r>
                  <a:endParaRPr kumimoji="0" lang="es-E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9" name="AutoShape 15"/>
              <p:cNvSpPr>
                <a:spLocks noChangeShapeType="1"/>
              </p:cNvSpPr>
              <p:nvPr/>
            </p:nvSpPr>
            <p:spPr bwMode="auto">
              <a:xfrm flipV="1">
                <a:off x="3198267" y="2127116"/>
                <a:ext cx="676910" cy="38655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" name="Text Box 13"/>
              <p:cNvSpPr txBox="1">
                <a:spLocks noChangeArrowheads="1"/>
              </p:cNvSpPr>
              <p:nvPr/>
            </p:nvSpPr>
            <p:spPr bwMode="auto">
              <a:xfrm>
                <a:off x="2711857" y="2406311"/>
                <a:ext cx="498475" cy="22551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1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Calibri" pitchFamily="34" charset="0"/>
                    <a:cs typeface="Times New Roman" pitchFamily="18" charset="0"/>
                  </a:rPr>
                  <a:t>En</a:t>
                </a:r>
                <a:endParaRPr kumimoji="0" lang="es-E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" name="AutoShape 8"/>
              <p:cNvSpPr>
                <a:spLocks noChangeShapeType="1"/>
              </p:cNvSpPr>
              <p:nvPr/>
            </p:nvSpPr>
            <p:spPr bwMode="auto">
              <a:xfrm>
                <a:off x="5328692" y="1865650"/>
                <a:ext cx="44005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" name="Text Box 7"/>
              <p:cNvSpPr txBox="1">
                <a:spLocks noChangeArrowheads="1"/>
              </p:cNvSpPr>
              <p:nvPr/>
            </p:nvSpPr>
            <p:spPr bwMode="auto">
              <a:xfrm>
                <a:off x="5796136" y="1713250"/>
                <a:ext cx="309245" cy="30111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s-ES" sz="1200" dirty="0">
                    <a:latin typeface="Arial" pitchFamily="34" charset="0"/>
                    <a:cs typeface="Times New Roman" pitchFamily="18" charset="0"/>
                  </a:rPr>
                  <a:t>S</a:t>
                </a:r>
                <a:endParaRPr kumimoji="0" lang="es-E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3" name="12 Conector recto"/>
              <p:cNvCxnSpPr/>
              <p:nvPr/>
            </p:nvCxnSpPr>
            <p:spPr>
              <a:xfrm>
                <a:off x="2961094" y="2117270"/>
                <a:ext cx="0" cy="198199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000" dirty="0"/>
              <a:t>Tipos de Aprendizaje</a:t>
            </a:r>
            <a:endParaRPr lang="es-ES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s-AR" sz="2000" i="1" u="sng" dirty="0"/>
              <a:t>Supervisado</a:t>
            </a:r>
          </a:p>
          <a:p>
            <a:pPr algn="just">
              <a:buNone/>
            </a:pPr>
            <a:endParaRPr lang="es-AR" sz="2000" i="1" u="sng" dirty="0"/>
          </a:p>
          <a:p>
            <a:pPr marL="0" indent="0" algn="just">
              <a:buNone/>
            </a:pPr>
            <a:r>
              <a:rPr lang="es-AR" sz="1500" dirty="0"/>
              <a:t>Se presentan pares de patrones de entrada/salida. A partir de estos patrones frente a una entrada en la red neuronal se calcula la salida. Luego con la salida calculada y la salida esperada se genera un valor de error. </a:t>
            </a:r>
          </a:p>
          <a:p>
            <a:pPr marL="0" indent="0" algn="just">
              <a:buNone/>
            </a:pPr>
            <a:r>
              <a:rPr lang="es-AR" sz="1500" dirty="0"/>
              <a:t>El mecanismo básico para generar este tipo de aprendizaje es:</a:t>
            </a:r>
          </a:p>
          <a:p>
            <a:pPr marL="0" indent="0" algn="just">
              <a:buNone/>
            </a:pPr>
            <a:r>
              <a:rPr lang="es-AR" sz="1500" dirty="0"/>
              <a:t>1. Establecer pesos aleatoriamente en cada una de las conexiones. </a:t>
            </a:r>
          </a:p>
          <a:p>
            <a:pPr marL="0" indent="0" algn="just">
              <a:buNone/>
            </a:pPr>
            <a:r>
              <a:rPr lang="es-AR" sz="1500" dirty="0"/>
              <a:t>2. Entrenar  la red a partir de entradas y salidas establecidas (patrones).  </a:t>
            </a:r>
            <a:endParaRPr lang="es-ES" sz="1500" dirty="0"/>
          </a:p>
          <a:p>
            <a:pPr marL="0" indent="0">
              <a:buNone/>
            </a:pPr>
            <a:r>
              <a:rPr lang="es-ES" sz="1500" dirty="0"/>
              <a:t>3. Ingresar una entrada en la red, calcular la salida y a partir de ésta compararla con la esperada, generando un valor de error.</a:t>
            </a:r>
          </a:p>
          <a:p>
            <a:pPr>
              <a:buNone/>
            </a:pPr>
            <a:r>
              <a:rPr lang="es-AR" sz="1500" dirty="0"/>
              <a:t>4. Aplicar el tipo de aprendizaje.</a:t>
            </a:r>
          </a:p>
          <a:p>
            <a:pPr marL="0" indent="0" algn="just">
              <a:buNone/>
            </a:pPr>
            <a:endParaRPr lang="es-AR" sz="1500" dirty="0"/>
          </a:p>
          <a:p>
            <a:pPr marL="0" indent="0" algn="just">
              <a:buNone/>
            </a:pPr>
            <a:r>
              <a:rPr lang="es-AR" sz="1500" dirty="0"/>
              <a:t>Los algoritmos mas conocidos de esta metodología son: Aprendizaje por corrección de error,  por refuerzo y estocástico .</a:t>
            </a:r>
          </a:p>
          <a:p>
            <a:pPr marL="0" indent="0" algn="just">
              <a:buNone/>
            </a:pPr>
            <a:r>
              <a:rPr lang="es-AR" sz="1500" dirty="0"/>
              <a:t>El Tipo de aprendizaje supervisado mas conocido es el de corrección por error, en donde a partir del error obtenido se modifican los pesos de las conexiones, de manera tal de aproximarse mas a la salida esperada.</a:t>
            </a:r>
          </a:p>
          <a:p>
            <a:pPr marL="0" indent="0" algn="just">
              <a:buNone/>
            </a:pPr>
            <a:endParaRPr lang="es-AR" sz="1500" dirty="0"/>
          </a:p>
          <a:p>
            <a:pPr marL="0" indent="0">
              <a:buNone/>
            </a:pPr>
            <a:endParaRPr lang="es-AR" sz="2000" dirty="0"/>
          </a:p>
          <a:p>
            <a:pPr algn="just">
              <a:buNone/>
            </a:pPr>
            <a:endParaRPr lang="es-AR" sz="20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s-AR" sz="2000" i="1" u="sng" dirty="0"/>
              <a:t>No Supervisado</a:t>
            </a:r>
          </a:p>
          <a:p>
            <a:pPr>
              <a:buNone/>
            </a:pPr>
            <a:endParaRPr lang="es-AR" sz="2000" dirty="0"/>
          </a:p>
          <a:p>
            <a:pPr marL="0" indent="0" algn="just">
              <a:buNone/>
            </a:pPr>
            <a:r>
              <a:rPr lang="es-AR" sz="2000" dirty="0"/>
              <a:t>En este tipo de aprendizaje no se recibe información de que tan buena o mala es la salida calculada. Se ingresan entradas en la red  y la red es quien en base a información actual e histórica, caracteriza, relaciona, categoriza. </a:t>
            </a:r>
          </a:p>
          <a:p>
            <a:pPr marL="0" indent="0" algn="just">
              <a:buNone/>
            </a:pPr>
            <a:endParaRPr lang="es-AR" sz="2000" dirty="0"/>
          </a:p>
          <a:p>
            <a:pPr marL="0" indent="0" algn="just">
              <a:buNone/>
            </a:pPr>
            <a:r>
              <a:rPr lang="es-AR" sz="2000" dirty="0"/>
              <a:t>Dos de los algoritmos mas conocidos son:  </a:t>
            </a:r>
            <a:r>
              <a:rPr lang="es-AR" sz="2000" dirty="0" err="1"/>
              <a:t>hebbiano</a:t>
            </a:r>
            <a:r>
              <a:rPr lang="es-AR" sz="2000" dirty="0"/>
              <a:t> y  el competitivo.</a:t>
            </a:r>
            <a:endParaRPr lang="es-ES" sz="2000" dirty="0"/>
          </a:p>
          <a:p>
            <a:pPr>
              <a:buNone/>
            </a:pPr>
            <a:endParaRPr lang="es-ES" sz="20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Yesica\AppData\Local\Microsoft\Windows\Temporary Internet Files\Content.IE5\KG15TUNQ\MP900315598[1]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252" y="1738058"/>
            <a:ext cx="4320480" cy="3478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311022" y="3053607"/>
            <a:ext cx="2242592" cy="6766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AR" sz="3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Preguntas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FFCD-8C0C-410D-A048-67B2790C84B6}" type="slidenum">
              <a:rPr lang="es-ES" smtClean="0"/>
              <a:pPr/>
              <a:t>13</a:t>
            </a:fld>
            <a:endParaRPr lang="es-ES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Inteligencia Artificial</a:t>
            </a:r>
          </a:p>
        </p:txBody>
      </p:sp>
    </p:spTree>
    <p:extLst>
      <p:ext uri="{BB962C8B-B14F-4D97-AF65-F5344CB8AC3E}">
        <p14:creationId xmlns:p14="http://schemas.microsoft.com/office/powerpoint/2010/main" val="218683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000" dirty="0"/>
              <a:t>Redes Neuronales Artificiales</a:t>
            </a:r>
            <a:endParaRPr lang="es-ES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000" dirty="0"/>
              <a:t>Son modelos simplificados de las redes neuronales biológicas. Buscan copiar la arquitectura del cerebro. Artificialmente funcionarían como un conjunto de procesadores paralelos que interactúan entre sí.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082660"/>
          </a:xfrm>
        </p:spPr>
        <p:txBody>
          <a:bodyPr>
            <a:normAutofit/>
          </a:bodyPr>
          <a:lstStyle/>
          <a:p>
            <a:r>
              <a:rPr lang="es-AR" sz="4000" dirty="0"/>
              <a:t>Neurona Biológica</a:t>
            </a:r>
            <a:endParaRPr lang="es-ES" sz="4000" dirty="0"/>
          </a:p>
        </p:txBody>
      </p:sp>
      <p:pic>
        <p:nvPicPr>
          <p:cNvPr id="10242" name="Picture 2" descr="File:Neurona.sv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0298" y="3304670"/>
            <a:ext cx="4339085" cy="2332259"/>
          </a:xfrm>
          <a:prstGeom prst="rect">
            <a:avLst/>
          </a:prstGeom>
          <a:noFill/>
        </p:spPr>
      </p:pic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A60682C-1F3C-4FF5-B0BA-AC32283265EA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21" name="20 CuadroTexto"/>
          <p:cNvSpPr txBox="1"/>
          <p:nvPr/>
        </p:nvSpPr>
        <p:spPr>
          <a:xfrm>
            <a:off x="928662" y="1580599"/>
            <a:ext cx="77153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buFont typeface="Arial" pitchFamily="34" charset="0"/>
              <a:buChar char="•"/>
            </a:pPr>
            <a:r>
              <a:rPr lang="es-AR" sz="2000" dirty="0"/>
              <a:t> Contiene  un Núcleo</a:t>
            </a:r>
            <a:endParaRPr lang="es-ES" sz="2000" dirty="0"/>
          </a:p>
          <a:p>
            <a:pPr lvl="0" algn="just">
              <a:buFont typeface="Arial" pitchFamily="34" charset="0"/>
              <a:buChar char="•"/>
            </a:pPr>
            <a:r>
              <a:rPr lang="es-AR" sz="2000" dirty="0"/>
              <a:t> N entradas denominadas Dendritas</a:t>
            </a:r>
            <a:endParaRPr lang="es-ES" sz="2000" dirty="0"/>
          </a:p>
          <a:p>
            <a:pPr lvl="0" algn="just">
              <a:buFont typeface="Arial" pitchFamily="34" charset="0"/>
              <a:buChar char="•"/>
            </a:pPr>
            <a:r>
              <a:rPr lang="es-AR" sz="2000" dirty="0"/>
              <a:t> Un canal de salida, llamado Axón, por medio del cual se transmite información a otras neuronas.</a:t>
            </a:r>
            <a:endParaRPr lang="es-E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Neurona Artificial</a:t>
            </a:r>
            <a:br>
              <a:rPr lang="es-AR" dirty="0"/>
            </a:br>
            <a:r>
              <a:rPr lang="es-AR" sz="3300" u="sng" dirty="0"/>
              <a:t>Representación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4077072"/>
            <a:ext cx="8229600" cy="2553147"/>
          </a:xfrm>
        </p:spPr>
        <p:txBody>
          <a:bodyPr>
            <a:normAutofit fontScale="85000" lnSpcReduction="20000"/>
          </a:bodyPr>
          <a:lstStyle/>
          <a:p>
            <a:pPr marL="0" lvl="1" indent="0" algn="ctr">
              <a:buNone/>
            </a:pPr>
            <a:r>
              <a:rPr lang="es-ES" sz="2000" b="1" i="1" dirty="0">
                <a:latin typeface="Garamond" pitchFamily="18" charset="0"/>
              </a:rPr>
              <a:t>S = F (e</a:t>
            </a:r>
            <a:r>
              <a:rPr lang="es-ES" sz="2000" b="1" i="1" baseline="-25000" dirty="0">
                <a:latin typeface="Garamond" pitchFamily="18" charset="0"/>
              </a:rPr>
              <a:t>1*</a:t>
            </a:r>
            <a:r>
              <a:rPr lang="es-ES" sz="2000" b="1" i="1" dirty="0">
                <a:latin typeface="Garamond" pitchFamily="18" charset="0"/>
              </a:rPr>
              <a:t>w</a:t>
            </a:r>
            <a:r>
              <a:rPr lang="es-ES" sz="2000" b="1" i="1" baseline="-25000" dirty="0">
                <a:latin typeface="Garamond" pitchFamily="18" charset="0"/>
              </a:rPr>
              <a:t>1</a:t>
            </a:r>
            <a:r>
              <a:rPr lang="es-ES" sz="2000" b="1" i="1" dirty="0">
                <a:latin typeface="Garamond" pitchFamily="18" charset="0"/>
              </a:rPr>
              <a:t>+ e</a:t>
            </a:r>
            <a:r>
              <a:rPr lang="es-ES" sz="2000" b="1" i="1" baseline="-25000" dirty="0">
                <a:latin typeface="Garamond" pitchFamily="18" charset="0"/>
              </a:rPr>
              <a:t>2 *</a:t>
            </a:r>
            <a:r>
              <a:rPr lang="es-ES" sz="2000" b="1" i="1" dirty="0">
                <a:latin typeface="Garamond" pitchFamily="18" charset="0"/>
              </a:rPr>
              <a:t>w</a:t>
            </a:r>
            <a:r>
              <a:rPr lang="es-ES" sz="2000" b="1" i="1" baseline="-25000" dirty="0">
                <a:latin typeface="Garamond" pitchFamily="18" charset="0"/>
              </a:rPr>
              <a:t>2</a:t>
            </a:r>
            <a:r>
              <a:rPr lang="es-ES" sz="2000" b="1" i="1" dirty="0">
                <a:latin typeface="Garamond" pitchFamily="18" charset="0"/>
              </a:rPr>
              <a:t>+ ... + e</a:t>
            </a:r>
            <a:r>
              <a:rPr lang="es-ES" sz="2000" b="1" i="1" baseline="-25000" dirty="0">
                <a:latin typeface="Garamond" pitchFamily="18" charset="0"/>
              </a:rPr>
              <a:t>n*</a:t>
            </a:r>
            <a:r>
              <a:rPr lang="es-ES" sz="2000" b="1" i="1" dirty="0" err="1">
                <a:latin typeface="Garamond" pitchFamily="18" charset="0"/>
              </a:rPr>
              <a:t>w</a:t>
            </a:r>
            <a:r>
              <a:rPr lang="es-ES" sz="2000" b="1" i="1" baseline="-25000" dirty="0" err="1">
                <a:latin typeface="Garamond" pitchFamily="18" charset="0"/>
              </a:rPr>
              <a:t>n</a:t>
            </a:r>
            <a:r>
              <a:rPr lang="es-ES" sz="2000" b="1" i="1" baseline="-25000" dirty="0">
                <a:latin typeface="Garamond" pitchFamily="18" charset="0"/>
              </a:rPr>
              <a:t>  + b</a:t>
            </a:r>
            <a:r>
              <a:rPr lang="es-ES" sz="2000" b="1" i="1" dirty="0">
                <a:latin typeface="Garamond" pitchFamily="18" charset="0"/>
              </a:rPr>
              <a:t>)</a:t>
            </a:r>
          </a:p>
          <a:p>
            <a:pPr marL="0" lvl="1" indent="0" algn="ctr">
              <a:buNone/>
            </a:pPr>
            <a:endParaRPr lang="es-ES" sz="2000" b="1" i="1" dirty="0">
              <a:latin typeface="Garamond" pitchFamily="18" charset="0"/>
            </a:endParaRPr>
          </a:p>
          <a:p>
            <a:pPr marL="0" indent="0">
              <a:buNone/>
            </a:pPr>
            <a:r>
              <a:rPr lang="es-AR" sz="2000" dirty="0"/>
              <a:t>E1.. En: Son las entradas de información a la neurona.</a:t>
            </a:r>
          </a:p>
          <a:p>
            <a:pPr marL="0" indent="0">
              <a:buNone/>
            </a:pPr>
            <a:r>
              <a:rPr lang="es-AR" sz="2000" dirty="0"/>
              <a:t>W1.. </a:t>
            </a:r>
            <a:r>
              <a:rPr lang="es-AR" sz="2000" dirty="0" err="1"/>
              <a:t>Wn</a:t>
            </a:r>
            <a:r>
              <a:rPr lang="es-AR" sz="2000" dirty="0"/>
              <a:t>: Son los pesos correspondientes a cada sinapsis.</a:t>
            </a:r>
          </a:p>
          <a:p>
            <a:pPr marL="0" indent="0">
              <a:buNone/>
            </a:pPr>
            <a:r>
              <a:rPr lang="es-AR" sz="2000" dirty="0"/>
              <a:t>STE: Señal total de entrada. Resultante de (E1*W1 + E2*W2+..+En*</a:t>
            </a:r>
            <a:r>
              <a:rPr lang="es-AR" sz="2000" dirty="0" err="1"/>
              <a:t>Wn</a:t>
            </a:r>
            <a:r>
              <a:rPr lang="es-AR" sz="2000" dirty="0"/>
              <a:t> + b) .</a:t>
            </a:r>
          </a:p>
          <a:p>
            <a:pPr marL="0" lvl="1" indent="0">
              <a:buNone/>
            </a:pPr>
            <a:r>
              <a:rPr lang="es-ES" sz="2000" dirty="0"/>
              <a:t>b: Constante.</a:t>
            </a:r>
          </a:p>
          <a:p>
            <a:pPr marL="0" lvl="1" indent="0">
              <a:buNone/>
            </a:pPr>
            <a:r>
              <a:rPr lang="es-ES" sz="2000" dirty="0"/>
              <a:t>A: Activación</a:t>
            </a:r>
          </a:p>
          <a:p>
            <a:pPr marL="0" lvl="1" indent="0">
              <a:buNone/>
            </a:pPr>
            <a:r>
              <a:rPr lang="es-ES" sz="2000" dirty="0"/>
              <a:t>F: Función de transferencia.</a:t>
            </a:r>
          </a:p>
          <a:p>
            <a:pPr marL="0" lvl="1" indent="0">
              <a:buNone/>
            </a:pPr>
            <a:r>
              <a:rPr lang="es-ES" sz="2000" dirty="0"/>
              <a:t>S: Salida.</a:t>
            </a:r>
            <a:endParaRPr lang="es-AR" sz="2000" dirty="0"/>
          </a:p>
          <a:p>
            <a:pPr marL="0" indent="0">
              <a:buNone/>
            </a:pPr>
            <a:endParaRPr lang="es-AR" sz="20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grpSp>
        <p:nvGrpSpPr>
          <p:cNvPr id="29" name="28 Grupo"/>
          <p:cNvGrpSpPr/>
          <p:nvPr/>
        </p:nvGrpSpPr>
        <p:grpSpPr>
          <a:xfrm>
            <a:off x="1259632" y="1484784"/>
            <a:ext cx="6624736" cy="2271489"/>
            <a:chOff x="2699792" y="1196752"/>
            <a:chExt cx="3405589" cy="1474501"/>
          </a:xfrm>
        </p:grpSpPr>
        <p:sp>
          <p:nvSpPr>
            <p:cNvPr id="21" name="Text Box 11"/>
            <p:cNvSpPr txBox="1">
              <a:spLocks noChangeArrowheads="1"/>
            </p:cNvSpPr>
            <p:nvPr/>
          </p:nvSpPr>
          <p:spPr bwMode="auto">
            <a:xfrm>
              <a:off x="3425453" y="2445738"/>
              <a:ext cx="498475" cy="22551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0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WNn</a:t>
              </a:r>
              <a:endParaRPr kumimoji="0" 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8" name="27 Grupo"/>
            <p:cNvGrpSpPr/>
            <p:nvPr/>
          </p:nvGrpSpPr>
          <p:grpSpPr>
            <a:xfrm>
              <a:off x="2699792" y="1196752"/>
              <a:ext cx="3405589" cy="1400733"/>
              <a:chOff x="2699792" y="1231093"/>
              <a:chExt cx="3405589" cy="1400733"/>
            </a:xfrm>
          </p:grpSpPr>
          <p:grpSp>
            <p:nvGrpSpPr>
              <p:cNvPr id="5" name="Group 3"/>
              <p:cNvGrpSpPr>
                <a:grpSpLocks/>
              </p:cNvGrpSpPr>
              <p:nvPr/>
            </p:nvGrpSpPr>
            <p:grpSpPr bwMode="auto">
              <a:xfrm>
                <a:off x="2699792" y="1231093"/>
                <a:ext cx="2968625" cy="1282575"/>
                <a:chOff x="2036" y="3075"/>
                <a:chExt cx="4675" cy="2019"/>
              </a:xfrm>
            </p:grpSpPr>
            <p:grpSp>
              <p:nvGrpSpPr>
                <p:cNvPr id="6" name="Group 6"/>
                <p:cNvGrpSpPr>
                  <a:grpSpLocks/>
                </p:cNvGrpSpPr>
                <p:nvPr/>
              </p:nvGrpSpPr>
              <p:grpSpPr bwMode="auto">
                <a:xfrm>
                  <a:off x="2036" y="3075"/>
                  <a:ext cx="4675" cy="1474"/>
                  <a:chOff x="2036" y="3075"/>
                  <a:chExt cx="4675" cy="1474"/>
                </a:xfrm>
              </p:grpSpPr>
              <p:grpSp>
                <p:nvGrpSpPr>
                  <p:cNvPr id="9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2036" y="3075"/>
                    <a:ext cx="2558" cy="1474"/>
                    <a:chOff x="1796" y="3853"/>
                    <a:chExt cx="2558" cy="1474"/>
                  </a:xfrm>
                </p:grpSpPr>
                <p:sp>
                  <p:nvSpPr>
                    <p:cNvPr id="12" name="AutoShape 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81" y="4208"/>
                      <a:ext cx="1066" cy="523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s-ES"/>
                    </a:p>
                  </p:txBody>
                </p:sp>
                <p:sp>
                  <p:nvSpPr>
                    <p:cNvPr id="13" name="AutoShape 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81" y="4900"/>
                      <a:ext cx="1066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s-ES"/>
                    </a:p>
                  </p:txBody>
                </p:sp>
                <p:sp>
                  <p:nvSpPr>
                    <p:cNvPr id="14" name="Text Box 1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796" y="3853"/>
                      <a:ext cx="785" cy="35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 pitchFamily="34" charset="0"/>
                          <a:cs typeface="Times New Roman" pitchFamily="18" charset="0"/>
                        </a:rPr>
                        <a:t>E1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5" name="Text Box 1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15" y="4731"/>
                      <a:ext cx="785" cy="35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 pitchFamily="34" charset="0"/>
                          <a:cs typeface="Times New Roman" pitchFamily="18" charset="0"/>
                        </a:rPr>
                        <a:t>E2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6" name="Text Box 1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71" y="3983"/>
                      <a:ext cx="785" cy="35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 pitchFamily="34" charset="0"/>
                          <a:cs typeface="Times New Roman" pitchFamily="18" charset="0"/>
                        </a:rPr>
                        <a:t>WN1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7" name="Text Box 1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12" y="4972"/>
                      <a:ext cx="785" cy="35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 pitchFamily="34" charset="0"/>
                          <a:cs typeface="Times New Roman" pitchFamily="18" charset="0"/>
                        </a:rPr>
                        <a:t>WN2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8" name="Oval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56" y="4665"/>
                      <a:ext cx="598" cy="52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 pitchFamily="34" charset="0"/>
                          <a:cs typeface="Times New Roman" pitchFamily="18" charset="0"/>
                        </a:rPr>
                        <a:t>N</a:t>
                      </a:r>
                      <a:endParaRPr kumimoji="0" lang="es-A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  <p:sp>
                <p:nvSpPr>
                  <p:cNvPr id="10" name="AutoShape 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678" y="4032"/>
                    <a:ext cx="521" cy="47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s-ES"/>
                  </a:p>
                </p:txBody>
              </p:sp>
              <p:sp>
                <p:nvSpPr>
                  <p:cNvPr id="11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30" y="3737"/>
                    <a:ext cx="481" cy="51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Times New Roman" pitchFamily="18" charset="0"/>
                      </a:rPr>
                      <a:t>F</a:t>
                    </a:r>
                    <a:endParaRPr kumimoji="0" lang="es-E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sp>
              <p:nvSpPr>
                <p:cNvPr id="7" name="AutoShape 5"/>
                <p:cNvSpPr>
                  <a:spLocks noChangeShapeType="1"/>
                </p:cNvSpPr>
                <p:nvPr/>
              </p:nvSpPr>
              <p:spPr bwMode="auto">
                <a:xfrm flipV="1">
                  <a:off x="4301" y="4470"/>
                  <a:ext cx="0" cy="624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8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4718" y="3546"/>
                  <a:ext cx="550" cy="41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b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s-ES" sz="1200" dirty="0">
                      <a:latin typeface="Arial" pitchFamily="34" charset="0"/>
                      <a:cs typeface="Times New Roman" pitchFamily="18" charset="0"/>
                    </a:rPr>
                    <a:t>STE</a:t>
                  </a:r>
                  <a:endParaRPr kumimoji="0" lang="es-E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9" name="AutoShape 15"/>
              <p:cNvSpPr>
                <a:spLocks noChangeShapeType="1"/>
              </p:cNvSpPr>
              <p:nvPr/>
            </p:nvSpPr>
            <p:spPr bwMode="auto">
              <a:xfrm flipV="1">
                <a:off x="3198267" y="2127116"/>
                <a:ext cx="676910" cy="38655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" name="Text Box 13"/>
              <p:cNvSpPr txBox="1">
                <a:spLocks noChangeArrowheads="1"/>
              </p:cNvSpPr>
              <p:nvPr/>
            </p:nvSpPr>
            <p:spPr bwMode="auto">
              <a:xfrm>
                <a:off x="2711857" y="2406311"/>
                <a:ext cx="498475" cy="22551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1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Calibri" pitchFamily="34" charset="0"/>
                    <a:cs typeface="Times New Roman" pitchFamily="18" charset="0"/>
                  </a:rPr>
                  <a:t>En</a:t>
                </a:r>
                <a:endParaRPr kumimoji="0" lang="es-E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" name="AutoShape 8"/>
              <p:cNvSpPr>
                <a:spLocks noChangeShapeType="1"/>
              </p:cNvSpPr>
              <p:nvPr/>
            </p:nvSpPr>
            <p:spPr bwMode="auto">
              <a:xfrm flipV="1">
                <a:off x="5712428" y="1835969"/>
                <a:ext cx="305630" cy="2967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" name="Text Box 7"/>
              <p:cNvSpPr txBox="1">
                <a:spLocks noChangeArrowheads="1"/>
              </p:cNvSpPr>
              <p:nvPr/>
            </p:nvSpPr>
            <p:spPr bwMode="auto">
              <a:xfrm>
                <a:off x="5796136" y="1558294"/>
                <a:ext cx="309245" cy="23371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s-ES" sz="1200" dirty="0">
                    <a:latin typeface="Arial" pitchFamily="34" charset="0"/>
                    <a:cs typeface="Times New Roman" pitchFamily="18" charset="0"/>
                  </a:rPr>
                  <a:t>S</a:t>
                </a:r>
                <a:endParaRPr kumimoji="0" lang="es-E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27" name="26 Conector recto"/>
              <p:cNvCxnSpPr/>
              <p:nvPr/>
            </p:nvCxnSpPr>
            <p:spPr>
              <a:xfrm>
                <a:off x="2961094" y="2117270"/>
                <a:ext cx="0" cy="198199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3995936" y="3501008"/>
            <a:ext cx="389945" cy="38129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b</a:t>
            </a:r>
            <a:endParaRPr kumimoji="0" 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292080" y="2132857"/>
            <a:ext cx="432048" cy="50405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A</a:t>
            </a:r>
            <a:endParaRPr kumimoji="0" 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AutoShape 8"/>
          <p:cNvSpPr>
            <a:spLocks noChangeShapeType="1"/>
          </p:cNvSpPr>
          <p:nvPr/>
        </p:nvSpPr>
        <p:spPr bwMode="auto">
          <a:xfrm>
            <a:off x="5868144" y="2420888"/>
            <a:ext cx="504056" cy="4571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3" name="Text Box 7"/>
          <p:cNvSpPr txBox="1">
            <a:spLocks noChangeArrowheads="1"/>
          </p:cNvSpPr>
          <p:nvPr/>
        </p:nvSpPr>
        <p:spPr bwMode="auto">
          <a:xfrm>
            <a:off x="5868144" y="1988840"/>
            <a:ext cx="432048" cy="36004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ES" sz="1200" dirty="0">
                <a:latin typeface="Arial" pitchFamily="34" charset="0"/>
                <a:cs typeface="Times New Roman" pitchFamily="18" charset="0"/>
              </a:rPr>
              <a:t>A</a:t>
            </a:r>
            <a:endParaRPr kumimoji="0" 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670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000" dirty="0"/>
              <a:t>Función de Activación</a:t>
            </a:r>
            <a:endParaRPr lang="es-ES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s-AR" sz="2000" dirty="0"/>
              <a:t>Dentro de la neurona existe lo que se conoce como la función de activación, que es una señal de activación. F</a:t>
            </a:r>
            <a:r>
              <a:rPr lang="es-AR" sz="2000" baseline="-25000" dirty="0"/>
              <a:t>t</a:t>
            </a:r>
            <a:r>
              <a:rPr lang="es-AR" sz="2000" dirty="0"/>
              <a:t>(f</a:t>
            </a:r>
            <a:r>
              <a:rPr lang="es-AR" sz="2000" baseline="-25000" dirty="0"/>
              <a:t>a</a:t>
            </a:r>
            <a:r>
              <a:rPr lang="es-AR" sz="2000" dirty="0"/>
              <a:t>(STE)) = Salida</a:t>
            </a:r>
          </a:p>
          <a:p>
            <a:pPr marL="0" lvl="0" indent="0">
              <a:buNone/>
            </a:pPr>
            <a:endParaRPr lang="es-AR" sz="2000" dirty="0"/>
          </a:p>
          <a:p>
            <a:pPr marL="0" lvl="0" indent="0">
              <a:buNone/>
            </a:pPr>
            <a:r>
              <a:rPr lang="es-AR" sz="2000" dirty="0"/>
              <a:t>STE (Señal total de entrada) = E1*W1 + E2*W2 +..+ En*</a:t>
            </a:r>
            <a:r>
              <a:rPr lang="es-AR" sz="2000" dirty="0" err="1"/>
              <a:t>Wn</a:t>
            </a:r>
            <a:endParaRPr lang="es-ES" sz="2000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000" dirty="0"/>
              <a:t>Funciones de Transferencia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Rectangle 2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8" name="AutoShape 18"/>
          <p:cNvSpPr>
            <a:spLocks noChangeShapeType="1"/>
          </p:cNvSpPr>
          <p:nvPr/>
        </p:nvSpPr>
        <p:spPr bwMode="auto">
          <a:xfrm flipH="1">
            <a:off x="4457711" y="5000001"/>
            <a:ext cx="114289" cy="63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2 Marcador de contenido"/>
          <p:cNvSpPr txBox="1">
            <a:spLocks/>
          </p:cNvSpPr>
          <p:nvPr/>
        </p:nvSpPr>
        <p:spPr>
          <a:xfrm>
            <a:off x="1714480" y="1571612"/>
            <a:ext cx="1964547" cy="1177307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 pitchFamily="34" charset="0"/>
              <a:buNone/>
            </a:pPr>
            <a:r>
              <a:rPr lang="es-AR" sz="4200" u="sng" dirty="0"/>
              <a:t>Signo: </a:t>
            </a:r>
            <a:r>
              <a:rPr lang="es-AR" sz="4200" u="sng" dirty="0" err="1"/>
              <a:t>Sgn</a:t>
            </a:r>
            <a:r>
              <a:rPr lang="es-AR" sz="4200" u="sng" dirty="0"/>
              <a:t>(t)</a:t>
            </a:r>
          </a:p>
          <a:p>
            <a:pPr marL="0" lvl="1" indent="0">
              <a:buFont typeface="Arial" pitchFamily="34" charset="0"/>
              <a:buNone/>
            </a:pPr>
            <a:endParaRPr lang="es-AR" u="sng" dirty="0"/>
          </a:p>
          <a:p>
            <a:pPr marL="0" lvl="1" indent="0" algn="just">
              <a:buFont typeface="Arial" pitchFamily="34" charset="0"/>
              <a:buChar char="•"/>
            </a:pPr>
            <a:r>
              <a:rPr lang="es-AR" dirty="0"/>
              <a:t> +1 si t&gt;0</a:t>
            </a:r>
          </a:p>
          <a:p>
            <a:pPr marL="0" lvl="1" indent="0" algn="just">
              <a:buFont typeface="Arial" pitchFamily="34" charset="0"/>
              <a:buChar char="•"/>
            </a:pPr>
            <a:r>
              <a:rPr lang="es-AR" dirty="0"/>
              <a:t> 0 si t= 0</a:t>
            </a:r>
          </a:p>
          <a:p>
            <a:pPr marL="0" lvl="1" indent="0" algn="just">
              <a:buFont typeface="Arial" pitchFamily="34" charset="0"/>
              <a:buChar char="•"/>
            </a:pPr>
            <a:r>
              <a:rPr lang="es-AR" dirty="0"/>
              <a:t> -1 si t&lt;0</a:t>
            </a:r>
          </a:p>
          <a:p>
            <a:pPr marL="0" lvl="1" indent="0" algn="ctr">
              <a:buFont typeface="Arial" pitchFamily="34" charset="0"/>
              <a:buNone/>
            </a:pPr>
            <a:endParaRPr lang="es-AR" dirty="0"/>
          </a:p>
          <a:p>
            <a:pPr marL="0" lvl="1" indent="0" algn="ctr">
              <a:buFont typeface="Arial" pitchFamily="34" charset="0"/>
              <a:buNone/>
            </a:pPr>
            <a:endParaRPr lang="es-AR" dirty="0"/>
          </a:p>
          <a:p>
            <a:pPr marL="0" lvl="1" indent="0" algn="ctr">
              <a:buFont typeface="Arial" pitchFamily="34" charset="0"/>
              <a:buNone/>
            </a:pPr>
            <a:endParaRPr lang="es-AR" dirty="0"/>
          </a:p>
        </p:txBody>
      </p:sp>
      <p:sp>
        <p:nvSpPr>
          <p:cNvPr id="39" name="2 Marcador de contenido"/>
          <p:cNvSpPr txBox="1">
            <a:spLocks/>
          </p:cNvSpPr>
          <p:nvPr/>
        </p:nvSpPr>
        <p:spPr>
          <a:xfrm>
            <a:off x="1714480" y="2996952"/>
            <a:ext cx="1571636" cy="1656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 pitchFamily="34" charset="0"/>
              <a:buNone/>
            </a:pPr>
            <a:r>
              <a:rPr lang="es-AR" sz="2000" u="sng" dirty="0"/>
              <a:t>Lineal</a:t>
            </a:r>
          </a:p>
          <a:p>
            <a:pPr marL="0" lvl="1" indent="0">
              <a:buFont typeface="Arial" pitchFamily="34" charset="0"/>
              <a:buNone/>
            </a:pPr>
            <a:endParaRPr lang="es-AR" sz="2000" u="sng" dirty="0"/>
          </a:p>
          <a:p>
            <a:pPr marL="0" lvl="1" indent="0" algn="just">
              <a:buFont typeface="Arial" pitchFamily="34" charset="0"/>
              <a:buChar char="•"/>
            </a:pPr>
            <a:r>
              <a:rPr lang="es-AR" sz="1500" dirty="0"/>
              <a:t>1 si  t&gt;=1</a:t>
            </a:r>
          </a:p>
          <a:p>
            <a:pPr marL="0" lvl="1" indent="0" algn="just">
              <a:buFont typeface="Arial" pitchFamily="34" charset="0"/>
              <a:buChar char="•"/>
            </a:pPr>
            <a:r>
              <a:rPr lang="es-AR" sz="1500" dirty="0"/>
              <a:t>+x si   0&gt;t&gt;1 </a:t>
            </a:r>
          </a:p>
          <a:p>
            <a:pPr marL="0" lvl="1" indent="0" algn="just">
              <a:buFont typeface="Arial" pitchFamily="34" charset="0"/>
              <a:buChar char="•"/>
            </a:pPr>
            <a:r>
              <a:rPr lang="es-AR" sz="1500" dirty="0"/>
              <a:t> 0 si t= 0</a:t>
            </a:r>
          </a:p>
          <a:p>
            <a:pPr marL="0" lvl="1" indent="0" algn="just">
              <a:buFont typeface="Arial" pitchFamily="34" charset="0"/>
              <a:buChar char="•"/>
            </a:pPr>
            <a:r>
              <a:rPr lang="es-AR" sz="1500" dirty="0"/>
              <a:t> -x si -1&lt;t&lt;0</a:t>
            </a:r>
          </a:p>
          <a:p>
            <a:pPr marL="0" lvl="1" indent="0" algn="just">
              <a:buFont typeface="Arial" pitchFamily="34" charset="0"/>
              <a:buChar char="•"/>
            </a:pPr>
            <a:r>
              <a:rPr lang="es-AR" sz="1500" dirty="0"/>
              <a:t>-1 si t&lt;=-1</a:t>
            </a:r>
          </a:p>
          <a:p>
            <a:pPr marL="0" lvl="1" indent="0">
              <a:buFont typeface="Arial" pitchFamily="34" charset="0"/>
              <a:buNone/>
            </a:pPr>
            <a:endParaRPr lang="es-AR" sz="2000" u="sng" dirty="0"/>
          </a:p>
          <a:p>
            <a:pPr marL="0" lvl="1" indent="0">
              <a:buFont typeface="Arial" pitchFamily="34" charset="0"/>
              <a:buNone/>
            </a:pPr>
            <a:endParaRPr lang="es-AR" sz="2000" u="sng" dirty="0"/>
          </a:p>
        </p:txBody>
      </p:sp>
      <p:sp>
        <p:nvSpPr>
          <p:cNvPr id="40" name="2 Marcador de contenido"/>
          <p:cNvSpPr txBox="1">
            <a:spLocks/>
          </p:cNvSpPr>
          <p:nvPr/>
        </p:nvSpPr>
        <p:spPr>
          <a:xfrm>
            <a:off x="1357290" y="4714884"/>
            <a:ext cx="1964547" cy="7486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Font typeface="Arial" pitchFamily="34" charset="0"/>
              <a:buNone/>
            </a:pPr>
            <a:r>
              <a:rPr lang="es-AR" sz="2000" u="sng" dirty="0" err="1"/>
              <a:t>Sigmoidal</a:t>
            </a:r>
            <a:endParaRPr lang="es-AR" sz="2000" u="sng" dirty="0"/>
          </a:p>
          <a:p>
            <a:pPr marL="0" lvl="1" indent="0" algn="ctr">
              <a:buFont typeface="Arial" pitchFamily="34" charset="0"/>
              <a:buNone/>
            </a:pPr>
            <a:r>
              <a:rPr lang="es-AR" sz="2000" dirty="0"/>
              <a:t>1</a:t>
            </a:r>
            <a:r>
              <a:rPr lang="es-AR" sz="2000"/>
              <a:t>/(1+e</a:t>
            </a:r>
            <a:r>
              <a:rPr lang="es-AR" sz="2000" baseline="30000"/>
              <a:t>-t</a:t>
            </a:r>
            <a:r>
              <a:rPr lang="es-AR" sz="2000" dirty="0"/>
              <a:t>)</a:t>
            </a:r>
          </a:p>
        </p:txBody>
      </p:sp>
      <p:grpSp>
        <p:nvGrpSpPr>
          <p:cNvPr id="45" name="44 Grupo"/>
          <p:cNvGrpSpPr/>
          <p:nvPr/>
        </p:nvGrpSpPr>
        <p:grpSpPr>
          <a:xfrm>
            <a:off x="3643306" y="1309721"/>
            <a:ext cx="1918962" cy="1557691"/>
            <a:chOff x="3643306" y="1309721"/>
            <a:chExt cx="1918962" cy="1557691"/>
          </a:xfrm>
        </p:grpSpPr>
        <p:grpSp>
          <p:nvGrpSpPr>
            <p:cNvPr id="37" name="36 Grupo"/>
            <p:cNvGrpSpPr/>
            <p:nvPr/>
          </p:nvGrpSpPr>
          <p:grpSpPr>
            <a:xfrm>
              <a:off x="3643306" y="1571612"/>
              <a:ext cx="1685757" cy="1295800"/>
              <a:chOff x="1465070" y="3643314"/>
              <a:chExt cx="1685757" cy="1295800"/>
            </a:xfrm>
          </p:grpSpPr>
          <p:grpSp>
            <p:nvGrpSpPr>
              <p:cNvPr id="25" name="Group 22"/>
              <p:cNvGrpSpPr>
                <a:grpSpLocks/>
              </p:cNvGrpSpPr>
              <p:nvPr/>
            </p:nvGrpSpPr>
            <p:grpSpPr bwMode="auto">
              <a:xfrm>
                <a:off x="1465070" y="3656728"/>
                <a:ext cx="1685757" cy="1282386"/>
                <a:chOff x="1515" y="8303"/>
                <a:chExt cx="2655" cy="2020"/>
              </a:xfrm>
            </p:grpSpPr>
            <p:sp>
              <p:nvSpPr>
                <p:cNvPr id="28" name="AutoShape 24"/>
                <p:cNvSpPr>
                  <a:spLocks noChangeShapeType="1"/>
                </p:cNvSpPr>
                <p:nvPr/>
              </p:nvSpPr>
              <p:spPr bwMode="auto">
                <a:xfrm>
                  <a:off x="2728" y="8303"/>
                  <a:ext cx="1" cy="202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AR"/>
                </a:p>
              </p:txBody>
            </p:sp>
            <p:sp>
              <p:nvSpPr>
                <p:cNvPr id="29" name="AutoShape 23"/>
                <p:cNvSpPr>
                  <a:spLocks noChangeShapeType="1"/>
                </p:cNvSpPr>
                <p:nvPr/>
              </p:nvSpPr>
              <p:spPr bwMode="auto">
                <a:xfrm>
                  <a:off x="1515" y="9276"/>
                  <a:ext cx="2655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AR"/>
                </a:p>
              </p:txBody>
            </p:sp>
          </p:grpSp>
          <p:grpSp>
            <p:nvGrpSpPr>
              <p:cNvPr id="33" name="32 Grupo"/>
              <p:cNvGrpSpPr/>
              <p:nvPr/>
            </p:nvGrpSpPr>
            <p:grpSpPr>
              <a:xfrm>
                <a:off x="1500166" y="3643314"/>
                <a:ext cx="1508495" cy="1100986"/>
                <a:chOff x="1497566" y="3670595"/>
                <a:chExt cx="1508495" cy="1100986"/>
              </a:xfrm>
            </p:grpSpPr>
            <p:sp>
              <p:nvSpPr>
                <p:cNvPr id="27" name="AutoShape 20"/>
                <p:cNvSpPr>
                  <a:spLocks noChangeShapeType="1"/>
                </p:cNvSpPr>
                <p:nvPr/>
              </p:nvSpPr>
              <p:spPr bwMode="auto">
                <a:xfrm>
                  <a:off x="1497566" y="4701682"/>
                  <a:ext cx="770178" cy="0"/>
                </a:xfrm>
                <a:prstGeom prst="straightConnector1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AR"/>
                </a:p>
              </p:txBody>
            </p:sp>
            <p:grpSp>
              <p:nvGrpSpPr>
                <p:cNvPr id="32" name="31 Grupo"/>
                <p:cNvGrpSpPr/>
                <p:nvPr/>
              </p:nvGrpSpPr>
              <p:grpSpPr>
                <a:xfrm>
                  <a:off x="1991286" y="3670595"/>
                  <a:ext cx="1014775" cy="1100986"/>
                  <a:chOff x="1991286" y="3670595"/>
                  <a:chExt cx="1014775" cy="1100986"/>
                </a:xfrm>
              </p:grpSpPr>
              <p:sp>
                <p:nvSpPr>
                  <p:cNvPr id="26" name="AutoShape 21"/>
                  <p:cNvSpPr>
                    <a:spLocks noChangeShapeType="1"/>
                  </p:cNvSpPr>
                  <p:nvPr/>
                </p:nvSpPr>
                <p:spPr bwMode="auto">
                  <a:xfrm>
                    <a:off x="2235883" y="3835754"/>
                    <a:ext cx="770178" cy="0"/>
                  </a:xfrm>
                  <a:prstGeom prst="straightConnector1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s-AR"/>
                  </a:p>
                </p:txBody>
              </p:sp>
              <p:sp>
                <p:nvSpPr>
                  <p:cNvPr id="34" name="Text Box 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91286" y="3670595"/>
                    <a:ext cx="204450" cy="190453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s-E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Times New Roman" pitchFamily="18" charset="0"/>
                      </a:rPr>
                      <a:t>1</a:t>
                    </a:r>
                    <a:endParaRPr kumimoji="0" lang="es-E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5" name="Text Box 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67744" y="4581128"/>
                    <a:ext cx="420474" cy="190453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s-E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Times New Roman" pitchFamily="18" charset="0"/>
                      </a:rPr>
                      <a:t>-1</a:t>
                    </a:r>
                    <a:endParaRPr kumimoji="0" lang="es-E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</p:grpSp>
        </p:grpSp>
        <p:sp>
          <p:nvSpPr>
            <p:cNvPr id="41" name="Text Box 5"/>
            <p:cNvSpPr txBox="1">
              <a:spLocks noChangeArrowheads="1"/>
            </p:cNvSpPr>
            <p:nvPr/>
          </p:nvSpPr>
          <p:spPr bwMode="auto">
            <a:xfrm>
              <a:off x="5357818" y="2095539"/>
              <a:ext cx="204450" cy="1904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AR" sz="800" dirty="0">
                  <a:latin typeface="Arial" pitchFamily="34" charset="0"/>
                  <a:cs typeface="Times New Roman" pitchFamily="18" charset="0"/>
                </a:rPr>
                <a:t>X</a:t>
              </a:r>
              <a:endParaRPr kumimoji="0" 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Text Box 5"/>
            <p:cNvSpPr txBox="1">
              <a:spLocks noChangeArrowheads="1"/>
            </p:cNvSpPr>
            <p:nvPr/>
          </p:nvSpPr>
          <p:spPr bwMode="auto">
            <a:xfrm>
              <a:off x="4286248" y="1309721"/>
              <a:ext cx="204450" cy="1904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AR" sz="800" dirty="0">
                  <a:latin typeface="Arial" pitchFamily="34" charset="0"/>
                  <a:cs typeface="Times New Roman" pitchFamily="18" charset="0"/>
                </a:rPr>
                <a:t>Y</a:t>
              </a:r>
              <a:endParaRPr kumimoji="0" 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6" name="Text Box 5"/>
          <p:cNvSpPr txBox="1">
            <a:spLocks noChangeArrowheads="1"/>
          </p:cNvSpPr>
          <p:nvPr/>
        </p:nvSpPr>
        <p:spPr bwMode="auto">
          <a:xfrm>
            <a:off x="5429256" y="3881489"/>
            <a:ext cx="204450" cy="19045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sz="800" dirty="0">
                <a:latin typeface="Arial" pitchFamily="34" charset="0"/>
                <a:cs typeface="Times New Roman" pitchFamily="18" charset="0"/>
              </a:rPr>
              <a:t>X</a:t>
            </a:r>
            <a:endParaRPr kumimoji="0" 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9" name="48 Grupo"/>
          <p:cNvGrpSpPr/>
          <p:nvPr/>
        </p:nvGrpSpPr>
        <p:grpSpPr>
          <a:xfrm>
            <a:off x="3714744" y="3000372"/>
            <a:ext cx="1685756" cy="1568138"/>
            <a:chOff x="3714744" y="3071810"/>
            <a:chExt cx="1685756" cy="1568138"/>
          </a:xfrm>
        </p:grpSpPr>
        <p:grpSp>
          <p:nvGrpSpPr>
            <p:cNvPr id="48" name="47 Grupo"/>
            <p:cNvGrpSpPr/>
            <p:nvPr/>
          </p:nvGrpSpPr>
          <p:grpSpPr>
            <a:xfrm>
              <a:off x="3714744" y="3357562"/>
              <a:ext cx="1685756" cy="1282386"/>
              <a:chOff x="3714744" y="3357562"/>
              <a:chExt cx="1685756" cy="1282386"/>
            </a:xfrm>
          </p:grpSpPr>
          <p:grpSp>
            <p:nvGrpSpPr>
              <p:cNvPr id="11" name="Group 8"/>
              <p:cNvGrpSpPr>
                <a:grpSpLocks/>
              </p:cNvGrpSpPr>
              <p:nvPr/>
            </p:nvGrpSpPr>
            <p:grpSpPr bwMode="auto">
              <a:xfrm>
                <a:off x="3714744" y="3357562"/>
                <a:ext cx="1685756" cy="1282386"/>
                <a:chOff x="4878" y="8303"/>
                <a:chExt cx="2655" cy="2020"/>
              </a:xfrm>
            </p:grpSpPr>
            <p:grpSp>
              <p:nvGrpSpPr>
                <p:cNvPr id="17" name="Group 12"/>
                <p:cNvGrpSpPr>
                  <a:grpSpLocks/>
                </p:cNvGrpSpPr>
                <p:nvPr/>
              </p:nvGrpSpPr>
              <p:grpSpPr bwMode="auto">
                <a:xfrm>
                  <a:off x="4878" y="8303"/>
                  <a:ext cx="2655" cy="2020"/>
                  <a:chOff x="1515" y="8303"/>
                  <a:chExt cx="2655" cy="2020"/>
                </a:xfrm>
              </p:grpSpPr>
              <p:sp>
                <p:nvSpPr>
                  <p:cNvPr id="21" name="AutoShape 14"/>
                  <p:cNvSpPr>
                    <a:spLocks noChangeShapeType="1"/>
                  </p:cNvSpPr>
                  <p:nvPr/>
                </p:nvSpPr>
                <p:spPr bwMode="auto">
                  <a:xfrm>
                    <a:off x="2728" y="8303"/>
                    <a:ext cx="1" cy="202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s-AR"/>
                  </a:p>
                </p:txBody>
              </p:sp>
              <p:sp>
                <p:nvSpPr>
                  <p:cNvPr id="22" name="AutoShape 13"/>
                  <p:cNvSpPr>
                    <a:spLocks noChangeShapeType="1"/>
                  </p:cNvSpPr>
                  <p:nvPr/>
                </p:nvSpPr>
                <p:spPr bwMode="auto">
                  <a:xfrm>
                    <a:off x="1515" y="9276"/>
                    <a:ext cx="2655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s-AR"/>
                  </a:p>
                </p:txBody>
              </p:sp>
            </p:grpSp>
            <p:sp>
              <p:nvSpPr>
                <p:cNvPr id="20" name="AutoShape 9"/>
                <p:cNvSpPr>
                  <a:spLocks noChangeShapeType="1"/>
                </p:cNvSpPr>
                <p:nvPr/>
              </p:nvSpPr>
              <p:spPr bwMode="auto">
                <a:xfrm flipH="1">
                  <a:off x="5457" y="8472"/>
                  <a:ext cx="1345" cy="1570"/>
                </a:xfrm>
                <a:prstGeom prst="straightConnector1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AR"/>
                </a:p>
              </p:txBody>
            </p:sp>
          </p:grpSp>
          <p:sp>
            <p:nvSpPr>
              <p:cNvPr id="36" name="Text Box 5"/>
              <p:cNvSpPr txBox="1">
                <a:spLocks noChangeArrowheads="1"/>
              </p:cNvSpPr>
              <p:nvPr/>
            </p:nvSpPr>
            <p:spPr bwMode="auto">
              <a:xfrm>
                <a:off x="4214810" y="3714752"/>
                <a:ext cx="204450" cy="2143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sz="800" dirty="0">
                    <a:latin typeface="Arial" pitchFamily="34" charset="0"/>
                    <a:cs typeface="Times New Roman" pitchFamily="18" charset="0"/>
                  </a:rPr>
                  <a:t>0</a:t>
                </a:r>
                <a:endParaRPr kumimoji="0" lang="es-E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47" name="Text Box 5"/>
            <p:cNvSpPr txBox="1">
              <a:spLocks noChangeArrowheads="1"/>
            </p:cNvSpPr>
            <p:nvPr/>
          </p:nvSpPr>
          <p:spPr bwMode="auto">
            <a:xfrm>
              <a:off x="4357686" y="3071810"/>
              <a:ext cx="204450" cy="1904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AR" sz="800" dirty="0">
                  <a:latin typeface="Arial" pitchFamily="34" charset="0"/>
                  <a:cs typeface="Times New Roman" pitchFamily="18" charset="0"/>
                </a:rPr>
                <a:t>Y</a:t>
              </a:r>
              <a:endParaRPr kumimoji="0" 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2" name="61 Grupo"/>
          <p:cNvGrpSpPr/>
          <p:nvPr/>
        </p:nvGrpSpPr>
        <p:grpSpPr>
          <a:xfrm>
            <a:off x="3286116" y="4572008"/>
            <a:ext cx="2419108" cy="1568138"/>
            <a:chOff x="5631552" y="4429132"/>
            <a:chExt cx="2419108" cy="1568138"/>
          </a:xfrm>
        </p:grpSpPr>
        <p:sp>
          <p:nvSpPr>
            <p:cNvPr id="14" name="Text Box 5"/>
            <p:cNvSpPr txBox="1">
              <a:spLocks noChangeArrowheads="1"/>
            </p:cNvSpPr>
            <p:nvPr/>
          </p:nvSpPr>
          <p:spPr bwMode="auto">
            <a:xfrm>
              <a:off x="6515383" y="4703457"/>
              <a:ext cx="204450" cy="1904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1</a:t>
              </a:r>
              <a:endParaRPr kumimoji="0" 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 Box 4"/>
            <p:cNvSpPr txBox="1">
              <a:spLocks noChangeArrowheads="1"/>
            </p:cNvSpPr>
            <p:nvPr/>
          </p:nvSpPr>
          <p:spPr bwMode="auto">
            <a:xfrm>
              <a:off x="6503320" y="5780788"/>
              <a:ext cx="289531" cy="1904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-1</a:t>
              </a:r>
              <a:endParaRPr kumimoji="0" 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52" name="51 Grupo"/>
            <p:cNvGrpSpPr/>
            <p:nvPr/>
          </p:nvGrpSpPr>
          <p:grpSpPr>
            <a:xfrm>
              <a:off x="5631552" y="4429132"/>
              <a:ext cx="2419108" cy="1568138"/>
              <a:chOff x="5631552" y="4429132"/>
              <a:chExt cx="2419108" cy="1568138"/>
            </a:xfrm>
          </p:grpSpPr>
          <p:grpSp>
            <p:nvGrpSpPr>
              <p:cNvPr id="10" name="Group 15"/>
              <p:cNvGrpSpPr>
                <a:grpSpLocks/>
              </p:cNvGrpSpPr>
              <p:nvPr/>
            </p:nvGrpSpPr>
            <p:grpSpPr bwMode="auto">
              <a:xfrm>
                <a:off x="6072198" y="4714884"/>
                <a:ext cx="1685756" cy="1282386"/>
                <a:chOff x="1515" y="8303"/>
                <a:chExt cx="2655" cy="2020"/>
              </a:xfrm>
            </p:grpSpPr>
            <p:sp>
              <p:nvSpPr>
                <p:cNvPr id="23" name="AutoShape 17"/>
                <p:cNvSpPr>
                  <a:spLocks noChangeShapeType="1"/>
                </p:cNvSpPr>
                <p:nvPr/>
              </p:nvSpPr>
              <p:spPr bwMode="auto">
                <a:xfrm>
                  <a:off x="2728" y="8303"/>
                  <a:ext cx="1" cy="202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AR"/>
                </a:p>
              </p:txBody>
            </p:sp>
            <p:sp>
              <p:nvSpPr>
                <p:cNvPr id="24" name="AutoShape 16"/>
                <p:cNvSpPr>
                  <a:spLocks noChangeShapeType="1"/>
                </p:cNvSpPr>
                <p:nvPr/>
              </p:nvSpPr>
              <p:spPr bwMode="auto">
                <a:xfrm>
                  <a:off x="1515" y="9276"/>
                  <a:ext cx="2655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AR"/>
                </a:p>
              </p:txBody>
            </p:sp>
          </p:grpSp>
          <p:sp>
            <p:nvSpPr>
              <p:cNvPr id="12" name="Arc 7"/>
              <p:cNvSpPr>
                <a:spLocks/>
              </p:cNvSpPr>
              <p:nvPr/>
            </p:nvSpPr>
            <p:spPr bwMode="auto">
              <a:xfrm rot="21546099" flipV="1">
                <a:off x="5631552" y="5234187"/>
                <a:ext cx="1219713" cy="525016"/>
              </a:xfrm>
              <a:custGeom>
                <a:avLst/>
                <a:gdLst>
                  <a:gd name="G0" fmla="+- 0 0 0"/>
                  <a:gd name="G1" fmla="+- 21412 0 0"/>
                  <a:gd name="G2" fmla="+- 21600 0 0"/>
                  <a:gd name="T0" fmla="*/ 2846 w 21305"/>
                  <a:gd name="T1" fmla="*/ 0 h 21412"/>
                  <a:gd name="T2" fmla="*/ 21305 w 21305"/>
                  <a:gd name="T3" fmla="*/ 17857 h 21412"/>
                  <a:gd name="T4" fmla="*/ 0 w 21305"/>
                  <a:gd name="T5" fmla="*/ 21412 h 21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305" h="21412" fill="none" extrusionOk="0">
                    <a:moveTo>
                      <a:pt x="2845" y="0"/>
                    </a:moveTo>
                    <a:cubicBezTo>
                      <a:pt x="12253" y="1250"/>
                      <a:pt x="19743" y="8495"/>
                      <a:pt x="21305" y="17856"/>
                    </a:cubicBezTo>
                  </a:path>
                  <a:path w="21305" h="21412" stroke="0" extrusionOk="0">
                    <a:moveTo>
                      <a:pt x="2845" y="0"/>
                    </a:moveTo>
                    <a:cubicBezTo>
                      <a:pt x="12253" y="1250"/>
                      <a:pt x="19743" y="8495"/>
                      <a:pt x="21305" y="17856"/>
                    </a:cubicBezTo>
                    <a:lnTo>
                      <a:pt x="0" y="21412"/>
                    </a:lnTo>
                    <a:close/>
                  </a:path>
                </a:pathLst>
              </a:cu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3" name="Arc 6"/>
              <p:cNvSpPr>
                <a:spLocks/>
              </p:cNvSpPr>
              <p:nvPr/>
            </p:nvSpPr>
            <p:spPr bwMode="auto">
              <a:xfrm rot="10692198" flipV="1">
                <a:off x="6830947" y="4893910"/>
                <a:ext cx="1219713" cy="525016"/>
              </a:xfrm>
              <a:custGeom>
                <a:avLst/>
                <a:gdLst>
                  <a:gd name="G0" fmla="+- 0 0 0"/>
                  <a:gd name="G1" fmla="+- 21412 0 0"/>
                  <a:gd name="G2" fmla="+- 21600 0 0"/>
                  <a:gd name="T0" fmla="*/ 2846 w 21305"/>
                  <a:gd name="T1" fmla="*/ 0 h 21412"/>
                  <a:gd name="T2" fmla="*/ 21305 w 21305"/>
                  <a:gd name="T3" fmla="*/ 17857 h 21412"/>
                  <a:gd name="T4" fmla="*/ 0 w 21305"/>
                  <a:gd name="T5" fmla="*/ 21412 h 21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305" h="21412" fill="none" extrusionOk="0">
                    <a:moveTo>
                      <a:pt x="2845" y="0"/>
                    </a:moveTo>
                    <a:cubicBezTo>
                      <a:pt x="12253" y="1250"/>
                      <a:pt x="19743" y="8495"/>
                      <a:pt x="21305" y="17856"/>
                    </a:cubicBezTo>
                  </a:path>
                  <a:path w="21305" h="21412" stroke="0" extrusionOk="0">
                    <a:moveTo>
                      <a:pt x="2845" y="0"/>
                    </a:moveTo>
                    <a:cubicBezTo>
                      <a:pt x="12253" y="1250"/>
                      <a:pt x="19743" y="8495"/>
                      <a:pt x="21305" y="17856"/>
                    </a:cubicBezTo>
                    <a:lnTo>
                      <a:pt x="0" y="21412"/>
                    </a:lnTo>
                    <a:close/>
                  </a:path>
                </a:pathLst>
              </a:cu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50" name="Text Box 5"/>
              <p:cNvSpPr txBox="1">
                <a:spLocks noChangeArrowheads="1"/>
              </p:cNvSpPr>
              <p:nvPr/>
            </p:nvSpPr>
            <p:spPr bwMode="auto">
              <a:xfrm>
                <a:off x="7796574" y="5238811"/>
                <a:ext cx="204450" cy="19045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AR" sz="800" dirty="0">
                    <a:latin typeface="Arial" pitchFamily="34" charset="0"/>
                    <a:cs typeface="Times New Roman" pitchFamily="18" charset="0"/>
                  </a:rPr>
                  <a:t>X</a:t>
                </a:r>
                <a:endParaRPr kumimoji="0" lang="es-E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" name="Text Box 5"/>
              <p:cNvSpPr txBox="1">
                <a:spLocks noChangeArrowheads="1"/>
              </p:cNvSpPr>
              <p:nvPr/>
            </p:nvSpPr>
            <p:spPr bwMode="auto">
              <a:xfrm>
                <a:off x="6725004" y="4429132"/>
                <a:ext cx="204450" cy="19045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AR" sz="800" dirty="0">
                    <a:latin typeface="Arial" pitchFamily="34" charset="0"/>
                    <a:cs typeface="Times New Roman" pitchFamily="18" charset="0"/>
                  </a:rPr>
                  <a:t>Y</a:t>
                </a:r>
                <a:endParaRPr kumimoji="0" lang="es-E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63" name="AutoShape 18"/>
          <p:cNvSpPr>
            <a:spLocks noChangeShapeType="1"/>
          </p:cNvSpPr>
          <p:nvPr/>
        </p:nvSpPr>
        <p:spPr bwMode="auto">
          <a:xfrm flipH="1">
            <a:off x="4457711" y="6000768"/>
            <a:ext cx="114289" cy="63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61268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4000" dirty="0"/>
              <a:t>Red Neuronal Monocapa</a:t>
            </a:r>
            <a:endParaRPr lang="es-ES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58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000" dirty="0"/>
              <a:t>Se establecen conexiones laterales con las neuronas que pertenecen a la única capa que existe. Son utilizadas para la regeneración de información que se encuentra distorsionada.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graphicFrame>
        <p:nvGraphicFramePr>
          <p:cNvPr id="5" name="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0025879"/>
              </p:ext>
            </p:extLst>
          </p:nvPr>
        </p:nvGraphicFramePr>
        <p:xfrm>
          <a:off x="2714612" y="3071810"/>
          <a:ext cx="3883956" cy="2784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Imagen" r:id="rId4" imgW="2328672" imgH="2798064" progId="Word.Picture.8">
                  <p:embed/>
                </p:oleObj>
              </mc:Choice>
              <mc:Fallback>
                <p:oleObj name="Imagen" r:id="rId4" imgW="2328672" imgH="2798064" progId="Word.Picture.8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12" y="3071810"/>
                        <a:ext cx="3883956" cy="27841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4000" dirty="0"/>
              <a:t>Red Neuronal Multicapa</a:t>
            </a:r>
            <a:endParaRPr lang="es-ES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000" dirty="0"/>
              <a:t>Las neuronas son agrupadas en distintas capas.</a:t>
            </a:r>
          </a:p>
          <a:p>
            <a:pPr marL="0" indent="0" algn="just">
              <a:buNone/>
            </a:pPr>
            <a:r>
              <a:rPr lang="es-ES" sz="2000" dirty="0"/>
              <a:t>Estas estructuras son muy útiles en el reconocimiento de patrones.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12" y="2857496"/>
            <a:ext cx="3810000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000" dirty="0"/>
              <a:t>Tipos de Conexiones</a:t>
            </a:r>
            <a:endParaRPr lang="es-ES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Char char="-"/>
            </a:pPr>
            <a:r>
              <a:rPr lang="es-ES" sz="2000" dirty="0"/>
              <a:t>Hacia Adelante (</a:t>
            </a:r>
            <a:r>
              <a:rPr lang="es-ES" sz="2000" dirty="0" err="1"/>
              <a:t>Feedforward</a:t>
            </a:r>
            <a:r>
              <a:rPr lang="es-ES" sz="2000" dirty="0"/>
              <a:t>): Las señales se van propagando hacia adelante.</a:t>
            </a:r>
          </a:p>
          <a:p>
            <a:pPr algn="just">
              <a:buFontTx/>
              <a:buChar char="-"/>
            </a:pPr>
            <a:endParaRPr lang="es-ES" sz="2000" dirty="0"/>
          </a:p>
          <a:p>
            <a:pPr algn="just">
              <a:buFontTx/>
              <a:buChar char="-"/>
            </a:pPr>
            <a:r>
              <a:rPr lang="es-ES" sz="2000" dirty="0"/>
              <a:t>Hacia Adelante/Atrás (</a:t>
            </a:r>
            <a:r>
              <a:rPr lang="es-ES" sz="2000" dirty="0" err="1"/>
              <a:t>Feedforward</a:t>
            </a:r>
            <a:r>
              <a:rPr lang="es-ES" sz="2000" dirty="0"/>
              <a:t>/</a:t>
            </a:r>
            <a:r>
              <a:rPr lang="es-ES" sz="2000" dirty="0" err="1"/>
              <a:t>Feedback</a:t>
            </a:r>
            <a:r>
              <a:rPr lang="es-ES" sz="2000" dirty="0"/>
              <a:t>): Las señales pueden propagarse hacia adelante o hacia atrás.</a:t>
            </a:r>
          </a:p>
          <a:p>
            <a:pPr>
              <a:buFontTx/>
              <a:buChar char="-"/>
            </a:pP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678</Words>
  <Application>Microsoft Office PowerPoint</Application>
  <PresentationFormat>Presentación en pantalla (4:3)</PresentationFormat>
  <Paragraphs>107</Paragraphs>
  <Slides>13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Garamond</vt:lpstr>
      <vt:lpstr>Tema de Office</vt:lpstr>
      <vt:lpstr>Imagen</vt:lpstr>
      <vt:lpstr>Presentación de PowerPoint</vt:lpstr>
      <vt:lpstr>Redes Neuronales Artificiales</vt:lpstr>
      <vt:lpstr>Neurona Biológica</vt:lpstr>
      <vt:lpstr>Neurona Artificial Representación</vt:lpstr>
      <vt:lpstr>Función de Activación</vt:lpstr>
      <vt:lpstr>Funciones de Transferencia</vt:lpstr>
      <vt:lpstr>Red Neuronal Monocapa</vt:lpstr>
      <vt:lpstr>Red Neuronal Multicapa</vt:lpstr>
      <vt:lpstr>Tipos de Conexiones</vt:lpstr>
      <vt:lpstr>Perceptrón</vt:lpstr>
      <vt:lpstr>Tipos de Aprendizaje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Redes Neuronales</dc:title>
  <dc:creator>YGUILLAUME</dc:creator>
  <cp:lastModifiedBy>Gastón Lucas Taborda</cp:lastModifiedBy>
  <cp:revision>144</cp:revision>
  <dcterms:created xsi:type="dcterms:W3CDTF">2012-10-24T16:20:25Z</dcterms:created>
  <dcterms:modified xsi:type="dcterms:W3CDTF">2020-11-22T22:35:34Z</dcterms:modified>
</cp:coreProperties>
</file>