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handoutMasterIdLst>
    <p:handoutMasterId r:id="rId23"/>
  </p:handoutMasterIdLst>
  <p:sldIdLst>
    <p:sldId id="256" r:id="rId2"/>
    <p:sldId id="257" r:id="rId3"/>
    <p:sldId id="270" r:id="rId4"/>
    <p:sldId id="258" r:id="rId5"/>
    <p:sldId id="260" r:id="rId6"/>
    <p:sldId id="261" r:id="rId7"/>
    <p:sldId id="262" r:id="rId8"/>
    <p:sldId id="263" r:id="rId9"/>
    <p:sldId id="264" r:id="rId10"/>
    <p:sldId id="269" r:id="rId11"/>
    <p:sldId id="265" r:id="rId12"/>
    <p:sldId id="266" r:id="rId13"/>
    <p:sldId id="272" r:id="rId14"/>
    <p:sldId id="267" r:id="rId15"/>
    <p:sldId id="268" r:id="rId16"/>
    <p:sldId id="273" r:id="rId17"/>
    <p:sldId id="274" r:id="rId18"/>
    <p:sldId id="276" r:id="rId19"/>
    <p:sldId id="275" r:id="rId20"/>
    <p:sldId id="271" r:id="rId21"/>
  </p:sldIdLst>
  <p:sldSz cx="9144000" cy="6858000" type="screen4x3"/>
  <p:notesSz cx="6881813" cy="9296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0" autoAdjust="0"/>
    <p:restoredTop sz="94698" autoAdjust="0"/>
  </p:normalViewPr>
  <p:slideViewPr>
    <p:cSldViewPr>
      <p:cViewPr varScale="1">
        <p:scale>
          <a:sx n="108" d="100"/>
          <a:sy n="108" d="100"/>
        </p:scale>
        <p:origin x="1812"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s-ES"/>
          </a:p>
        </p:txBody>
      </p:sp>
      <p:sp>
        <p:nvSpPr>
          <p:cNvPr id="3" name="2 Marcador de fecha"/>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3A6A9F5A-1D2B-4576-837D-2657FF940985}" type="datetimeFigureOut">
              <a:rPr lang="es-ES" smtClean="0"/>
              <a:pPr/>
              <a:t>25/11/2020</a:t>
            </a:fld>
            <a:endParaRPr lang="es-ES"/>
          </a:p>
        </p:txBody>
      </p:sp>
      <p:sp>
        <p:nvSpPr>
          <p:cNvPr id="4" name="3 Marcador de pie de página"/>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569A1B30-FFBA-4045-9517-5D567703898F}" type="slidenum">
              <a:rPr lang="es-ES" smtClean="0"/>
              <a:pPr/>
              <a:t>‹Nº›</a:t>
            </a:fld>
            <a:endParaRPr lang="es-ES"/>
          </a:p>
        </p:txBody>
      </p:sp>
    </p:spTree>
    <p:extLst>
      <p:ext uri="{BB962C8B-B14F-4D97-AF65-F5344CB8AC3E}">
        <p14:creationId xmlns:p14="http://schemas.microsoft.com/office/powerpoint/2010/main" val="27681199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s-ES"/>
          </a:p>
        </p:txBody>
      </p:sp>
      <p:sp>
        <p:nvSpPr>
          <p:cNvPr id="3" name="2 Marcador de fecha"/>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E014172F-1F9D-4BAB-BBA1-303B70DC2673}" type="datetimeFigureOut">
              <a:rPr lang="es-ES" smtClean="0"/>
              <a:pPr/>
              <a:t>25/11/2020</a:t>
            </a:fld>
            <a:endParaRPr lang="es-ES"/>
          </a:p>
        </p:txBody>
      </p:sp>
      <p:sp>
        <p:nvSpPr>
          <p:cNvPr id="4" name="3 Marcador de imagen de diapositiva"/>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s-ES"/>
          </a:p>
        </p:txBody>
      </p:sp>
      <p:sp>
        <p:nvSpPr>
          <p:cNvPr id="5" name="4 Marcador de notas"/>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F78A9D0A-2F87-4A4D-8357-CB2B1FFC4C94}" type="slidenum">
              <a:rPr lang="es-ES" smtClean="0"/>
              <a:pPr/>
              <a:t>‹Nº›</a:t>
            </a:fld>
            <a:endParaRPr lang="es-ES"/>
          </a:p>
        </p:txBody>
      </p:sp>
    </p:spTree>
    <p:extLst>
      <p:ext uri="{BB962C8B-B14F-4D97-AF65-F5344CB8AC3E}">
        <p14:creationId xmlns:p14="http://schemas.microsoft.com/office/powerpoint/2010/main" val="258090749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F78A9D0A-2F87-4A4D-8357-CB2B1FFC4C94}" type="slidenum">
              <a:rPr lang="es-ES" smtClean="0"/>
              <a:pPr/>
              <a:t>1</a:t>
            </a:fld>
            <a:endParaRPr lang="es-ES"/>
          </a:p>
        </p:txBody>
      </p:sp>
      <p:sp>
        <p:nvSpPr>
          <p:cNvPr id="5" name="4 Marcador de pie de página"/>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299859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F78A9D0A-2F87-4A4D-8357-CB2B1FFC4C94}" type="slidenum">
              <a:rPr lang="es-ES" smtClean="0"/>
              <a:pPr/>
              <a:t>2</a:t>
            </a:fld>
            <a:endParaRPr lang="es-ES"/>
          </a:p>
        </p:txBody>
      </p:sp>
      <p:sp>
        <p:nvSpPr>
          <p:cNvPr id="5" name="4 Marcador de pie de página"/>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218892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pie de página"/>
          <p:cNvSpPr>
            <a:spLocks noGrp="1"/>
          </p:cNvSpPr>
          <p:nvPr>
            <p:ph type="ftr" sz="quarter" idx="10"/>
          </p:nvPr>
        </p:nvSpPr>
        <p:spPr/>
        <p:txBody>
          <a:bodyPr/>
          <a:lstStyle/>
          <a:p>
            <a:endParaRPr lang="es-ES"/>
          </a:p>
        </p:txBody>
      </p:sp>
      <p:sp>
        <p:nvSpPr>
          <p:cNvPr id="5" name="4 Marcador de número de diapositiva"/>
          <p:cNvSpPr>
            <a:spLocks noGrp="1"/>
          </p:cNvSpPr>
          <p:nvPr>
            <p:ph type="sldNum" sz="quarter" idx="11"/>
          </p:nvPr>
        </p:nvSpPr>
        <p:spPr/>
        <p:txBody>
          <a:bodyPr/>
          <a:lstStyle/>
          <a:p>
            <a:fld id="{F78A9D0A-2F87-4A4D-8357-CB2B1FFC4C94}" type="slidenum">
              <a:rPr lang="es-ES" smtClean="0"/>
              <a:pPr/>
              <a:t>4</a:t>
            </a:fld>
            <a:endParaRPr lang="es-ES"/>
          </a:p>
        </p:txBody>
      </p:sp>
    </p:spTree>
    <p:extLst>
      <p:ext uri="{BB962C8B-B14F-4D97-AF65-F5344CB8AC3E}">
        <p14:creationId xmlns:p14="http://schemas.microsoft.com/office/powerpoint/2010/main" val="4107051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2C6ED520-0290-4569-B514-F3521AF5C676}" type="datetime1">
              <a:rPr lang="es-ES" smtClean="0"/>
              <a:pPr/>
              <a:t>25/11/2020</a:t>
            </a:fld>
            <a:endParaRPr lang="es-ES"/>
          </a:p>
        </p:txBody>
      </p:sp>
      <p:sp>
        <p:nvSpPr>
          <p:cNvPr id="8" name="Slide Number Placeholder 7"/>
          <p:cNvSpPr>
            <a:spLocks noGrp="1"/>
          </p:cNvSpPr>
          <p:nvPr>
            <p:ph type="sldNum" sz="quarter" idx="11"/>
          </p:nvPr>
        </p:nvSpPr>
        <p:spPr/>
        <p:txBody>
          <a:bodyPr/>
          <a:lstStyle/>
          <a:p>
            <a:fld id="{B289FFCD-8C0C-410D-A048-67B2790C84B6}" type="slidenum">
              <a:rPr lang="es-ES" smtClean="0"/>
              <a:pPr/>
              <a:t>‹Nº›</a:t>
            </a:fld>
            <a:endParaRPr lang="es-ES"/>
          </a:p>
        </p:txBody>
      </p:sp>
      <p:sp>
        <p:nvSpPr>
          <p:cNvPr id="9" name="Footer Placeholder 8"/>
          <p:cNvSpPr>
            <a:spLocks noGrp="1"/>
          </p:cNvSpPr>
          <p:nvPr>
            <p:ph type="ftr" sz="quarter" idx="12"/>
          </p:nvPr>
        </p:nvSpPr>
        <p:spPr/>
        <p:txBody>
          <a:bodyPr/>
          <a:lstStyle/>
          <a:p>
            <a:r>
              <a:rPr lang="es-ES"/>
              <a:t>Inteligencia Artificial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0229940-45FF-42DB-B499-2D0792855499}" type="datetime1">
              <a:rPr lang="es-ES" smtClean="0"/>
              <a:pPr/>
              <a:t>25/11/2020</a:t>
            </a:fld>
            <a:endParaRPr lang="es-ES"/>
          </a:p>
        </p:txBody>
      </p:sp>
      <p:sp>
        <p:nvSpPr>
          <p:cNvPr id="5" name="Footer Placeholder 4"/>
          <p:cNvSpPr>
            <a:spLocks noGrp="1"/>
          </p:cNvSpPr>
          <p:nvPr>
            <p:ph type="ftr" sz="quarter" idx="11"/>
          </p:nvPr>
        </p:nvSpPr>
        <p:spPr/>
        <p:txBody>
          <a:bodyPr/>
          <a:lstStyle/>
          <a:p>
            <a:r>
              <a:rPr lang="es-ES"/>
              <a:t>Inteligencia Artificial</a:t>
            </a:r>
          </a:p>
        </p:txBody>
      </p:sp>
      <p:sp>
        <p:nvSpPr>
          <p:cNvPr id="6" name="Slide Number Placeholder 5"/>
          <p:cNvSpPr>
            <a:spLocks noGrp="1"/>
          </p:cNvSpPr>
          <p:nvPr>
            <p:ph type="sldNum" sz="quarter" idx="12"/>
          </p:nvPr>
        </p:nvSpPr>
        <p:spPr/>
        <p:txBody>
          <a:bodyPr/>
          <a:lstStyle/>
          <a:p>
            <a:fld id="{B289FFCD-8C0C-410D-A048-67B2790C84B6}"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04C59777-380F-49CD-A019-15F7B1DFD03E}" type="datetime1">
              <a:rPr lang="es-ES" smtClean="0"/>
              <a:pPr/>
              <a:t>25/11/2020</a:t>
            </a:fld>
            <a:endParaRPr lang="es-ES"/>
          </a:p>
        </p:txBody>
      </p:sp>
      <p:sp>
        <p:nvSpPr>
          <p:cNvPr id="5" name="Footer Placeholder 4"/>
          <p:cNvSpPr>
            <a:spLocks noGrp="1"/>
          </p:cNvSpPr>
          <p:nvPr>
            <p:ph type="ftr" sz="quarter" idx="11"/>
          </p:nvPr>
        </p:nvSpPr>
        <p:spPr/>
        <p:txBody>
          <a:bodyPr/>
          <a:lstStyle/>
          <a:p>
            <a:r>
              <a:rPr lang="es-ES"/>
              <a:t>Inteligencia Artificial</a:t>
            </a:r>
          </a:p>
        </p:txBody>
      </p:sp>
      <p:sp>
        <p:nvSpPr>
          <p:cNvPr id="6" name="Slide Number Placeholder 5"/>
          <p:cNvSpPr>
            <a:spLocks noGrp="1"/>
          </p:cNvSpPr>
          <p:nvPr>
            <p:ph type="sldNum" sz="quarter" idx="12"/>
          </p:nvPr>
        </p:nvSpPr>
        <p:spPr/>
        <p:txBody>
          <a:bodyPr/>
          <a:lstStyle/>
          <a:p>
            <a:fld id="{B289FFCD-8C0C-410D-A048-67B2790C84B6}"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D84858A-BD17-40E6-B648-E560B52B5DE5}" type="datetime1">
              <a:rPr lang="es-ES" smtClean="0"/>
              <a:pPr/>
              <a:t>25/11/2020</a:t>
            </a:fld>
            <a:endParaRPr lang="es-ES"/>
          </a:p>
        </p:txBody>
      </p:sp>
      <p:sp>
        <p:nvSpPr>
          <p:cNvPr id="5" name="Footer Placeholder 4"/>
          <p:cNvSpPr>
            <a:spLocks noGrp="1"/>
          </p:cNvSpPr>
          <p:nvPr>
            <p:ph type="ftr" sz="quarter" idx="11"/>
          </p:nvPr>
        </p:nvSpPr>
        <p:spPr/>
        <p:txBody>
          <a:bodyPr/>
          <a:lstStyle/>
          <a:p>
            <a:r>
              <a:rPr lang="es-ES"/>
              <a:t>Inteligencia Artificial</a:t>
            </a:r>
          </a:p>
        </p:txBody>
      </p:sp>
      <p:sp>
        <p:nvSpPr>
          <p:cNvPr id="6" name="Slide Number Placeholder 5"/>
          <p:cNvSpPr>
            <a:spLocks noGrp="1"/>
          </p:cNvSpPr>
          <p:nvPr>
            <p:ph type="sldNum" sz="quarter" idx="12"/>
          </p:nvPr>
        </p:nvSpPr>
        <p:spPr/>
        <p:txBody>
          <a:bodyPr/>
          <a:lstStyle/>
          <a:p>
            <a:fld id="{B289FFCD-8C0C-410D-A048-67B2790C84B6}"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F29B1FB4-1CCC-4174-9682-12390C107FD7}" type="datetime1">
              <a:rPr lang="es-ES" smtClean="0"/>
              <a:pPr/>
              <a:t>25/11/2020</a:t>
            </a:fld>
            <a:endParaRPr lang="es-ES"/>
          </a:p>
        </p:txBody>
      </p:sp>
      <p:sp>
        <p:nvSpPr>
          <p:cNvPr id="5" name="Footer Placeholder 4"/>
          <p:cNvSpPr>
            <a:spLocks noGrp="1"/>
          </p:cNvSpPr>
          <p:nvPr>
            <p:ph type="ftr" sz="quarter" idx="11"/>
          </p:nvPr>
        </p:nvSpPr>
        <p:spPr/>
        <p:txBody>
          <a:bodyPr/>
          <a:lstStyle/>
          <a:p>
            <a:r>
              <a:rPr lang="es-ES"/>
              <a:t>Inteligencia Artificial</a:t>
            </a:r>
          </a:p>
        </p:txBody>
      </p:sp>
      <p:sp>
        <p:nvSpPr>
          <p:cNvPr id="6" name="Slide Number Placeholder 5"/>
          <p:cNvSpPr>
            <a:spLocks noGrp="1"/>
          </p:cNvSpPr>
          <p:nvPr>
            <p:ph type="sldNum" sz="quarter" idx="12"/>
          </p:nvPr>
        </p:nvSpPr>
        <p:spPr/>
        <p:txBody>
          <a:bodyPr/>
          <a:lstStyle/>
          <a:p>
            <a:fld id="{B289FFCD-8C0C-410D-A048-67B2790C84B6}" type="slidenum">
              <a:rPr lang="es-ES" smtClean="0"/>
              <a:pPr/>
              <a:t>‹Nº›</a:t>
            </a:fld>
            <a:endParaRPr lang="es-E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D976346-D85C-4B4F-9235-5DA36000C630}" type="datetime1">
              <a:rPr lang="es-ES" smtClean="0"/>
              <a:pPr/>
              <a:t>25/11/2020</a:t>
            </a:fld>
            <a:endParaRPr lang="es-ES"/>
          </a:p>
        </p:txBody>
      </p:sp>
      <p:sp>
        <p:nvSpPr>
          <p:cNvPr id="6" name="Footer Placeholder 5"/>
          <p:cNvSpPr>
            <a:spLocks noGrp="1"/>
          </p:cNvSpPr>
          <p:nvPr>
            <p:ph type="ftr" sz="quarter" idx="11"/>
          </p:nvPr>
        </p:nvSpPr>
        <p:spPr/>
        <p:txBody>
          <a:bodyPr/>
          <a:lstStyle/>
          <a:p>
            <a:r>
              <a:rPr lang="es-ES"/>
              <a:t>Inteligencia Artificial</a:t>
            </a:r>
          </a:p>
        </p:txBody>
      </p:sp>
      <p:sp>
        <p:nvSpPr>
          <p:cNvPr id="7" name="Slide Number Placeholder 6"/>
          <p:cNvSpPr>
            <a:spLocks noGrp="1"/>
          </p:cNvSpPr>
          <p:nvPr>
            <p:ph type="sldNum" sz="quarter" idx="12"/>
          </p:nvPr>
        </p:nvSpPr>
        <p:spPr/>
        <p:txBody>
          <a:bodyPr/>
          <a:lstStyle/>
          <a:p>
            <a:fld id="{B289FFCD-8C0C-410D-A048-67B2790C84B6}" type="slidenum">
              <a:rPr lang="es-ES" smtClean="0"/>
              <a:pPr/>
              <a:t>‹Nº›</a:t>
            </a:fld>
            <a:endParaRPr lang="es-ES"/>
          </a:p>
        </p:txBody>
      </p:sp>
      <p:sp>
        <p:nvSpPr>
          <p:cNvPr id="9" name="Content Placeholder 8"/>
          <p:cNvSpPr>
            <a:spLocks noGrp="1"/>
          </p:cNvSpPr>
          <p:nvPr>
            <p:ph sz="quarter" idx="13"/>
          </p:nvPr>
        </p:nvSpPr>
        <p:spPr>
          <a:xfrm>
            <a:off x="365760" y="1600200"/>
            <a:ext cx="4041648" cy="452628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7" name="Date Placeholder 6"/>
          <p:cNvSpPr>
            <a:spLocks noGrp="1"/>
          </p:cNvSpPr>
          <p:nvPr>
            <p:ph type="dt" sz="half" idx="10"/>
          </p:nvPr>
        </p:nvSpPr>
        <p:spPr/>
        <p:txBody>
          <a:bodyPr/>
          <a:lstStyle/>
          <a:p>
            <a:fld id="{936B7F02-CFAE-4F71-8C04-0BD34B562127}" type="datetime1">
              <a:rPr lang="es-ES" smtClean="0"/>
              <a:pPr/>
              <a:t>25/11/2020</a:t>
            </a:fld>
            <a:endParaRPr lang="es-ES"/>
          </a:p>
        </p:txBody>
      </p:sp>
      <p:sp>
        <p:nvSpPr>
          <p:cNvPr id="8" name="Footer Placeholder 7"/>
          <p:cNvSpPr>
            <a:spLocks noGrp="1"/>
          </p:cNvSpPr>
          <p:nvPr>
            <p:ph type="ftr" sz="quarter" idx="11"/>
          </p:nvPr>
        </p:nvSpPr>
        <p:spPr/>
        <p:txBody>
          <a:bodyPr/>
          <a:lstStyle/>
          <a:p>
            <a:r>
              <a:rPr lang="es-ES"/>
              <a:t>Inteligencia Artificial</a:t>
            </a:r>
          </a:p>
        </p:txBody>
      </p:sp>
      <p:sp>
        <p:nvSpPr>
          <p:cNvPr id="9" name="Slide Number Placeholder 8"/>
          <p:cNvSpPr>
            <a:spLocks noGrp="1"/>
          </p:cNvSpPr>
          <p:nvPr>
            <p:ph type="sldNum" sz="quarter" idx="12"/>
          </p:nvPr>
        </p:nvSpPr>
        <p:spPr/>
        <p:txBody>
          <a:bodyPr/>
          <a:lstStyle/>
          <a:p>
            <a:fld id="{B289FFCD-8C0C-410D-A048-67B2790C84B6}" type="slidenum">
              <a:rPr lang="es-ES" smtClean="0"/>
              <a:pPr/>
              <a:t>‹Nº›</a:t>
            </a:fld>
            <a:endParaRPr lang="es-ES"/>
          </a:p>
        </p:txBody>
      </p:sp>
      <p:sp>
        <p:nvSpPr>
          <p:cNvPr id="11" name="Content Placeholder 10"/>
          <p:cNvSpPr>
            <a:spLocks noGrp="1"/>
          </p:cNvSpPr>
          <p:nvPr>
            <p:ph sz="quarter" idx="13"/>
          </p:nvPr>
        </p:nvSpPr>
        <p:spPr>
          <a:xfrm>
            <a:off x="457200" y="2212848"/>
            <a:ext cx="4041648" cy="391363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D6657D4-294F-40EC-B6CB-1BDBE02691E6}" type="datetime1">
              <a:rPr lang="es-ES" smtClean="0"/>
              <a:pPr/>
              <a:t>25/11/2020</a:t>
            </a:fld>
            <a:endParaRPr lang="es-ES"/>
          </a:p>
        </p:txBody>
      </p:sp>
      <p:sp>
        <p:nvSpPr>
          <p:cNvPr id="4" name="Footer Placeholder 3"/>
          <p:cNvSpPr>
            <a:spLocks noGrp="1"/>
          </p:cNvSpPr>
          <p:nvPr>
            <p:ph type="ftr" sz="quarter" idx="11"/>
          </p:nvPr>
        </p:nvSpPr>
        <p:spPr/>
        <p:txBody>
          <a:bodyPr/>
          <a:lstStyle/>
          <a:p>
            <a:r>
              <a:rPr lang="es-ES"/>
              <a:t>Inteligencia Artificial</a:t>
            </a:r>
          </a:p>
        </p:txBody>
      </p:sp>
      <p:sp>
        <p:nvSpPr>
          <p:cNvPr id="5" name="Slide Number Placeholder 4"/>
          <p:cNvSpPr>
            <a:spLocks noGrp="1"/>
          </p:cNvSpPr>
          <p:nvPr>
            <p:ph type="sldNum" sz="quarter" idx="12"/>
          </p:nvPr>
        </p:nvSpPr>
        <p:spPr/>
        <p:txBody>
          <a:bodyPr/>
          <a:lstStyle/>
          <a:p>
            <a:fld id="{B289FFCD-8C0C-410D-A048-67B2790C84B6}"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015D4-F056-43C8-9C50-2FB622B0A4B1}" type="datetime1">
              <a:rPr lang="es-ES" smtClean="0"/>
              <a:pPr/>
              <a:t>25/11/2020</a:t>
            </a:fld>
            <a:endParaRPr lang="es-ES"/>
          </a:p>
        </p:txBody>
      </p:sp>
      <p:sp>
        <p:nvSpPr>
          <p:cNvPr id="3" name="Footer Placeholder 2"/>
          <p:cNvSpPr>
            <a:spLocks noGrp="1"/>
          </p:cNvSpPr>
          <p:nvPr>
            <p:ph type="ftr" sz="quarter" idx="11"/>
          </p:nvPr>
        </p:nvSpPr>
        <p:spPr/>
        <p:txBody>
          <a:bodyPr/>
          <a:lstStyle/>
          <a:p>
            <a:r>
              <a:rPr lang="es-ES"/>
              <a:t>Inteligencia Artificial</a:t>
            </a:r>
          </a:p>
        </p:txBody>
      </p:sp>
      <p:sp>
        <p:nvSpPr>
          <p:cNvPr id="4" name="Slide Number Placeholder 3"/>
          <p:cNvSpPr>
            <a:spLocks noGrp="1"/>
          </p:cNvSpPr>
          <p:nvPr>
            <p:ph type="sldNum" sz="quarter" idx="12"/>
          </p:nvPr>
        </p:nvSpPr>
        <p:spPr/>
        <p:txBody>
          <a:bodyPr/>
          <a:lstStyle/>
          <a:p>
            <a:fld id="{B289FFCD-8C0C-410D-A048-67B2790C84B6}"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0BFE8E5-E49D-4107-949C-737723BAA50E}" type="datetime1">
              <a:rPr lang="es-ES" smtClean="0"/>
              <a:pPr/>
              <a:t>25/11/2020</a:t>
            </a:fld>
            <a:endParaRPr lang="es-ES"/>
          </a:p>
        </p:txBody>
      </p:sp>
      <p:sp>
        <p:nvSpPr>
          <p:cNvPr id="6" name="Footer Placeholder 5"/>
          <p:cNvSpPr>
            <a:spLocks noGrp="1"/>
          </p:cNvSpPr>
          <p:nvPr>
            <p:ph type="ftr" sz="quarter" idx="11"/>
          </p:nvPr>
        </p:nvSpPr>
        <p:spPr/>
        <p:txBody>
          <a:bodyPr/>
          <a:lstStyle/>
          <a:p>
            <a:r>
              <a:rPr lang="es-ES"/>
              <a:t>Inteligencia Artificial</a:t>
            </a:r>
          </a:p>
        </p:txBody>
      </p:sp>
      <p:sp>
        <p:nvSpPr>
          <p:cNvPr id="7" name="Slide Number Placeholder 6"/>
          <p:cNvSpPr>
            <a:spLocks noGrp="1"/>
          </p:cNvSpPr>
          <p:nvPr>
            <p:ph type="sldNum" sz="quarter" idx="12"/>
          </p:nvPr>
        </p:nvSpPr>
        <p:spPr/>
        <p:txBody>
          <a:bodyPr/>
          <a:lstStyle/>
          <a:p>
            <a:fld id="{B289FFCD-8C0C-410D-A048-67B2790C84B6}"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C91F121-1E1C-403A-9A04-265BB1D83002}" type="datetime1">
              <a:rPr lang="es-ES" smtClean="0"/>
              <a:pPr/>
              <a:t>25/11/2020</a:t>
            </a:fld>
            <a:endParaRPr lang="es-ES"/>
          </a:p>
        </p:txBody>
      </p:sp>
      <p:sp>
        <p:nvSpPr>
          <p:cNvPr id="6" name="Footer Placeholder 5"/>
          <p:cNvSpPr>
            <a:spLocks noGrp="1"/>
          </p:cNvSpPr>
          <p:nvPr>
            <p:ph type="ftr" sz="quarter" idx="11"/>
          </p:nvPr>
        </p:nvSpPr>
        <p:spPr/>
        <p:txBody>
          <a:bodyPr/>
          <a:lstStyle/>
          <a:p>
            <a:r>
              <a:rPr lang="es-ES"/>
              <a:t>Inteligencia Artificial</a:t>
            </a:r>
          </a:p>
        </p:txBody>
      </p:sp>
      <p:sp>
        <p:nvSpPr>
          <p:cNvPr id="7" name="Slide Number Placeholder 6"/>
          <p:cNvSpPr>
            <a:spLocks noGrp="1"/>
          </p:cNvSpPr>
          <p:nvPr>
            <p:ph type="sldNum" sz="quarter" idx="12"/>
          </p:nvPr>
        </p:nvSpPr>
        <p:spPr/>
        <p:txBody>
          <a:bodyPr/>
          <a:lstStyle/>
          <a:p>
            <a:fld id="{B289FFCD-8C0C-410D-A048-67B2790C84B6}"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098393D-2F8E-4B40-8874-AE68B789B517}" type="datetime1">
              <a:rPr lang="es-ES" smtClean="0"/>
              <a:pPr/>
              <a:t>25/11/2020</a:t>
            </a:fld>
            <a:endParaRPr lang="es-E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s-ES"/>
              <a:t>Inteligencia Artificial</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289FFCD-8C0C-410D-A048-67B2790C84B6}" type="slidenum">
              <a:rPr lang="es-ES" smtClean="0"/>
              <a:pPr/>
              <a:t>‹Nº›</a:t>
            </a:fld>
            <a:endParaRPr lang="es-E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Logo-fiuba.gif"/>
          <p:cNvPicPr>
            <a:picLocks noChangeAspect="1"/>
          </p:cNvPicPr>
          <p:nvPr/>
        </p:nvPicPr>
        <p:blipFill>
          <a:blip r:embed="rId3" cstate="print">
            <a:lum bright="99000" contrast="63000"/>
          </a:blip>
          <a:stretch>
            <a:fillRect/>
          </a:stretch>
        </p:blipFill>
        <p:spPr>
          <a:xfrm>
            <a:off x="1643042" y="428604"/>
            <a:ext cx="6000792" cy="6000792"/>
          </a:xfrm>
          <a:prstGeom prst="rect">
            <a:avLst/>
          </a:prstGeom>
          <a:effectLst>
            <a:outerShdw algn="ctr" rotWithShape="0">
              <a:schemeClr val="bg1"/>
            </a:outerShdw>
          </a:effectLst>
        </p:spPr>
      </p:pic>
      <p:sp>
        <p:nvSpPr>
          <p:cNvPr id="2" name="1 Título"/>
          <p:cNvSpPr>
            <a:spLocks noGrp="1"/>
          </p:cNvSpPr>
          <p:nvPr>
            <p:ph type="ctrTitle"/>
          </p:nvPr>
        </p:nvSpPr>
        <p:spPr>
          <a:xfrm>
            <a:off x="864395" y="692696"/>
            <a:ext cx="7772400" cy="1656184"/>
          </a:xfrm>
        </p:spPr>
        <p:txBody>
          <a:bodyPr>
            <a:normAutofit/>
          </a:bodyPr>
          <a:lstStyle/>
          <a:p>
            <a:r>
              <a:rPr lang="es-AR" sz="5800" dirty="0">
                <a:solidFill>
                  <a:schemeClr val="accent1">
                    <a:lumMod val="75000"/>
                  </a:schemeClr>
                </a:solidFill>
              </a:rPr>
              <a:t>Inteligencia Artificial</a:t>
            </a:r>
            <a:br>
              <a:rPr lang="es-AR" sz="6500" dirty="0">
                <a:solidFill>
                  <a:schemeClr val="accent1">
                    <a:lumMod val="75000"/>
                  </a:schemeClr>
                </a:solidFill>
              </a:rPr>
            </a:br>
            <a:r>
              <a:rPr lang="es-AR" sz="3300" dirty="0">
                <a:solidFill>
                  <a:schemeClr val="accent1">
                    <a:lumMod val="75000"/>
                  </a:schemeClr>
                </a:solidFill>
              </a:rPr>
              <a:t>(75.23)</a:t>
            </a:r>
            <a:endParaRPr lang="es-ES" sz="3300" dirty="0">
              <a:solidFill>
                <a:schemeClr val="accent1">
                  <a:lumMod val="75000"/>
                </a:schemeClr>
              </a:solidFill>
            </a:endParaRPr>
          </a:p>
        </p:txBody>
      </p:sp>
      <p:sp>
        <p:nvSpPr>
          <p:cNvPr id="4" name="3 CuadroTexto"/>
          <p:cNvSpPr txBox="1"/>
          <p:nvPr/>
        </p:nvSpPr>
        <p:spPr>
          <a:xfrm>
            <a:off x="3071802" y="3000372"/>
            <a:ext cx="3357586" cy="677108"/>
          </a:xfrm>
          <a:prstGeom prst="rect">
            <a:avLst/>
          </a:prstGeom>
          <a:noFill/>
        </p:spPr>
        <p:txBody>
          <a:bodyPr wrap="square" rtlCol="0">
            <a:spAutoFit/>
          </a:bodyPr>
          <a:lstStyle/>
          <a:p>
            <a:pPr algn="ctr"/>
            <a:r>
              <a:rPr lang="es-AR" sz="2000" dirty="0"/>
              <a:t>Primer Cuatrimestre 2020</a:t>
            </a:r>
          </a:p>
          <a:p>
            <a:pPr algn="ctr"/>
            <a:endParaRPr lang="es-ES" dirty="0"/>
          </a:p>
        </p:txBody>
      </p:sp>
      <p:sp>
        <p:nvSpPr>
          <p:cNvPr id="6" name="5 Subtítulo"/>
          <p:cNvSpPr>
            <a:spLocks noGrp="1"/>
          </p:cNvSpPr>
          <p:nvPr>
            <p:ph type="subTitle" idx="1"/>
          </p:nvPr>
        </p:nvSpPr>
        <p:spPr/>
        <p:txBody>
          <a:bodyPr/>
          <a:lstStyle/>
          <a:p>
            <a:endParaRPr lang="es-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57242" y="522384"/>
            <a:ext cx="8229600" cy="1394448"/>
          </a:xfrm>
        </p:spPr>
        <p:txBody>
          <a:bodyPr>
            <a:normAutofit fontScale="90000"/>
          </a:bodyPr>
          <a:lstStyle/>
          <a:p>
            <a:r>
              <a:rPr lang="es-AR" u="sng" dirty="0"/>
              <a:t>Test de Turing</a:t>
            </a:r>
            <a:br>
              <a:rPr lang="es-AR" dirty="0"/>
            </a:br>
            <a:r>
              <a:rPr lang="es-AR" sz="3300" u="sng" dirty="0"/>
              <a:t>Premio Loebner</a:t>
            </a:r>
            <a:endParaRPr lang="es-ES" sz="3300" u="sng" dirty="0"/>
          </a:p>
        </p:txBody>
      </p:sp>
      <p:sp>
        <p:nvSpPr>
          <p:cNvPr id="11" name="10 Marcador de número de diapositiva"/>
          <p:cNvSpPr>
            <a:spLocks noGrp="1"/>
          </p:cNvSpPr>
          <p:nvPr>
            <p:ph type="sldNum" sz="quarter" idx="12"/>
          </p:nvPr>
        </p:nvSpPr>
        <p:spPr/>
        <p:txBody>
          <a:bodyPr/>
          <a:lstStyle/>
          <a:p>
            <a:fld id="{B289FFCD-8C0C-410D-A048-67B2790C84B6}" type="slidenum">
              <a:rPr lang="es-ES" smtClean="0"/>
              <a:pPr/>
              <a:t>10</a:t>
            </a:fld>
            <a:endParaRPr lang="es-ES"/>
          </a:p>
        </p:txBody>
      </p:sp>
      <p:pic>
        <p:nvPicPr>
          <p:cNvPr id="5" name="4 Imagen" descr="rozette(chatbot).png"/>
          <p:cNvPicPr>
            <a:picLocks noChangeAspect="1"/>
          </p:cNvPicPr>
          <p:nvPr/>
        </p:nvPicPr>
        <p:blipFill>
          <a:blip r:embed="rId2" cstate="print"/>
          <a:stretch>
            <a:fillRect/>
          </a:stretch>
        </p:blipFill>
        <p:spPr>
          <a:xfrm>
            <a:off x="2051721" y="4138820"/>
            <a:ext cx="5256584" cy="2386524"/>
          </a:xfrm>
          <a:prstGeom prst="rect">
            <a:avLst/>
          </a:prstGeom>
        </p:spPr>
      </p:pic>
      <p:sp>
        <p:nvSpPr>
          <p:cNvPr id="7" name="6 CuadroTexto"/>
          <p:cNvSpPr txBox="1"/>
          <p:nvPr/>
        </p:nvSpPr>
        <p:spPr>
          <a:xfrm>
            <a:off x="785786" y="2047781"/>
            <a:ext cx="8001056" cy="877163"/>
          </a:xfrm>
          <a:prstGeom prst="rect">
            <a:avLst/>
          </a:prstGeom>
          <a:noFill/>
        </p:spPr>
        <p:txBody>
          <a:bodyPr wrap="square" rtlCol="0">
            <a:spAutoFit/>
          </a:bodyPr>
          <a:lstStyle/>
          <a:p>
            <a:pPr algn="just"/>
            <a:r>
              <a:rPr lang="es-AR" sz="1700" dirty="0">
                <a:solidFill>
                  <a:schemeClr val="tx1">
                    <a:lumMod val="50000"/>
                    <a:lumOff val="50000"/>
                  </a:schemeClr>
                </a:solidFill>
                <a:latin typeface="+mj-lt"/>
              </a:rPr>
              <a:t>Actualmente, el test de Turing es llevado a cabo en las competencias de los premios Loebner, desarrolladas de manera anual. Constan de un Jurado evaluador y varios  premios que se dividen en distintas categorías.</a:t>
            </a:r>
            <a:endParaRPr lang="es-ES" sz="1700" dirty="0">
              <a:solidFill>
                <a:schemeClr val="tx1">
                  <a:lumMod val="50000"/>
                  <a:lumOff val="50000"/>
                </a:schemeClr>
              </a:solidFill>
              <a:latin typeface="+mj-lt"/>
            </a:endParaRPr>
          </a:p>
        </p:txBody>
      </p:sp>
      <p:sp>
        <p:nvSpPr>
          <p:cNvPr id="8" name="7 CuadroTexto"/>
          <p:cNvSpPr txBox="1"/>
          <p:nvPr/>
        </p:nvSpPr>
        <p:spPr>
          <a:xfrm>
            <a:off x="785786" y="3194779"/>
            <a:ext cx="8001056" cy="877163"/>
          </a:xfrm>
          <a:prstGeom prst="rect">
            <a:avLst/>
          </a:prstGeom>
          <a:noFill/>
        </p:spPr>
        <p:txBody>
          <a:bodyPr wrap="square" rtlCol="0">
            <a:spAutoFit/>
          </a:bodyPr>
          <a:lstStyle/>
          <a:p>
            <a:pPr algn="just"/>
            <a:r>
              <a:rPr lang="es-AR" sz="1700" dirty="0">
                <a:solidFill>
                  <a:schemeClr val="tx1">
                    <a:lumMod val="50000"/>
                    <a:lumOff val="50000"/>
                  </a:schemeClr>
                </a:solidFill>
                <a:latin typeface="+mj-lt"/>
              </a:rPr>
              <a:t>Chatbot Ganador del premio Loebner 2011: “Rosette”. Dialoga sobre temas generales y escapa a preguntas o respuestas capciosas, de las cuales carezca de información.</a:t>
            </a:r>
            <a:endParaRPr lang="es-ES" sz="1700" dirty="0">
              <a:solidFill>
                <a:schemeClr val="tx1">
                  <a:lumMod val="50000"/>
                  <a:lumOff val="50000"/>
                </a:schemeClr>
              </a:solidFill>
              <a:latin typeface="+mj-lt"/>
            </a:endParaRPr>
          </a:p>
        </p:txBody>
      </p:sp>
      <p:pic>
        <p:nvPicPr>
          <p:cNvPr id="13" name="12 Imagen"/>
          <p:cNvPicPr>
            <a:picLocks noChangeAspect="1"/>
          </p:cNvPicPr>
          <p:nvPr/>
        </p:nvPicPr>
        <p:blipFill>
          <a:blip r:embed="rId3" cstate="print">
            <a:extLst>
              <a:ext uri="{BEBA8EAE-BF5A-486C-A8C5-ECC9F3942E4B}">
                <a14:imgProps xmlns:a14="http://schemas.microsoft.com/office/drawing/2010/main">
                  <a14:imgLayer r:embed="rId4">
                    <a14:imgEffect>
                      <a14:sharpenSoften amount="25000"/>
                    </a14:imgEffect>
                    <a14:imgEffect>
                      <a14:brightnessContrast bright="31000"/>
                    </a14:imgEffect>
                  </a14:imgLayer>
                </a14:imgProps>
              </a:ext>
              <a:ext uri="{28A0092B-C50C-407E-A947-70E740481C1C}">
                <a14:useLocalDpi xmlns:a14="http://schemas.microsoft.com/office/drawing/2010/main" val="0"/>
              </a:ext>
            </a:extLst>
          </a:blip>
          <a:stretch>
            <a:fillRect/>
          </a:stretch>
        </p:blipFill>
        <p:spPr>
          <a:xfrm>
            <a:off x="971600" y="548680"/>
            <a:ext cx="1296144" cy="12961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611560" y="404664"/>
            <a:ext cx="8229600" cy="2232248"/>
          </a:xfrm>
        </p:spPr>
        <p:txBody>
          <a:bodyPr>
            <a:normAutofit fontScale="90000"/>
          </a:bodyPr>
          <a:lstStyle/>
          <a:p>
            <a:r>
              <a:rPr lang="es-AR" sz="5000" dirty="0"/>
              <a:t>Campos de Aplicación</a:t>
            </a:r>
            <a:br>
              <a:rPr lang="es-AR" sz="5000" dirty="0"/>
            </a:br>
            <a:r>
              <a:rPr lang="es-AR" sz="5000" dirty="0"/>
              <a:t> de la Inteligencia Artificial</a:t>
            </a:r>
            <a:br>
              <a:rPr lang="es-AR" b="1" dirty="0"/>
            </a:br>
            <a:endParaRPr lang="es-ES" dirty="0"/>
          </a:p>
        </p:txBody>
      </p:sp>
      <p:sp>
        <p:nvSpPr>
          <p:cNvPr id="3" name="2 Marcador de contenido"/>
          <p:cNvSpPr>
            <a:spLocks noGrp="1"/>
          </p:cNvSpPr>
          <p:nvPr>
            <p:ph idx="1"/>
          </p:nvPr>
        </p:nvSpPr>
        <p:spPr>
          <a:xfrm>
            <a:off x="467544" y="2060848"/>
            <a:ext cx="8229600" cy="4176464"/>
          </a:xfrm>
        </p:spPr>
        <p:txBody>
          <a:bodyPr>
            <a:normAutofit fontScale="92500" lnSpcReduction="20000"/>
          </a:bodyPr>
          <a:lstStyle/>
          <a:p>
            <a:pPr lvl="0"/>
            <a:r>
              <a:rPr lang="es-AR" dirty="0"/>
              <a:t>Juegos.</a:t>
            </a:r>
            <a:endParaRPr lang="es-AR" sz="2800" dirty="0"/>
          </a:p>
          <a:p>
            <a:pPr lvl="0"/>
            <a:r>
              <a:rPr lang="es-AR" dirty="0"/>
              <a:t>Procesamiento de Imágenes:</a:t>
            </a:r>
            <a:endParaRPr lang="es-AR" sz="2800" dirty="0"/>
          </a:p>
          <a:p>
            <a:pPr lvl="1"/>
            <a:r>
              <a:rPr lang="es-AR" dirty="0"/>
              <a:t>Reconocer objetos en las imágenes.</a:t>
            </a:r>
            <a:endParaRPr lang="es-AR" sz="2400" dirty="0"/>
          </a:p>
          <a:p>
            <a:pPr lvl="1"/>
            <a:r>
              <a:rPr lang="es-AR" dirty="0"/>
              <a:t>Reconocer letras.</a:t>
            </a:r>
            <a:endParaRPr lang="es-AR" sz="2400" dirty="0"/>
          </a:p>
          <a:p>
            <a:pPr lvl="1"/>
            <a:r>
              <a:rPr lang="es-AR" dirty="0"/>
              <a:t>Análisis de imágenes tomadas por Satélite </a:t>
            </a:r>
          </a:p>
          <a:p>
            <a:pPr lvl="1"/>
            <a:r>
              <a:rPr lang="es-AR" dirty="0"/>
              <a:t>Análisis de imágenes vinculadas al estudio de la medicina. </a:t>
            </a:r>
            <a:endParaRPr lang="es-AR" sz="2800" dirty="0"/>
          </a:p>
          <a:p>
            <a:pPr lvl="0"/>
            <a:r>
              <a:rPr lang="es-AR" dirty="0"/>
              <a:t>Interpretación del lenguaje Natural. </a:t>
            </a:r>
            <a:r>
              <a:rPr lang="es-AR" dirty="0" err="1"/>
              <a:t>Ej</a:t>
            </a:r>
            <a:r>
              <a:rPr lang="es-AR" dirty="0"/>
              <a:t>: los traductores.</a:t>
            </a:r>
            <a:endParaRPr lang="es-AR" sz="2800" dirty="0"/>
          </a:p>
          <a:p>
            <a:pPr lvl="0"/>
            <a:r>
              <a:rPr lang="es-AR" dirty="0"/>
              <a:t>Interpretación del Audio.</a:t>
            </a:r>
            <a:endParaRPr lang="es-AR" sz="2800" dirty="0"/>
          </a:p>
          <a:p>
            <a:pPr lvl="0"/>
            <a:r>
              <a:rPr lang="es-AR" dirty="0"/>
              <a:t>Demostración de Teoremas.</a:t>
            </a:r>
            <a:endParaRPr lang="es-AR" sz="2800" dirty="0"/>
          </a:p>
          <a:p>
            <a:pPr lvl="0"/>
            <a:r>
              <a:rPr lang="es-AR" dirty="0"/>
              <a:t>GPS: </a:t>
            </a:r>
            <a:r>
              <a:rPr lang="es-AR" dirty="0" err="1"/>
              <a:t>Resolvedor</a:t>
            </a:r>
            <a:r>
              <a:rPr lang="es-AR" dirty="0"/>
              <a:t> de problemas genérico.</a:t>
            </a:r>
            <a:endParaRPr lang="es-AR" sz="2800" dirty="0"/>
          </a:p>
          <a:p>
            <a:pPr lvl="0"/>
            <a:r>
              <a:rPr lang="es-AR" dirty="0"/>
              <a:t>Sistemas Expertos. Sistemas que tratan de simular lo que haría un experto humano para resolver un problema, dentro de un dominio determinado. </a:t>
            </a:r>
            <a:r>
              <a:rPr lang="es-AR" dirty="0" err="1"/>
              <a:t>Ej</a:t>
            </a:r>
            <a:r>
              <a:rPr lang="es-AR" dirty="0"/>
              <a:t>: La simulación de un médico.</a:t>
            </a:r>
            <a:endParaRPr lang="es-AR" sz="2800" dirty="0"/>
          </a:p>
          <a:p>
            <a:pPr marL="0" indent="0">
              <a:buNone/>
            </a:pPr>
            <a:endParaRPr lang="es-AR" sz="2800" dirty="0"/>
          </a:p>
          <a:p>
            <a:endParaRPr lang="es-ES" dirty="0"/>
          </a:p>
        </p:txBody>
      </p:sp>
      <p:sp>
        <p:nvSpPr>
          <p:cNvPr id="8" name="7 Marcador de número de diapositiva"/>
          <p:cNvSpPr>
            <a:spLocks noGrp="1"/>
          </p:cNvSpPr>
          <p:nvPr>
            <p:ph type="sldNum" sz="quarter" idx="12"/>
          </p:nvPr>
        </p:nvSpPr>
        <p:spPr/>
        <p:txBody>
          <a:bodyPr/>
          <a:lstStyle/>
          <a:p>
            <a:fld id="{B289FFCD-8C0C-410D-A048-67B2790C84B6}" type="slidenum">
              <a:rPr lang="es-ES" smtClean="0"/>
              <a:pPr/>
              <a:t>11</a:t>
            </a:fld>
            <a:endParaRPr 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728192"/>
          </a:xfrm>
        </p:spPr>
        <p:txBody>
          <a:bodyPr/>
          <a:lstStyle/>
          <a:p>
            <a:r>
              <a:rPr lang="es-ES" sz="4500" dirty="0"/>
              <a:t>Ramas de la Inteligencia Artificial</a:t>
            </a:r>
          </a:p>
        </p:txBody>
      </p:sp>
      <p:sp>
        <p:nvSpPr>
          <p:cNvPr id="3" name="2 Marcador de contenido"/>
          <p:cNvSpPr>
            <a:spLocks noGrp="1"/>
          </p:cNvSpPr>
          <p:nvPr>
            <p:ph idx="1"/>
          </p:nvPr>
        </p:nvSpPr>
        <p:spPr>
          <a:xfrm>
            <a:off x="539552" y="2132856"/>
            <a:ext cx="8229600" cy="3528392"/>
          </a:xfrm>
        </p:spPr>
        <p:txBody>
          <a:bodyPr>
            <a:normAutofit lnSpcReduction="10000"/>
          </a:bodyPr>
          <a:lstStyle/>
          <a:p>
            <a:pPr lvl="0"/>
            <a:r>
              <a:rPr lang="es-AR" sz="2300" i="1" dirty="0">
                <a:effectLst>
                  <a:outerShdw blurRad="38100" dist="38100" dir="2700000" algn="tl">
                    <a:srgbClr val="000000">
                      <a:alpha val="43137"/>
                    </a:srgbClr>
                  </a:outerShdw>
                </a:effectLst>
              </a:rPr>
              <a:t>Ingeniería del Conocimiento: </a:t>
            </a:r>
            <a:r>
              <a:rPr lang="es-AR" sz="2300" dirty="0"/>
              <a:t>Disciplina encargada del desarrollo de los Sistemas Expertos.</a:t>
            </a:r>
          </a:p>
          <a:p>
            <a:pPr marL="0" lvl="0" indent="0">
              <a:buNone/>
            </a:pPr>
            <a:endParaRPr lang="es-AR" sz="2300" dirty="0"/>
          </a:p>
          <a:p>
            <a:pPr lvl="0"/>
            <a:r>
              <a:rPr lang="es-AR" sz="2300" i="1" dirty="0">
                <a:effectLst>
                  <a:outerShdw blurRad="38100" dist="38100" dir="2700000" algn="tl">
                    <a:srgbClr val="000000">
                      <a:alpha val="43137"/>
                    </a:srgbClr>
                  </a:outerShdw>
                </a:effectLst>
              </a:rPr>
              <a:t>Redes Neuronales Artificiales</a:t>
            </a:r>
            <a:r>
              <a:rPr lang="es-AR" sz="2300" dirty="0"/>
              <a:t>: Busca copiar la arquitectura del cerebro humano. Así como las personas utilizan el conocimiento aprendido, una red neuronal artificial  se basa en problemas previos que ha resuelto satisfactoriamente, para buscar nuevas clasificaciones o soluciones, dentro de un dominio entrenado. Ejemplo:  OCR. </a:t>
            </a:r>
          </a:p>
          <a:p>
            <a:pPr marL="355600" lvl="0" indent="0">
              <a:buNone/>
            </a:pPr>
            <a:endParaRPr lang="es-AR" sz="3800" dirty="0"/>
          </a:p>
          <a:p>
            <a:endParaRPr lang="es-ES" dirty="0"/>
          </a:p>
        </p:txBody>
      </p:sp>
      <p:sp>
        <p:nvSpPr>
          <p:cNvPr id="9" name="8 Marcador de número de diapositiva"/>
          <p:cNvSpPr>
            <a:spLocks noGrp="1"/>
          </p:cNvSpPr>
          <p:nvPr>
            <p:ph type="sldNum" sz="quarter" idx="12"/>
          </p:nvPr>
        </p:nvSpPr>
        <p:spPr/>
        <p:txBody>
          <a:bodyPr/>
          <a:lstStyle/>
          <a:p>
            <a:fld id="{B289FFCD-8C0C-410D-A048-67B2790C84B6}" type="slidenum">
              <a:rPr lang="es-ES" smtClean="0"/>
              <a:pPr/>
              <a:t>12</a:t>
            </a:fld>
            <a:endParaRPr lang="es-E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476672"/>
            <a:ext cx="8229600" cy="5328592"/>
          </a:xfrm>
        </p:spPr>
        <p:txBody>
          <a:bodyPr>
            <a:normAutofit fontScale="92500" lnSpcReduction="20000"/>
          </a:bodyPr>
          <a:lstStyle/>
          <a:p>
            <a:pPr lvl="0"/>
            <a:endParaRPr lang="es-AR" sz="2300" dirty="0"/>
          </a:p>
          <a:p>
            <a:r>
              <a:rPr lang="es-AR" sz="2500" i="1" dirty="0">
                <a:effectLst>
                  <a:outerShdw blurRad="38100" dist="38100" dir="2700000" algn="tl">
                    <a:srgbClr val="000000">
                      <a:alpha val="43137"/>
                    </a:srgbClr>
                  </a:outerShdw>
                </a:effectLst>
              </a:rPr>
              <a:t>Algoritmos Genéticos: </a:t>
            </a:r>
            <a:r>
              <a:rPr lang="es-AR" sz="2300" dirty="0"/>
              <a:t>Trata de simular fenómenos naturales.  Es una técnica de búsqueda iterativa basada en los principios de selección natural. El concepto se basa en la generación de poblaciones de individuos (humanos, animales, etc.) a partir de la reproducción de los padres, buscando alcanzar la optimización de determinado problema.</a:t>
            </a:r>
          </a:p>
          <a:p>
            <a:pPr lvl="0"/>
            <a:endParaRPr lang="es-AR" sz="2300" dirty="0"/>
          </a:p>
          <a:p>
            <a:pPr lvl="0"/>
            <a:r>
              <a:rPr lang="es-AR" sz="2500" i="1" dirty="0">
                <a:effectLst>
                  <a:outerShdw blurRad="38100" dist="38100" dir="2700000" algn="tl">
                    <a:srgbClr val="000000">
                      <a:alpha val="43137"/>
                    </a:srgbClr>
                  </a:outerShdw>
                </a:effectLst>
              </a:rPr>
              <a:t>Lógica Difusa: </a:t>
            </a:r>
            <a:r>
              <a:rPr lang="es-AR" sz="2300" dirty="0"/>
              <a:t>Es una lógica alternativa a la lógica convencional </a:t>
            </a:r>
            <a:r>
              <a:rPr lang="es-AR" sz="2300" dirty="0" err="1"/>
              <a:t>bivaluada</a:t>
            </a:r>
            <a:r>
              <a:rPr lang="es-AR" sz="2300" dirty="0"/>
              <a:t>.</a:t>
            </a:r>
          </a:p>
          <a:p>
            <a:pPr marL="355600" lvl="0" indent="0">
              <a:buNone/>
            </a:pPr>
            <a:r>
              <a:rPr lang="es-AR" sz="2300" dirty="0"/>
              <a:t>Presenta rangos de membresía dentro de un intervalo entre 0 y 1. Permitiendo describir el estado de un objeto o fenómeno.</a:t>
            </a:r>
          </a:p>
          <a:p>
            <a:pPr marL="355600" lvl="0" indent="0">
              <a:buNone/>
            </a:pPr>
            <a:r>
              <a:rPr lang="es-AR" sz="2300" dirty="0"/>
              <a:t>Por ejemplo: El tanque de combustible de un automóvil es una variable que puede tomar distintos valores lingüísticos tales como: “Lleno”,  “Vacío”,  “Medio lleno”, “Medio vacío”. </a:t>
            </a:r>
          </a:p>
          <a:p>
            <a:endParaRPr lang="es-AR" dirty="0"/>
          </a:p>
        </p:txBody>
      </p:sp>
      <p:sp>
        <p:nvSpPr>
          <p:cNvPr id="4" name="3 Marcador de número de diapositiva"/>
          <p:cNvSpPr>
            <a:spLocks noGrp="1"/>
          </p:cNvSpPr>
          <p:nvPr>
            <p:ph type="sldNum" sz="quarter" idx="12"/>
          </p:nvPr>
        </p:nvSpPr>
        <p:spPr/>
        <p:txBody>
          <a:bodyPr/>
          <a:lstStyle/>
          <a:p>
            <a:fld id="{B289FFCD-8C0C-410D-A048-67B2790C84B6}" type="slidenum">
              <a:rPr lang="es-ES" smtClean="0"/>
              <a:pPr/>
              <a:t>13</a:t>
            </a:fld>
            <a:endParaRPr lang="es-ES"/>
          </a:p>
        </p:txBody>
      </p:sp>
    </p:spTree>
    <p:extLst>
      <p:ext uri="{BB962C8B-B14F-4D97-AF65-F5344CB8AC3E}">
        <p14:creationId xmlns:p14="http://schemas.microsoft.com/office/powerpoint/2010/main" val="943730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7 Imagen" descr="caedena de montaje.jpg"/>
          <p:cNvPicPr>
            <a:picLocks noChangeAspect="1"/>
          </p:cNvPicPr>
          <p:nvPr/>
        </p:nvPicPr>
        <p:blipFill>
          <a:blip r:embed="rId2" cstate="print"/>
          <a:stretch>
            <a:fillRect/>
          </a:stretch>
        </p:blipFill>
        <p:spPr>
          <a:xfrm>
            <a:off x="868110" y="2000406"/>
            <a:ext cx="2407746" cy="1500602"/>
          </a:xfrm>
          <a:prstGeom prst="rect">
            <a:avLst/>
          </a:prstGeom>
        </p:spPr>
      </p:pic>
      <p:pic>
        <p:nvPicPr>
          <p:cNvPr id="7" name="6 Imagen" descr="asimo4.jpg"/>
          <p:cNvPicPr>
            <a:picLocks noChangeAspect="1"/>
          </p:cNvPicPr>
          <p:nvPr/>
        </p:nvPicPr>
        <p:blipFill>
          <a:blip r:embed="rId3" cstate="print"/>
          <a:stretch>
            <a:fillRect/>
          </a:stretch>
        </p:blipFill>
        <p:spPr>
          <a:xfrm>
            <a:off x="1318328" y="4076363"/>
            <a:ext cx="1458971" cy="1656893"/>
          </a:xfrm>
          <a:prstGeom prst="rect">
            <a:avLst/>
          </a:prstGeom>
        </p:spPr>
      </p:pic>
      <p:sp>
        <p:nvSpPr>
          <p:cNvPr id="2" name="1 Título"/>
          <p:cNvSpPr>
            <a:spLocks noGrp="1"/>
          </p:cNvSpPr>
          <p:nvPr>
            <p:ph type="title"/>
          </p:nvPr>
        </p:nvSpPr>
        <p:spPr>
          <a:xfrm>
            <a:off x="1619672" y="404663"/>
            <a:ext cx="6336704" cy="1210871"/>
          </a:xfrm>
        </p:spPr>
        <p:txBody>
          <a:bodyPr>
            <a:normAutofit fontScale="90000"/>
          </a:bodyPr>
          <a:lstStyle/>
          <a:p>
            <a:r>
              <a:rPr lang="es-AR" sz="4100" u="sng" dirty="0"/>
              <a:t>Ejemplos actuales de los avances de la IA</a:t>
            </a:r>
            <a:endParaRPr lang="es-ES" sz="4100" u="sng" dirty="0"/>
          </a:p>
        </p:txBody>
      </p:sp>
      <p:sp>
        <p:nvSpPr>
          <p:cNvPr id="12" name="11 Marcador de número de diapositiva"/>
          <p:cNvSpPr>
            <a:spLocks noGrp="1"/>
          </p:cNvSpPr>
          <p:nvPr>
            <p:ph type="sldNum" sz="quarter" idx="12"/>
          </p:nvPr>
        </p:nvSpPr>
        <p:spPr/>
        <p:txBody>
          <a:bodyPr/>
          <a:lstStyle/>
          <a:p>
            <a:fld id="{B289FFCD-8C0C-410D-A048-67B2790C84B6}" type="slidenum">
              <a:rPr lang="es-ES" smtClean="0"/>
              <a:pPr/>
              <a:t>14</a:t>
            </a:fld>
            <a:endParaRPr lang="es-ES"/>
          </a:p>
        </p:txBody>
      </p:sp>
      <p:sp>
        <p:nvSpPr>
          <p:cNvPr id="10" name="9 CuadroTexto"/>
          <p:cNvSpPr txBox="1"/>
          <p:nvPr/>
        </p:nvSpPr>
        <p:spPr>
          <a:xfrm>
            <a:off x="3578327" y="4043566"/>
            <a:ext cx="3672408" cy="1754326"/>
          </a:xfrm>
          <a:prstGeom prst="rect">
            <a:avLst/>
          </a:prstGeom>
          <a:noFill/>
        </p:spPr>
        <p:txBody>
          <a:bodyPr wrap="square" rtlCol="0">
            <a:spAutoFit/>
          </a:bodyPr>
          <a:lstStyle/>
          <a:p>
            <a:r>
              <a:rPr lang="es-AR" dirty="0"/>
              <a:t>ASIMO, robot desarrollado por la compañía Honda. Puede andar, correr, saltar, reconocer objetos móviles, posturas, gestos,  hasta llegar tomar algunas decisiones por su propia cuenta.</a:t>
            </a:r>
          </a:p>
        </p:txBody>
      </p:sp>
      <p:sp>
        <p:nvSpPr>
          <p:cNvPr id="11" name="10 CuadroTexto"/>
          <p:cNvSpPr txBox="1"/>
          <p:nvPr/>
        </p:nvSpPr>
        <p:spPr>
          <a:xfrm>
            <a:off x="3159524" y="1615535"/>
            <a:ext cx="2412608" cy="369332"/>
          </a:xfrm>
          <a:prstGeom prst="rect">
            <a:avLst/>
          </a:prstGeom>
          <a:noFill/>
        </p:spPr>
        <p:txBody>
          <a:bodyPr wrap="square" rtlCol="0">
            <a:spAutoFit/>
          </a:bodyPr>
          <a:lstStyle/>
          <a:p>
            <a:r>
              <a:rPr lang="es-AR" dirty="0"/>
              <a:t>.</a:t>
            </a:r>
          </a:p>
        </p:txBody>
      </p:sp>
      <p:sp>
        <p:nvSpPr>
          <p:cNvPr id="3" name="2 CuadroTexto"/>
          <p:cNvSpPr txBox="1"/>
          <p:nvPr/>
        </p:nvSpPr>
        <p:spPr>
          <a:xfrm>
            <a:off x="3635896" y="2369760"/>
            <a:ext cx="3168352" cy="646331"/>
          </a:xfrm>
          <a:prstGeom prst="rect">
            <a:avLst/>
          </a:prstGeom>
          <a:noFill/>
        </p:spPr>
        <p:txBody>
          <a:bodyPr wrap="square" rtlCol="0">
            <a:spAutoFit/>
          </a:bodyPr>
          <a:lstStyle/>
          <a:p>
            <a:r>
              <a:rPr lang="es-AR" dirty="0"/>
              <a:t>Automatización de procesos industriales.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vehiculo automata google 3.png"/>
          <p:cNvPicPr>
            <a:picLocks noChangeAspect="1"/>
          </p:cNvPicPr>
          <p:nvPr/>
        </p:nvPicPr>
        <p:blipFill>
          <a:blip r:embed="rId2" cstate="print"/>
          <a:stretch>
            <a:fillRect/>
          </a:stretch>
        </p:blipFill>
        <p:spPr>
          <a:xfrm>
            <a:off x="683568" y="1195878"/>
            <a:ext cx="2464610" cy="1643074"/>
          </a:xfrm>
          <a:prstGeom prst="rect">
            <a:avLst/>
          </a:prstGeom>
        </p:spPr>
      </p:pic>
      <p:pic>
        <p:nvPicPr>
          <p:cNvPr id="5" name="4 Imagen" descr="vehiculo automata google 2.jpg"/>
          <p:cNvPicPr>
            <a:picLocks noChangeAspect="1"/>
          </p:cNvPicPr>
          <p:nvPr/>
        </p:nvPicPr>
        <p:blipFill>
          <a:blip r:embed="rId3" cstate="print"/>
          <a:stretch>
            <a:fillRect/>
          </a:stretch>
        </p:blipFill>
        <p:spPr>
          <a:xfrm>
            <a:off x="2699792" y="2176351"/>
            <a:ext cx="1714512" cy="1129069"/>
          </a:xfrm>
          <a:prstGeom prst="rect">
            <a:avLst/>
          </a:prstGeom>
        </p:spPr>
      </p:pic>
      <p:sp>
        <p:nvSpPr>
          <p:cNvPr id="9" name="8 Marcador de número de diapositiva"/>
          <p:cNvSpPr>
            <a:spLocks noGrp="1"/>
          </p:cNvSpPr>
          <p:nvPr>
            <p:ph type="sldNum" sz="quarter" idx="12"/>
          </p:nvPr>
        </p:nvSpPr>
        <p:spPr/>
        <p:txBody>
          <a:bodyPr/>
          <a:lstStyle/>
          <a:p>
            <a:fld id="{B289FFCD-8C0C-410D-A048-67B2790C84B6}" type="slidenum">
              <a:rPr lang="es-ES" smtClean="0"/>
              <a:pPr/>
              <a:t>15</a:t>
            </a:fld>
            <a:endParaRPr lang="es-ES"/>
          </a:p>
        </p:txBody>
      </p:sp>
      <p:sp>
        <p:nvSpPr>
          <p:cNvPr id="10" name="9 CuadroTexto"/>
          <p:cNvSpPr txBox="1"/>
          <p:nvPr/>
        </p:nvSpPr>
        <p:spPr>
          <a:xfrm>
            <a:off x="5004048" y="1052736"/>
            <a:ext cx="3406452" cy="2308324"/>
          </a:xfrm>
          <a:prstGeom prst="rect">
            <a:avLst/>
          </a:prstGeom>
          <a:noFill/>
        </p:spPr>
        <p:txBody>
          <a:bodyPr wrap="square" rtlCol="0">
            <a:spAutoFit/>
          </a:bodyPr>
          <a:lstStyle/>
          <a:p>
            <a:r>
              <a:rPr lang="es-AR" dirty="0"/>
              <a:t>Desarrollo de vehículos autómatas. Tal es el caso de la compañía Google, que junto con Toyota, han desarrollado automóviles capaces de circular, maniobrar y esquivar obstáculos por si solos, sin la necesidad de un conductor.</a:t>
            </a:r>
          </a:p>
        </p:txBody>
      </p:sp>
      <p:sp>
        <p:nvSpPr>
          <p:cNvPr id="14" name="13 CuadroTexto"/>
          <p:cNvSpPr txBox="1"/>
          <p:nvPr/>
        </p:nvSpPr>
        <p:spPr>
          <a:xfrm>
            <a:off x="5076056" y="4149080"/>
            <a:ext cx="3262436" cy="1754326"/>
          </a:xfrm>
          <a:prstGeom prst="rect">
            <a:avLst/>
          </a:prstGeom>
          <a:noFill/>
        </p:spPr>
        <p:txBody>
          <a:bodyPr wrap="square" rtlCol="0">
            <a:spAutoFit/>
          </a:bodyPr>
          <a:lstStyle/>
          <a:p>
            <a:r>
              <a:rPr lang="es-AR" dirty="0" err="1"/>
              <a:t>DiagnosMD</a:t>
            </a:r>
            <a:r>
              <a:rPr lang="es-AR" dirty="0"/>
              <a:t>, sistema experto dentro del área de la medicina, que permite diagnosticar enfermedades, partiendo de la historia clínica del paciente.</a:t>
            </a: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1263" y="4285297"/>
            <a:ext cx="1952625" cy="1591975"/>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Sistemas Expertos</a:t>
            </a:r>
          </a:p>
        </p:txBody>
      </p:sp>
      <p:sp>
        <p:nvSpPr>
          <p:cNvPr id="3" name="2 Marcador de contenido"/>
          <p:cNvSpPr>
            <a:spLocks noGrp="1"/>
          </p:cNvSpPr>
          <p:nvPr>
            <p:ph idx="1"/>
          </p:nvPr>
        </p:nvSpPr>
        <p:spPr/>
        <p:txBody>
          <a:bodyPr>
            <a:normAutofit/>
          </a:bodyPr>
          <a:lstStyle/>
          <a:p>
            <a:endParaRPr lang="es-AR" sz="3000" dirty="0"/>
          </a:p>
          <a:p>
            <a:r>
              <a:rPr lang="es-AR" sz="3000" dirty="0"/>
              <a:t>Base de Conocimientos </a:t>
            </a:r>
          </a:p>
          <a:p>
            <a:endParaRPr lang="es-AR" sz="3000" dirty="0"/>
          </a:p>
          <a:p>
            <a:r>
              <a:rPr lang="es-AR" sz="3000" dirty="0"/>
              <a:t>Motor de Inferencia </a:t>
            </a:r>
          </a:p>
          <a:p>
            <a:endParaRPr lang="es-AR" sz="3000" dirty="0"/>
          </a:p>
          <a:p>
            <a:r>
              <a:rPr lang="es-AR" sz="3000" dirty="0"/>
              <a:t>Interfaz de E/S</a:t>
            </a:r>
          </a:p>
        </p:txBody>
      </p:sp>
      <p:sp>
        <p:nvSpPr>
          <p:cNvPr id="4" name="3 Marcador de número de diapositiva"/>
          <p:cNvSpPr>
            <a:spLocks noGrp="1"/>
          </p:cNvSpPr>
          <p:nvPr>
            <p:ph type="sldNum" sz="quarter" idx="12"/>
          </p:nvPr>
        </p:nvSpPr>
        <p:spPr/>
        <p:txBody>
          <a:bodyPr/>
          <a:lstStyle/>
          <a:p>
            <a:fld id="{B289FFCD-8C0C-410D-A048-67B2790C84B6}" type="slidenum">
              <a:rPr lang="es-ES" smtClean="0"/>
              <a:pPr/>
              <a:t>16</a:t>
            </a:fld>
            <a:endParaRPr lang="es-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Sistema Experto</a:t>
            </a:r>
          </a:p>
        </p:txBody>
      </p:sp>
      <p:sp>
        <p:nvSpPr>
          <p:cNvPr id="4" name="3 Marcador de número de diapositiva"/>
          <p:cNvSpPr>
            <a:spLocks noGrp="1"/>
          </p:cNvSpPr>
          <p:nvPr>
            <p:ph type="sldNum" sz="quarter" idx="12"/>
          </p:nvPr>
        </p:nvSpPr>
        <p:spPr/>
        <p:txBody>
          <a:bodyPr/>
          <a:lstStyle/>
          <a:p>
            <a:fld id="{B289FFCD-8C0C-410D-A048-67B2790C84B6}" type="slidenum">
              <a:rPr lang="es-ES" smtClean="0"/>
              <a:pPr/>
              <a:t>17</a:t>
            </a:fld>
            <a:endParaRPr lang="es-ES"/>
          </a:p>
        </p:txBody>
      </p:sp>
      <p:pic>
        <p:nvPicPr>
          <p:cNvPr id="12" name="Marcador de contenido 1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45997" y="4912592"/>
            <a:ext cx="1246032" cy="1115568"/>
          </a:xfrm>
        </p:spPr>
      </p:pic>
      <p:sp>
        <p:nvSpPr>
          <p:cNvPr id="6" name="Rectángulo 5"/>
          <p:cNvSpPr/>
          <p:nvPr/>
        </p:nvSpPr>
        <p:spPr>
          <a:xfrm>
            <a:off x="1691680" y="2448880"/>
            <a:ext cx="151216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Motor de inferencia</a:t>
            </a:r>
          </a:p>
        </p:txBody>
      </p:sp>
      <p:sp>
        <p:nvSpPr>
          <p:cNvPr id="7" name="Elipse 6"/>
          <p:cNvSpPr/>
          <p:nvPr/>
        </p:nvSpPr>
        <p:spPr>
          <a:xfrm>
            <a:off x="5122404" y="2010921"/>
            <a:ext cx="2520280"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Base de Conocimientos</a:t>
            </a:r>
          </a:p>
        </p:txBody>
      </p:sp>
      <p:sp>
        <p:nvSpPr>
          <p:cNvPr id="8" name="Flecha izquierda y derecha 7"/>
          <p:cNvSpPr/>
          <p:nvPr/>
        </p:nvSpPr>
        <p:spPr>
          <a:xfrm>
            <a:off x="3555050" y="271576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Rectángulo 8"/>
          <p:cNvSpPr/>
          <p:nvPr/>
        </p:nvSpPr>
        <p:spPr>
          <a:xfrm>
            <a:off x="1439652" y="5013176"/>
            <a:ext cx="20162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Interfaz de Entrada/Salida</a:t>
            </a:r>
          </a:p>
        </p:txBody>
      </p:sp>
      <p:sp>
        <p:nvSpPr>
          <p:cNvPr id="10" name="Flecha arriba y abajo 9"/>
          <p:cNvSpPr/>
          <p:nvPr/>
        </p:nvSpPr>
        <p:spPr>
          <a:xfrm>
            <a:off x="2205448" y="3566837"/>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Flecha izquierda y derecha 10"/>
          <p:cNvSpPr/>
          <p:nvPr/>
        </p:nvSpPr>
        <p:spPr>
          <a:xfrm>
            <a:off x="3892604" y="5228060"/>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Ingeniería del Conocimiento</a:t>
            </a:r>
          </a:p>
        </p:txBody>
      </p:sp>
      <p:sp>
        <p:nvSpPr>
          <p:cNvPr id="3" name="2 Marcador de contenido"/>
          <p:cNvSpPr>
            <a:spLocks noGrp="1"/>
          </p:cNvSpPr>
          <p:nvPr>
            <p:ph idx="1"/>
          </p:nvPr>
        </p:nvSpPr>
        <p:spPr/>
        <p:txBody>
          <a:bodyPr/>
          <a:lstStyle/>
          <a:p>
            <a:endParaRPr lang="es-AR" dirty="0"/>
          </a:p>
          <a:p>
            <a:endParaRPr lang="es-AR" dirty="0"/>
          </a:p>
          <a:p>
            <a:endParaRPr lang="es-AR" dirty="0"/>
          </a:p>
          <a:p>
            <a:r>
              <a:rPr lang="es-AR" dirty="0"/>
              <a:t>Adquisición del Conocimiento</a:t>
            </a:r>
          </a:p>
          <a:p>
            <a:endParaRPr lang="es-AR" dirty="0"/>
          </a:p>
          <a:p>
            <a:endParaRPr lang="es-AR" dirty="0"/>
          </a:p>
          <a:p>
            <a:r>
              <a:rPr lang="es-AR" dirty="0"/>
              <a:t>Aprendizaje autónomo</a:t>
            </a:r>
          </a:p>
        </p:txBody>
      </p:sp>
      <p:sp>
        <p:nvSpPr>
          <p:cNvPr id="4" name="3 Marcador de número de diapositiva"/>
          <p:cNvSpPr>
            <a:spLocks noGrp="1"/>
          </p:cNvSpPr>
          <p:nvPr>
            <p:ph type="sldNum" sz="quarter" idx="12"/>
          </p:nvPr>
        </p:nvSpPr>
        <p:spPr/>
        <p:txBody>
          <a:bodyPr/>
          <a:lstStyle/>
          <a:p>
            <a:fld id="{B289FFCD-8C0C-410D-A048-67B2790C84B6}" type="slidenum">
              <a:rPr lang="es-ES" smtClean="0"/>
              <a:pPr/>
              <a:t>18</a:t>
            </a:fld>
            <a:endParaRPr lang="es-ES"/>
          </a:p>
        </p:txBody>
      </p:sp>
    </p:spTree>
    <p:extLst>
      <p:ext uri="{BB962C8B-B14F-4D97-AF65-F5344CB8AC3E}">
        <p14:creationId xmlns:p14="http://schemas.microsoft.com/office/powerpoint/2010/main" val="65373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Problemas basados en Estados</a:t>
            </a:r>
          </a:p>
        </p:txBody>
      </p:sp>
      <p:sp>
        <p:nvSpPr>
          <p:cNvPr id="3" name="2 Marcador de contenido"/>
          <p:cNvSpPr>
            <a:spLocks noGrp="1"/>
          </p:cNvSpPr>
          <p:nvPr>
            <p:ph idx="1"/>
          </p:nvPr>
        </p:nvSpPr>
        <p:spPr/>
        <p:txBody>
          <a:bodyPr>
            <a:normAutofit/>
          </a:bodyPr>
          <a:lstStyle/>
          <a:p>
            <a:endParaRPr lang="es-AR" sz="3000" dirty="0"/>
          </a:p>
          <a:p>
            <a:endParaRPr lang="es-AR" sz="3000" dirty="0"/>
          </a:p>
          <a:p>
            <a:r>
              <a:rPr lang="es-AR" sz="3000" dirty="0"/>
              <a:t>Búsquedas</a:t>
            </a:r>
          </a:p>
          <a:p>
            <a:endParaRPr lang="es-AR" sz="3000" dirty="0"/>
          </a:p>
          <a:p>
            <a:endParaRPr lang="es-AR" sz="3000"/>
          </a:p>
          <a:p>
            <a:r>
              <a:rPr lang="es-AR" sz="3000"/>
              <a:t>Heurísticas</a:t>
            </a:r>
            <a:endParaRPr lang="es-AR" sz="3000" dirty="0"/>
          </a:p>
        </p:txBody>
      </p:sp>
      <p:sp>
        <p:nvSpPr>
          <p:cNvPr id="4" name="3 Marcador de número de diapositiva"/>
          <p:cNvSpPr>
            <a:spLocks noGrp="1"/>
          </p:cNvSpPr>
          <p:nvPr>
            <p:ph type="sldNum" sz="quarter" idx="12"/>
          </p:nvPr>
        </p:nvSpPr>
        <p:spPr/>
        <p:txBody>
          <a:bodyPr/>
          <a:lstStyle/>
          <a:p>
            <a:fld id="{B289FFCD-8C0C-410D-A048-67B2790C84B6}" type="slidenum">
              <a:rPr lang="es-ES" smtClean="0"/>
              <a:pPr/>
              <a:t>19</a:t>
            </a:fld>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4200" u="sng" dirty="0"/>
              <a:t>Bibliografía Básica</a:t>
            </a:r>
            <a:endParaRPr lang="es-ES" sz="4200" u="sng" dirty="0"/>
          </a:p>
        </p:txBody>
      </p:sp>
      <p:sp>
        <p:nvSpPr>
          <p:cNvPr id="8" name="7 Marcador de número de diapositiva"/>
          <p:cNvSpPr>
            <a:spLocks noGrp="1"/>
          </p:cNvSpPr>
          <p:nvPr>
            <p:ph type="sldNum" sz="quarter" idx="12"/>
          </p:nvPr>
        </p:nvSpPr>
        <p:spPr/>
        <p:txBody>
          <a:bodyPr/>
          <a:lstStyle/>
          <a:p>
            <a:fld id="{B289FFCD-8C0C-410D-A048-67B2790C84B6}" type="slidenum">
              <a:rPr lang="es-ES" smtClean="0"/>
              <a:pPr/>
              <a:t>2</a:t>
            </a:fld>
            <a:endParaRPr lang="es-ES"/>
          </a:p>
        </p:txBody>
      </p:sp>
      <p:sp>
        <p:nvSpPr>
          <p:cNvPr id="5" name="4 CuadroTexto"/>
          <p:cNvSpPr txBox="1"/>
          <p:nvPr/>
        </p:nvSpPr>
        <p:spPr>
          <a:xfrm>
            <a:off x="971600" y="2123487"/>
            <a:ext cx="6858048" cy="2862322"/>
          </a:xfrm>
          <a:prstGeom prst="rect">
            <a:avLst/>
          </a:prstGeom>
          <a:noFill/>
        </p:spPr>
        <p:txBody>
          <a:bodyPr wrap="square" rtlCol="0">
            <a:spAutoFit/>
          </a:bodyPr>
          <a:lstStyle/>
          <a:p>
            <a:pPr>
              <a:buFont typeface="Arial" pitchFamily="34" charset="0"/>
              <a:buChar char="•"/>
            </a:pPr>
            <a:r>
              <a:rPr lang="es-AR" dirty="0"/>
              <a:t>Inteligencia Artificial – Un Enfoque Moderno</a:t>
            </a:r>
          </a:p>
          <a:p>
            <a:pPr lvl="1"/>
            <a:r>
              <a:rPr lang="es-AR" dirty="0" err="1"/>
              <a:t>Norvig</a:t>
            </a:r>
            <a:r>
              <a:rPr lang="es-AR" dirty="0"/>
              <a:t> – Russell </a:t>
            </a:r>
            <a:r>
              <a:rPr lang="es-AR" dirty="0" err="1"/>
              <a:t>prentice</a:t>
            </a:r>
            <a:r>
              <a:rPr lang="es-AR" dirty="0"/>
              <a:t> Hall</a:t>
            </a:r>
          </a:p>
          <a:p>
            <a:pPr lvl="1"/>
            <a:endParaRPr lang="es-AR" dirty="0"/>
          </a:p>
          <a:p>
            <a:pPr>
              <a:buFont typeface="Arial" pitchFamily="34" charset="0"/>
              <a:buChar char="•"/>
            </a:pPr>
            <a:r>
              <a:rPr lang="es-AR" dirty="0"/>
              <a:t>Inteligencia Artificial </a:t>
            </a:r>
          </a:p>
          <a:p>
            <a:pPr lvl="1"/>
            <a:r>
              <a:rPr lang="es-AR" dirty="0" err="1"/>
              <a:t>Winston</a:t>
            </a:r>
            <a:r>
              <a:rPr lang="es-AR" dirty="0"/>
              <a:t> J. C </a:t>
            </a:r>
            <a:r>
              <a:rPr lang="es-AR" dirty="0" err="1"/>
              <a:t>Addison</a:t>
            </a:r>
            <a:r>
              <a:rPr lang="es-AR" dirty="0"/>
              <a:t> – </a:t>
            </a:r>
            <a:r>
              <a:rPr lang="es-AR" dirty="0" err="1"/>
              <a:t>Wesley</a:t>
            </a:r>
            <a:endParaRPr lang="es-AR" dirty="0"/>
          </a:p>
          <a:p>
            <a:pPr lvl="1"/>
            <a:endParaRPr lang="es-AR" dirty="0"/>
          </a:p>
          <a:p>
            <a:pPr>
              <a:buFont typeface="Arial" pitchFamily="34" charset="0"/>
              <a:buChar char="•"/>
            </a:pPr>
            <a:r>
              <a:rPr lang="es-AR" dirty="0"/>
              <a:t>Inteligencia Artificial,  una nueva síntesis.</a:t>
            </a:r>
          </a:p>
          <a:p>
            <a:pPr indent="444500"/>
            <a:r>
              <a:rPr lang="es-AR" dirty="0"/>
              <a:t>Nilson </a:t>
            </a:r>
            <a:r>
              <a:rPr lang="es-AR" dirty="0" err="1"/>
              <a:t>Nils</a:t>
            </a:r>
            <a:r>
              <a:rPr lang="es-AR" dirty="0"/>
              <a:t> </a:t>
            </a:r>
            <a:r>
              <a:rPr lang="es-AR" dirty="0" err="1"/>
              <a:t>Mcgraw</a:t>
            </a:r>
            <a:r>
              <a:rPr lang="es-AR" dirty="0"/>
              <a:t>- Hill</a:t>
            </a:r>
          </a:p>
          <a:p>
            <a:pPr>
              <a:buFont typeface="Arial" pitchFamily="34" charset="0"/>
              <a:buChar char="•"/>
            </a:pPr>
            <a:endParaRPr lang="es-AR" dirty="0"/>
          </a:p>
          <a:p>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fld id="{B289FFCD-8C0C-410D-A048-67B2790C84B6}" type="slidenum">
              <a:rPr lang="es-ES" smtClean="0"/>
              <a:pPr/>
              <a:t>20</a:t>
            </a:fld>
            <a:endParaRPr lang="es-ES"/>
          </a:p>
        </p:txBody>
      </p:sp>
      <p:sp>
        <p:nvSpPr>
          <p:cNvPr id="7" name="6 CuadroTexto"/>
          <p:cNvSpPr txBox="1"/>
          <p:nvPr/>
        </p:nvSpPr>
        <p:spPr>
          <a:xfrm>
            <a:off x="3563888" y="3023223"/>
            <a:ext cx="2448272" cy="446276"/>
          </a:xfrm>
          <a:prstGeom prst="rect">
            <a:avLst/>
          </a:prstGeom>
          <a:noFill/>
        </p:spPr>
        <p:txBody>
          <a:bodyPr wrap="square" rtlCol="0">
            <a:spAutoFit/>
          </a:bodyPr>
          <a:lstStyle/>
          <a:p>
            <a:r>
              <a:rPr lang="es-AR" sz="2300" dirty="0"/>
              <a:t>PREGUNTAS</a:t>
            </a:r>
          </a:p>
        </p:txBody>
      </p:sp>
    </p:spTree>
    <p:extLst>
      <p:ext uri="{BB962C8B-B14F-4D97-AF65-F5344CB8AC3E}">
        <p14:creationId xmlns:p14="http://schemas.microsoft.com/office/powerpoint/2010/main" val="367656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Inteligencia Artificial</a:t>
            </a:r>
          </a:p>
        </p:txBody>
      </p:sp>
      <p:sp>
        <p:nvSpPr>
          <p:cNvPr id="3" name="2 Marcador de contenido"/>
          <p:cNvSpPr>
            <a:spLocks noGrp="1"/>
          </p:cNvSpPr>
          <p:nvPr>
            <p:ph idx="1"/>
          </p:nvPr>
        </p:nvSpPr>
        <p:spPr>
          <a:xfrm>
            <a:off x="467544" y="2060848"/>
            <a:ext cx="8229600" cy="3124944"/>
          </a:xfrm>
        </p:spPr>
        <p:txBody>
          <a:bodyPr/>
          <a:lstStyle/>
          <a:p>
            <a:pPr marL="0" indent="0" algn="ctr">
              <a:buNone/>
            </a:pPr>
            <a:r>
              <a:rPr lang="es-AR" dirty="0"/>
              <a:t>Es una de las ramas de la Informática encargada de estudiar y desarrollar procesos computacionales, que resuelvan problemas de manera similar a la de los humanos. Basándose en la emulación de la inteligencia natural humana.</a:t>
            </a:r>
          </a:p>
        </p:txBody>
      </p:sp>
      <p:sp>
        <p:nvSpPr>
          <p:cNvPr id="8" name="7 Marcador de número de diapositiva"/>
          <p:cNvSpPr>
            <a:spLocks noGrp="1"/>
          </p:cNvSpPr>
          <p:nvPr>
            <p:ph type="sldNum" sz="quarter" idx="12"/>
          </p:nvPr>
        </p:nvSpPr>
        <p:spPr/>
        <p:txBody>
          <a:bodyPr/>
          <a:lstStyle/>
          <a:p>
            <a:fld id="{B289FFCD-8C0C-410D-A048-67B2790C84B6}" type="slidenum">
              <a:rPr lang="es-ES" smtClean="0"/>
              <a:pPr/>
              <a:t>3</a:t>
            </a:fld>
            <a:endParaRPr lang="es-ES" dirty="0"/>
          </a:p>
        </p:txBody>
      </p:sp>
    </p:spTree>
    <p:extLst>
      <p:ext uri="{BB962C8B-B14F-4D97-AF65-F5344CB8AC3E}">
        <p14:creationId xmlns:p14="http://schemas.microsoft.com/office/powerpoint/2010/main" val="199442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2000240"/>
            <a:ext cx="8043890" cy="1857389"/>
          </a:xfrm>
        </p:spPr>
        <p:txBody>
          <a:bodyPr/>
          <a:lstStyle/>
          <a:p>
            <a:pPr algn="ctr">
              <a:buNone/>
            </a:pPr>
            <a:r>
              <a:rPr lang="es-AR" sz="2800" dirty="0"/>
              <a:t>“Es la Ciencia e Ingeniería de hacer maquinas Inteligentes, especialmente programas de computo inteligente.”</a:t>
            </a:r>
            <a:endParaRPr lang="es-AR" sz="2000" dirty="0"/>
          </a:p>
          <a:p>
            <a:pPr>
              <a:buNone/>
            </a:pPr>
            <a:endParaRPr lang="es-ES" dirty="0"/>
          </a:p>
        </p:txBody>
      </p:sp>
      <p:sp>
        <p:nvSpPr>
          <p:cNvPr id="8" name="7 Marcador de número de diapositiva"/>
          <p:cNvSpPr>
            <a:spLocks noGrp="1"/>
          </p:cNvSpPr>
          <p:nvPr>
            <p:ph type="sldNum" sz="quarter" idx="12"/>
          </p:nvPr>
        </p:nvSpPr>
        <p:spPr/>
        <p:txBody>
          <a:bodyPr/>
          <a:lstStyle/>
          <a:p>
            <a:fld id="{B289FFCD-8C0C-410D-A048-67B2790C84B6}" type="slidenum">
              <a:rPr lang="es-ES" smtClean="0"/>
              <a:pPr/>
              <a:t>4</a:t>
            </a:fld>
            <a:endParaRPr lang="es-ES"/>
          </a:p>
        </p:txBody>
      </p:sp>
      <p:sp>
        <p:nvSpPr>
          <p:cNvPr id="5" name="4 CuadroTexto"/>
          <p:cNvSpPr txBox="1"/>
          <p:nvPr/>
        </p:nvSpPr>
        <p:spPr>
          <a:xfrm>
            <a:off x="5500694" y="4071942"/>
            <a:ext cx="2357454" cy="642942"/>
          </a:xfrm>
          <a:prstGeom prst="rect">
            <a:avLst/>
          </a:prstGeom>
          <a:noFill/>
        </p:spPr>
        <p:txBody>
          <a:bodyPr wrap="square" rtlCol="0">
            <a:spAutoFit/>
          </a:bodyPr>
          <a:lstStyle/>
          <a:p>
            <a:pPr algn="ctr"/>
            <a:r>
              <a:rPr lang="es-AR" i="1" dirty="0"/>
              <a:t>John McCarthy</a:t>
            </a:r>
          </a:p>
          <a:p>
            <a:pPr algn="ctr"/>
            <a:r>
              <a:rPr lang="es-AR" i="1" dirty="0"/>
              <a:t>(1956)</a:t>
            </a:r>
            <a:endParaRPr lang="es-E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000" b="1" u="sng" dirty="0"/>
              <a:t>Objetivos de la Inteligencia Artificial</a:t>
            </a:r>
            <a:endParaRPr lang="es-ES" sz="3000" b="1" u="sng" dirty="0"/>
          </a:p>
        </p:txBody>
      </p:sp>
      <p:sp>
        <p:nvSpPr>
          <p:cNvPr id="3" name="2 Marcador de contenido"/>
          <p:cNvSpPr>
            <a:spLocks noGrp="1"/>
          </p:cNvSpPr>
          <p:nvPr>
            <p:ph idx="1"/>
          </p:nvPr>
        </p:nvSpPr>
        <p:spPr>
          <a:xfrm>
            <a:off x="611560" y="1916832"/>
            <a:ext cx="8229600" cy="2328866"/>
          </a:xfrm>
        </p:spPr>
        <p:txBody>
          <a:bodyPr>
            <a:normAutofit/>
          </a:bodyPr>
          <a:lstStyle/>
          <a:p>
            <a:r>
              <a:rPr lang="es-AR" i="1" dirty="0">
                <a:effectLst>
                  <a:outerShdw blurRad="38100" dist="38100" dir="2700000" algn="tl">
                    <a:srgbClr val="000000">
                      <a:alpha val="43137"/>
                    </a:srgbClr>
                  </a:outerShdw>
                </a:effectLst>
              </a:rPr>
              <a:t>Científico</a:t>
            </a:r>
            <a:r>
              <a:rPr lang="es-AR" dirty="0"/>
              <a:t>: Estudia el razonamiento de las personas.</a:t>
            </a:r>
          </a:p>
          <a:p>
            <a:r>
              <a:rPr lang="es-AR" i="1" dirty="0">
                <a:effectLst>
                  <a:outerShdw blurRad="38100" dist="38100" dir="2700000" algn="tl">
                    <a:srgbClr val="000000">
                      <a:alpha val="43137"/>
                    </a:srgbClr>
                  </a:outerShdw>
                </a:effectLst>
              </a:rPr>
              <a:t>Ingenieril</a:t>
            </a:r>
            <a:r>
              <a:rPr lang="es-AR" dirty="0"/>
              <a:t>: Desarrolla herramientas para la construcción de Sistemas Inteligentes.</a:t>
            </a:r>
            <a:endParaRPr lang="es-ES" dirty="0"/>
          </a:p>
        </p:txBody>
      </p:sp>
      <p:sp>
        <p:nvSpPr>
          <p:cNvPr id="8" name="7 Marcador de número de diapositiva"/>
          <p:cNvSpPr>
            <a:spLocks noGrp="1"/>
          </p:cNvSpPr>
          <p:nvPr>
            <p:ph type="sldNum" sz="quarter" idx="12"/>
          </p:nvPr>
        </p:nvSpPr>
        <p:spPr/>
        <p:txBody>
          <a:bodyPr/>
          <a:lstStyle/>
          <a:p>
            <a:fld id="{B289FFCD-8C0C-410D-A048-67B2790C84B6}" type="slidenum">
              <a:rPr lang="es-ES" smtClean="0"/>
              <a:pPr/>
              <a:t>5</a:t>
            </a:fld>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Sistemas Inteligentes</a:t>
            </a:r>
            <a:endParaRPr lang="es-ES" dirty="0"/>
          </a:p>
        </p:txBody>
      </p:sp>
      <p:sp>
        <p:nvSpPr>
          <p:cNvPr id="3" name="2 Marcador de contenido"/>
          <p:cNvSpPr>
            <a:spLocks noGrp="1"/>
          </p:cNvSpPr>
          <p:nvPr>
            <p:ph idx="1"/>
          </p:nvPr>
        </p:nvSpPr>
        <p:spPr>
          <a:xfrm>
            <a:off x="539552" y="1916832"/>
            <a:ext cx="8229600" cy="4032447"/>
          </a:xfrm>
        </p:spPr>
        <p:txBody>
          <a:bodyPr>
            <a:noAutofit/>
          </a:bodyPr>
          <a:lstStyle/>
          <a:p>
            <a:pPr marL="0" indent="0" algn="just">
              <a:buNone/>
            </a:pPr>
            <a:r>
              <a:rPr lang="es-ES" sz="2500" dirty="0"/>
              <a:t>Un sistema inteligente tendría que poseer un conjunto de habilidades, que se asemejen lo mas posible a la inteligencia natural de las personas, como por ejemplo: ser capaces de aprender, razonar, percibir e interactuar con su entorno, poder comunicarse, resolver problemas, responder racionalmente, etc. A esto apunta la </a:t>
            </a:r>
            <a:r>
              <a:rPr lang="es-ES" sz="2500" b="1" dirty="0"/>
              <a:t>Strong - IA</a:t>
            </a:r>
            <a:r>
              <a:rPr lang="es-ES" sz="2500" dirty="0"/>
              <a:t>. A desarrollar maquinas en un futuro, que posean la totalidad de esas habilidades, que hacen a la inteligencia natural del hombre.</a:t>
            </a:r>
          </a:p>
        </p:txBody>
      </p:sp>
      <p:sp>
        <p:nvSpPr>
          <p:cNvPr id="8" name="7 Marcador de número de diapositiva"/>
          <p:cNvSpPr>
            <a:spLocks noGrp="1"/>
          </p:cNvSpPr>
          <p:nvPr>
            <p:ph type="sldNum" sz="quarter" idx="12"/>
          </p:nvPr>
        </p:nvSpPr>
        <p:spPr/>
        <p:txBody>
          <a:bodyPr/>
          <a:lstStyle/>
          <a:p>
            <a:fld id="{B289FFCD-8C0C-410D-A048-67B2790C84B6}" type="slidenum">
              <a:rPr lang="es-ES" smtClean="0"/>
              <a:pPr/>
              <a:t>6</a:t>
            </a:fld>
            <a:endParaRPr lang="es-E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83568" y="1628800"/>
            <a:ext cx="8143932" cy="4104456"/>
          </a:xfrm>
        </p:spPr>
        <p:txBody>
          <a:bodyPr>
            <a:noAutofit/>
          </a:bodyPr>
          <a:lstStyle/>
          <a:p>
            <a:r>
              <a:rPr lang="es-AR" sz="2200" dirty="0"/>
              <a:t>Desarrollado por Alan </a:t>
            </a:r>
            <a:r>
              <a:rPr lang="es-AR" sz="2200" dirty="0" err="1"/>
              <a:t>Turing</a:t>
            </a:r>
            <a:r>
              <a:rPr lang="es-AR" sz="2200" dirty="0"/>
              <a:t> (1950).</a:t>
            </a:r>
          </a:p>
          <a:p>
            <a:r>
              <a:rPr lang="es-AR" sz="2200" dirty="0"/>
              <a:t>Esta prueba esta basada en el juego de la imitación, en la que una maquina intenta imitar a un humano, para ser confundido entre las personas. </a:t>
            </a:r>
          </a:p>
          <a:p>
            <a:r>
              <a:rPr lang="es-AR" sz="2200" dirty="0"/>
              <a:t>Consta de un evaluador humano, una maquina (que simula ser una persona), y otra persona a la cual se interroga al mismo tiempo que al computador.</a:t>
            </a:r>
          </a:p>
          <a:p>
            <a:r>
              <a:rPr lang="es-AR" sz="2200" dirty="0"/>
              <a:t>El computador supera la prueba si el evaluador humano no es capaz de distinguir si las respuestas a una serie de preguntas provienen de una máquina o no.</a:t>
            </a:r>
          </a:p>
          <a:p>
            <a:endParaRPr lang="es-AR" sz="2200" dirty="0"/>
          </a:p>
        </p:txBody>
      </p:sp>
      <p:sp>
        <p:nvSpPr>
          <p:cNvPr id="9" name="8 Marcador de número de diapositiva"/>
          <p:cNvSpPr>
            <a:spLocks noGrp="1"/>
          </p:cNvSpPr>
          <p:nvPr>
            <p:ph type="sldNum" sz="quarter" idx="12"/>
          </p:nvPr>
        </p:nvSpPr>
        <p:spPr/>
        <p:txBody>
          <a:bodyPr/>
          <a:lstStyle/>
          <a:p>
            <a:fld id="{B289FFCD-8C0C-410D-A048-67B2790C84B6}" type="slidenum">
              <a:rPr lang="es-ES" smtClean="0"/>
              <a:pPr/>
              <a:t>7</a:t>
            </a:fld>
            <a:endParaRPr lang="es-ES"/>
          </a:p>
        </p:txBody>
      </p:sp>
      <p:sp>
        <p:nvSpPr>
          <p:cNvPr id="10" name="9 Título"/>
          <p:cNvSpPr>
            <a:spLocks noGrp="1"/>
          </p:cNvSpPr>
          <p:nvPr>
            <p:ph type="title"/>
          </p:nvPr>
        </p:nvSpPr>
        <p:spPr>
          <a:xfrm>
            <a:off x="467544" y="332656"/>
            <a:ext cx="8229600" cy="1024136"/>
          </a:xfrm>
        </p:spPr>
        <p:txBody>
          <a:bodyPr/>
          <a:lstStyle/>
          <a:p>
            <a:r>
              <a:rPr lang="es-AR" dirty="0"/>
              <a:t>Test de </a:t>
            </a:r>
            <a:r>
              <a:rPr lang="es-AR" dirty="0" err="1"/>
              <a:t>Turing</a:t>
            </a:r>
            <a:endParaRPr lang="es-A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63688" y="620688"/>
            <a:ext cx="5256584" cy="763488"/>
          </a:xfrm>
        </p:spPr>
        <p:txBody>
          <a:bodyPr>
            <a:noAutofit/>
          </a:bodyPr>
          <a:lstStyle/>
          <a:p>
            <a:r>
              <a:rPr lang="es-AR" sz="3500" u="sng" dirty="0"/>
              <a:t>ChatBots</a:t>
            </a:r>
            <a:endParaRPr lang="es-ES" sz="3500" u="sng" dirty="0"/>
          </a:p>
        </p:txBody>
      </p:sp>
      <p:sp>
        <p:nvSpPr>
          <p:cNvPr id="3" name="2 Marcador de contenido"/>
          <p:cNvSpPr>
            <a:spLocks noGrp="1"/>
          </p:cNvSpPr>
          <p:nvPr>
            <p:ph idx="1"/>
          </p:nvPr>
        </p:nvSpPr>
        <p:spPr>
          <a:xfrm>
            <a:off x="696020" y="3429000"/>
            <a:ext cx="8001056" cy="1440160"/>
          </a:xfrm>
        </p:spPr>
        <p:txBody>
          <a:bodyPr/>
          <a:lstStyle/>
          <a:p>
            <a:r>
              <a:rPr lang="es-AR" dirty="0"/>
              <a:t>ELIZA. (1966) - Perfil de Psicóloga.</a:t>
            </a:r>
          </a:p>
          <a:p>
            <a:r>
              <a:rPr lang="es-AR" dirty="0"/>
              <a:t>PARRY (1972) - Perfil de persona paranoica esquizofrénica.</a:t>
            </a:r>
          </a:p>
        </p:txBody>
      </p:sp>
      <p:sp>
        <p:nvSpPr>
          <p:cNvPr id="9" name="8 Marcador de número de diapositiva"/>
          <p:cNvSpPr>
            <a:spLocks noGrp="1"/>
          </p:cNvSpPr>
          <p:nvPr>
            <p:ph type="sldNum" sz="quarter" idx="12"/>
          </p:nvPr>
        </p:nvSpPr>
        <p:spPr/>
        <p:txBody>
          <a:bodyPr/>
          <a:lstStyle/>
          <a:p>
            <a:fld id="{B289FFCD-8C0C-410D-A048-67B2790C84B6}" type="slidenum">
              <a:rPr lang="es-ES" smtClean="0"/>
              <a:pPr/>
              <a:t>8</a:t>
            </a:fld>
            <a:endParaRPr lang="es-ES"/>
          </a:p>
        </p:txBody>
      </p:sp>
      <p:sp>
        <p:nvSpPr>
          <p:cNvPr id="5" name="4 CuadroTexto"/>
          <p:cNvSpPr txBox="1"/>
          <p:nvPr/>
        </p:nvSpPr>
        <p:spPr>
          <a:xfrm>
            <a:off x="696020" y="1700808"/>
            <a:ext cx="8001056" cy="1246495"/>
          </a:xfrm>
          <a:prstGeom prst="rect">
            <a:avLst/>
          </a:prstGeom>
          <a:noFill/>
        </p:spPr>
        <p:txBody>
          <a:bodyPr wrap="square" rtlCol="0">
            <a:spAutoFit/>
          </a:bodyPr>
          <a:lstStyle/>
          <a:p>
            <a:pPr algn="just"/>
            <a:r>
              <a:rPr lang="es-AR" sz="2500" dirty="0">
                <a:solidFill>
                  <a:schemeClr val="tx1">
                    <a:lumMod val="50000"/>
                    <a:lumOff val="50000"/>
                  </a:schemeClr>
                </a:solidFill>
                <a:latin typeface="+mj-lt"/>
              </a:rPr>
              <a:t>Ejemplos de reconocidos chatbots, que han pasado la prueba de Turing, en algún momento, a pesar de cuestionadas criticas.</a:t>
            </a:r>
            <a:endParaRPr lang="es-ES" sz="2500" dirty="0">
              <a:solidFill>
                <a:schemeClr val="tx1">
                  <a:lumMod val="50000"/>
                  <a:lumOff val="50000"/>
                </a:schemeClr>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571612"/>
            <a:ext cx="8229600" cy="3043246"/>
          </a:xfrm>
        </p:spPr>
        <p:txBody>
          <a:bodyPr>
            <a:normAutofit/>
          </a:bodyPr>
          <a:lstStyle/>
          <a:p>
            <a:r>
              <a:rPr lang="es-AR" sz="2500" dirty="0"/>
              <a:t>Los tiempos de respuestas suelen ser inmediatos, lo cual presenta la ausencia del tiempo de razonamiento y escritura que le demandaría a una persona.</a:t>
            </a:r>
          </a:p>
          <a:p>
            <a:r>
              <a:rPr lang="es-AR" sz="2500" dirty="0"/>
              <a:t>Ante la falta de entrenamiento, para el caso de preguntas capciosas, ironías, etc. responden con poca coherencia.</a:t>
            </a:r>
          </a:p>
          <a:p>
            <a:pPr>
              <a:buNone/>
            </a:pPr>
            <a:endParaRPr lang="es-ES" dirty="0"/>
          </a:p>
        </p:txBody>
      </p:sp>
      <p:sp>
        <p:nvSpPr>
          <p:cNvPr id="8" name="7 Marcador de número de diapositiva"/>
          <p:cNvSpPr>
            <a:spLocks noGrp="1"/>
          </p:cNvSpPr>
          <p:nvPr>
            <p:ph type="sldNum" sz="quarter" idx="12"/>
          </p:nvPr>
        </p:nvSpPr>
        <p:spPr/>
        <p:txBody>
          <a:bodyPr/>
          <a:lstStyle/>
          <a:p>
            <a:fld id="{B289FFCD-8C0C-410D-A048-67B2790C84B6}" type="slidenum">
              <a:rPr lang="es-ES" smtClean="0"/>
              <a:pPr/>
              <a:t>9</a:t>
            </a:fld>
            <a:endParaRPr lang="es-ES"/>
          </a:p>
        </p:txBody>
      </p:sp>
      <p:sp>
        <p:nvSpPr>
          <p:cNvPr id="5" name="1 Título"/>
          <p:cNvSpPr txBox="1">
            <a:spLocks/>
          </p:cNvSpPr>
          <p:nvPr/>
        </p:nvSpPr>
        <p:spPr>
          <a:xfrm>
            <a:off x="428596" y="28572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3500" u="sng" dirty="0">
                <a:solidFill>
                  <a:schemeClr val="tx2"/>
                </a:solidFill>
                <a:effectLst>
                  <a:outerShdw blurRad="63500" dist="38100" dir="5400000" algn="t" rotWithShape="0">
                    <a:prstClr val="black">
                      <a:alpha val="25000"/>
                    </a:prstClr>
                  </a:outerShdw>
                </a:effectLst>
                <a:ea typeface="+mj-ea"/>
                <a:cs typeface="+mj-cs"/>
              </a:rPr>
              <a:t>Críticas</a:t>
            </a:r>
            <a:endParaRPr lang="es-ES" sz="3500" u="sng" dirty="0">
              <a:solidFill>
                <a:schemeClr val="tx2"/>
              </a:solidFill>
              <a:effectLst>
                <a:outerShdw blurRad="63500" dist="38100" dir="5400000" algn="t" rotWithShape="0">
                  <a:prstClr val="black">
                    <a:alpha val="25000"/>
                  </a:prstClr>
                </a:outerShdw>
              </a:effectLs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jecutivo">
  <a:themeElements>
    <a:clrScheme name="Ejecutivo">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jecutivo">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jecutiv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2726</TotalTime>
  <Words>957</Words>
  <Application>Microsoft Office PowerPoint</Application>
  <PresentationFormat>Presentación en pantalla (4:3)</PresentationFormat>
  <Paragraphs>113</Paragraphs>
  <Slides>20</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Century Gothic</vt:lpstr>
      <vt:lpstr>Courier New</vt:lpstr>
      <vt:lpstr>Palatino Linotype</vt:lpstr>
      <vt:lpstr>Ejecutivo</vt:lpstr>
      <vt:lpstr>Inteligencia Artificial (75.23)</vt:lpstr>
      <vt:lpstr>Bibliografía Básica</vt:lpstr>
      <vt:lpstr>Inteligencia Artificial</vt:lpstr>
      <vt:lpstr>Presentación de PowerPoint</vt:lpstr>
      <vt:lpstr>Objetivos de la Inteligencia Artificial</vt:lpstr>
      <vt:lpstr>Sistemas Inteligentes</vt:lpstr>
      <vt:lpstr>Test de Turing</vt:lpstr>
      <vt:lpstr>ChatBots</vt:lpstr>
      <vt:lpstr>Presentación de PowerPoint</vt:lpstr>
      <vt:lpstr>Test de Turing Premio Loebner</vt:lpstr>
      <vt:lpstr>Campos de Aplicación  de la Inteligencia Artificial </vt:lpstr>
      <vt:lpstr>Ramas de la Inteligencia Artificial</vt:lpstr>
      <vt:lpstr>Presentación de PowerPoint</vt:lpstr>
      <vt:lpstr>Ejemplos actuales de los avances de la IA</vt:lpstr>
      <vt:lpstr>Presentación de PowerPoint</vt:lpstr>
      <vt:lpstr>Sistemas Expertos</vt:lpstr>
      <vt:lpstr>Sistema Experto</vt:lpstr>
      <vt:lpstr>Ingeniería del Conocimiento</vt:lpstr>
      <vt:lpstr>Problemas basados en Estados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 (75.23)</dc:title>
  <dc:creator>YGUILLAUME</dc:creator>
  <cp:lastModifiedBy>Gastón Lucas Taborda</cp:lastModifiedBy>
  <cp:revision>250</cp:revision>
  <dcterms:created xsi:type="dcterms:W3CDTF">2012-01-17T22:26:49Z</dcterms:created>
  <dcterms:modified xsi:type="dcterms:W3CDTF">2020-11-25T14:53:07Z</dcterms:modified>
</cp:coreProperties>
</file>