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4"/>
  </p:notesMasterIdLst>
  <p:sldIdLst>
    <p:sldId id="256" r:id="rId2"/>
    <p:sldId id="277" r:id="rId3"/>
    <p:sldId id="278" r:id="rId4"/>
    <p:sldId id="279" r:id="rId5"/>
    <p:sldId id="302" r:id="rId6"/>
    <p:sldId id="280" r:id="rId7"/>
    <p:sldId id="281" r:id="rId8"/>
    <p:sldId id="303" r:id="rId9"/>
    <p:sldId id="282" r:id="rId10"/>
    <p:sldId id="283" r:id="rId11"/>
    <p:sldId id="301" r:id="rId12"/>
    <p:sldId id="288" r:id="rId13"/>
    <p:sldId id="295" r:id="rId14"/>
    <p:sldId id="300" r:id="rId15"/>
    <p:sldId id="273" r:id="rId16"/>
    <p:sldId id="274" r:id="rId17"/>
    <p:sldId id="296" r:id="rId18"/>
    <p:sldId id="297" r:id="rId19"/>
    <p:sldId id="294" r:id="rId20"/>
    <p:sldId id="292" r:id="rId21"/>
    <p:sldId id="293" r:id="rId22"/>
    <p:sldId id="298" r:id="rId23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CD610BE-0A79-4F44-B85F-1B15E2B441E2}" type="datetimeFigureOut">
              <a:rPr lang="es-AR"/>
              <a:pPr>
                <a:defRPr/>
              </a:pPr>
              <a:t>07/03/2018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AR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8FD7A20-F2A1-4932-BF8E-436D2D41F99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4279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244F35-545D-4C67-9011-9B75447AC9B2}" type="slidenum">
              <a:rPr lang="es-AR" smtClean="0"/>
              <a:pPr/>
              <a:t>6</a:t>
            </a:fld>
            <a:endParaRPr lang="es-A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1813"/>
            <a:ext cx="5026025" cy="41163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8F3B927-9DEB-46A8-B43D-425BD75F773D}" type="slidenum">
              <a:rPr lang="es-AR" smtClean="0"/>
              <a:pPr/>
              <a:t>7</a:t>
            </a:fld>
            <a:endParaRPr lang="es-AR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1813"/>
            <a:ext cx="5026025" cy="41163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B4B6E61-F5CD-4134-B9CD-32FEE711684B}" type="slidenum">
              <a:rPr lang="es-AR" smtClean="0"/>
              <a:pPr/>
              <a:t>15</a:t>
            </a:fld>
            <a:endParaRPr lang="es-A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1813"/>
            <a:ext cx="5026025" cy="41163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617871C-B8D0-4989-A6B4-5387CF3F95D4}" type="slidenum">
              <a:rPr lang="es-AR" smtClean="0"/>
              <a:pPr/>
              <a:t>16</a:t>
            </a:fld>
            <a:endParaRPr lang="es-AR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1813"/>
            <a:ext cx="5026025" cy="41163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C7807D-41D9-49CB-ACD2-6BA7CDFFFF25}" type="slidenum">
              <a:rPr lang="es-AR" smtClean="0"/>
              <a:pPr/>
              <a:t>19</a:t>
            </a:fld>
            <a:endParaRPr lang="es-AR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1813"/>
            <a:ext cx="5026025" cy="41163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onector recto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5400" b="1" cap="none" baseline="0">
                <a:solidFill>
                  <a:schemeClr val="tx1"/>
                </a:solidFill>
                <a:latin typeface="Calibri" pitchFamily="34" charset="0"/>
              </a:defRPr>
            </a:lvl1pPr>
            <a:extLst/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ctr">
              <a:buNone/>
              <a:defRPr sz="4200" baseline="0">
                <a:solidFill>
                  <a:srgbClr val="FFFFFF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5" name="30 Marcador de fecha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7464C58-C6E6-49E2-A63B-83B35E18B469}" type="datetimeFigureOut">
              <a:rPr lang="es-AR"/>
              <a:pPr>
                <a:defRPr/>
              </a:pPr>
              <a:t>07/03/2018</a:t>
            </a:fld>
            <a:endParaRPr lang="es-AR"/>
          </a:p>
        </p:txBody>
      </p:sp>
      <p:sp>
        <p:nvSpPr>
          <p:cNvPr id="6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19400" y="6557963"/>
            <a:ext cx="2927350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7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0350" y="6556375"/>
            <a:ext cx="588963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9CC3884-0EA5-406D-9466-57F4F6D7ADE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E225F-4744-4A6A-99FA-E27C143B58A8}" type="datetimeFigureOut">
              <a:rPr lang="es-AR"/>
              <a:pPr>
                <a:defRPr/>
              </a:pPr>
              <a:t>07/03/2018</a:t>
            </a:fld>
            <a:endParaRPr lang="es-AR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9729E-0980-4CDE-B8C4-6904C4FBB6D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30250A5-D602-47A3-AFA4-5003BFEA2A6D}" type="datetimeFigureOut">
              <a:rPr lang="es-AR"/>
              <a:pPr>
                <a:defRPr/>
              </a:pPr>
              <a:t>07/03/2018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31A7D283-C77F-4716-9EA8-DA68717DA89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9487F-7F9A-4FC4-938B-DCBC7EFD47AF}" type="datetimeFigureOut">
              <a:rPr lang="es-AR"/>
              <a:pPr>
                <a:defRPr/>
              </a:pPr>
              <a:t>07/03/2018</a:t>
            </a:fld>
            <a:endParaRPr lang="es-AR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D1F56-531D-4894-A0F5-0912DC5AC62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none" baseline="0"/>
            </a:lvl1pPr>
            <a:extLst/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B80D4559-4F4A-484C-B62C-5198D8CD2DAA}" type="datetimeFigureOut">
              <a:rPr lang="es-AR"/>
              <a:pPr>
                <a:defRPr/>
              </a:pPr>
              <a:t>07/03/2018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ACB2086-6293-4E51-8F62-6D50FE8DFFC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2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61E67-4B04-4E10-8829-05C968AF4548}" type="datetimeFigureOut">
              <a:rPr lang="es-AR"/>
              <a:pPr>
                <a:defRPr/>
              </a:pPr>
              <a:t>07/03/2018</a:t>
            </a:fld>
            <a:endParaRPr lang="es-AR"/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ADBA6-2AAB-450F-8FCB-BF6E90B4AE3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2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726F3-C520-4BAE-8F71-05A4A947ED83}" type="datetimeFigureOut">
              <a:rPr lang="es-AR"/>
              <a:pPr>
                <a:defRPr/>
              </a:pPr>
              <a:t>07/03/2018</a:t>
            </a:fld>
            <a:endParaRPr lang="es-AR"/>
          </a:p>
        </p:txBody>
      </p:sp>
      <p:sp>
        <p:nvSpPr>
          <p:cNvPr id="8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CDD88-1C61-4D00-A15E-540D87B0B54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B947F-A407-444C-A679-521683BA0BF2}" type="datetimeFigureOut">
              <a:rPr lang="es-AR"/>
              <a:pPr>
                <a:defRPr/>
              </a:pPr>
              <a:t>07/03/2018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9B7B4-A64D-4786-9CB5-D5BF4727B84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E9A17-6FF7-44E2-8CC7-D644CB1533D0}" type="datetimeFigureOut">
              <a:rPr lang="es-AR"/>
              <a:pPr>
                <a:defRPr/>
              </a:pPr>
              <a:t>07/03/2018</a:t>
            </a:fld>
            <a:endParaRPr lang="es-AR"/>
          </a:p>
        </p:txBody>
      </p:sp>
      <p:sp>
        <p:nvSpPr>
          <p:cNvPr id="3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DAFCD-D7C7-41DA-8D2B-F09D8826F304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2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BC7A9-868D-40D3-8274-AA6FF302F54F}" type="datetimeFigureOut">
              <a:rPr lang="es-AR"/>
              <a:pPr>
                <a:defRPr/>
              </a:pPr>
              <a:t>07/03/2018</a:t>
            </a:fld>
            <a:endParaRPr lang="es-AR"/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FBB4A-C1C5-46C4-AAF6-179530801A8D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7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2BE12A4-931C-4F4B-92E0-387E3C192B1E}" type="datetimeFigureOut">
              <a:rPr lang="es-AR"/>
              <a:pPr>
                <a:defRPr/>
              </a:pPr>
              <a:t>07/03/2018</a:t>
            </a:fld>
            <a:endParaRPr lang="es-AR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9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F479BAC-EB51-41E8-A1A4-D9F5C08AD84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1027" name="30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9725"/>
            <a:ext cx="723900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27" name="26 Marcador de fecha"/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9953C7CE-5CBA-4638-954D-0EBA51337D38}" type="datetimeFigureOut">
              <a:rPr lang="es-AR"/>
              <a:pPr>
                <a:defRPr/>
              </a:pPr>
              <a:t>07/03/2018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1860E8F3-C7A4-4B3D-BC8D-C1F2043A11A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  <p:pic>
        <p:nvPicPr>
          <p:cNvPr id="1031" name="Picture 4" descr="C:\Documents and Settings\cfontela\Mis documentos\AZ_PTEMP\ALGO3\2012.1\LogosFiuba\Algo3_Vertical_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81975" y="0"/>
            <a:ext cx="9620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53" r:id="rId2"/>
    <p:sldLayoutId id="2147484161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62" r:id="rId9"/>
    <p:sldLayoutId id="2147484159" r:id="rId10"/>
    <p:sldLayoutId id="214748416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ln w="500">
            <a:solidFill>
              <a:schemeClr val="tx2">
                <a:shade val="20000"/>
                <a:satMod val="120000"/>
              </a:schemeClr>
            </a:solidFill>
          </a:ln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3348038" y="836613"/>
            <a:ext cx="5105400" cy="3313112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dirty="0" smtClean="0"/>
              <a:t>Algoritmos y Programación III</a:t>
            </a:r>
            <a:br>
              <a:rPr lang="es-ES_tradnl" dirty="0" smtClean="0"/>
            </a:br>
            <a:endParaRPr lang="es-AR" b="0" dirty="0"/>
          </a:p>
        </p:txBody>
      </p:sp>
      <p:sp>
        <p:nvSpPr>
          <p:cNvPr id="6147" name="4 Subtítulo"/>
          <p:cNvSpPr>
            <a:spLocks noGrp="1"/>
          </p:cNvSpPr>
          <p:nvPr>
            <p:ph type="subTitle" idx="1"/>
          </p:nvPr>
        </p:nvSpPr>
        <p:spPr>
          <a:xfrm>
            <a:off x="3348038" y="5157788"/>
            <a:ext cx="5114925" cy="1101725"/>
          </a:xfrm>
        </p:spPr>
        <p:txBody>
          <a:bodyPr/>
          <a:lstStyle/>
          <a:p>
            <a:pPr eaLnBrk="1" hangingPunct="1"/>
            <a:r>
              <a:rPr lang="es-AR" sz="3200" smtClean="0">
                <a:solidFill>
                  <a:schemeClr val="tx1"/>
                </a:solidFill>
                <a:latin typeface="Corbel" pitchFamily="34" charset="0"/>
              </a:rPr>
              <a:t>Carlos Fontela</a:t>
            </a:r>
          </a:p>
          <a:p>
            <a:pPr eaLnBrk="1" hangingPunct="1"/>
            <a:r>
              <a:rPr lang="es-AR" sz="3200" smtClean="0">
                <a:solidFill>
                  <a:schemeClr val="tx1"/>
                </a:solidFill>
                <a:latin typeface="Corbel" pitchFamily="34" charset="0"/>
              </a:rPr>
              <a:t>cfontela@fi.uba.ar</a:t>
            </a:r>
            <a:endParaRPr lang="es-ES_tradnl" sz="3200" smtClean="0">
              <a:solidFill>
                <a:schemeClr val="tx1"/>
              </a:solidFill>
              <a:latin typeface="Corbel" pitchFamily="34" charset="0"/>
            </a:endParaRPr>
          </a:p>
          <a:p>
            <a:pPr eaLnBrk="1" hangingPunct="1"/>
            <a:endParaRPr lang="es-AR" sz="3200" b="1" smtClean="0">
              <a:solidFill>
                <a:schemeClr val="tx1"/>
              </a:solidFill>
            </a:endParaRPr>
          </a:p>
        </p:txBody>
      </p:sp>
      <p:pic>
        <p:nvPicPr>
          <p:cNvPr id="6148" name="Picture 4" descr="C:\Documents and Settings\cfontela\Mis documentos\AZ_PTEMP\ALGO3\2012.1\LogosFiuba\Algo3_Horizont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479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upload.wikimedia.org/wikipedia/en/2/2d/UML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1863" y="5157788"/>
            <a:ext cx="219075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3 Marcador de fecha"/>
          <p:cNvSpPr>
            <a:spLocks noGrp="1"/>
          </p:cNvSpPr>
          <p:nvPr>
            <p:ph type="dt" sz="quarter" idx="10"/>
          </p:nvPr>
        </p:nvSpPr>
        <p:spPr/>
        <p:txBody>
          <a:bodyPr lIns="82945" rIns="82945"/>
          <a:lstStyle/>
          <a:p>
            <a:pPr>
              <a:defRPr/>
            </a:pPr>
            <a:r>
              <a:rPr lang="es-AR" dirty="0" smtClean="0"/>
              <a:t>1c2018</a:t>
            </a:r>
            <a:endParaRPr lang="es-AR" dirty="0"/>
          </a:p>
        </p:txBody>
      </p:sp>
      <p:sp>
        <p:nvSpPr>
          <p:cNvPr id="11267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57200" y="6557963"/>
            <a:ext cx="3657600" cy="228600"/>
          </a:xfrm>
        </p:spPr>
        <p:txBody>
          <a:bodyPr lIns="82945" rIns="82945"/>
          <a:lstStyle/>
          <a:p>
            <a:pPr>
              <a:defRPr/>
            </a:pPr>
            <a:fld id="{E08880C9-53E2-45DC-9BDC-C576919E3B63}" type="slidenum">
              <a:rPr lang="es-AR" sz="1000" smtClean="0"/>
              <a:pPr>
                <a:defRPr/>
              </a:pPr>
              <a:t>10</a:t>
            </a:fld>
            <a:endParaRPr lang="es-AR" sz="1000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675"/>
            <a:ext cx="7239000" cy="87607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Elecciones: visión de la cátedra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4938"/>
            <a:ext cx="7354888" cy="4722812"/>
          </a:xfrm>
        </p:spPr>
        <p:txBody>
          <a:bodyPr/>
          <a:lstStyle/>
          <a:p>
            <a:pPr eaLnBrk="1" hangingPunct="1"/>
            <a:r>
              <a:rPr lang="es-ES" sz="2500" dirty="0" err="1" smtClean="0"/>
              <a:t>Smalltalk</a:t>
            </a:r>
            <a:endParaRPr lang="es-ES" sz="2500" dirty="0" smtClean="0"/>
          </a:p>
          <a:p>
            <a:pPr lvl="1" eaLnBrk="1" hangingPunct="1"/>
            <a:r>
              <a:rPr lang="es-ES" sz="2200" dirty="0" smtClean="0"/>
              <a:t>Todo son objetos y mensajes, incluso el IDE, el compilador, etc. =&gt; ¿modelo puro?</a:t>
            </a:r>
          </a:p>
          <a:p>
            <a:pPr lvl="1" eaLnBrk="1" hangingPunct="1"/>
            <a:r>
              <a:rPr lang="es-ES" sz="2200" dirty="0" smtClean="0"/>
              <a:t>Notación diferente a los derivados de C</a:t>
            </a:r>
          </a:p>
          <a:p>
            <a:pPr lvl="1" eaLnBrk="1" hangingPunct="1"/>
            <a:r>
              <a:rPr lang="es-ES" sz="2200" dirty="0" smtClean="0"/>
              <a:t>Comprobación dinámica</a:t>
            </a:r>
          </a:p>
          <a:p>
            <a:pPr eaLnBrk="1" hangingPunct="1"/>
            <a:r>
              <a:rPr lang="es-ES" sz="2500" dirty="0" smtClean="0"/>
              <a:t>Java</a:t>
            </a:r>
          </a:p>
          <a:p>
            <a:pPr lvl="1" eaLnBrk="1" hangingPunct="1"/>
            <a:r>
              <a:rPr lang="es-ES" sz="2200" dirty="0" smtClean="0"/>
              <a:t>Gran difusión</a:t>
            </a:r>
          </a:p>
          <a:p>
            <a:pPr lvl="1" eaLnBrk="1" hangingPunct="1"/>
            <a:r>
              <a:rPr lang="es-ES" sz="2200" dirty="0" smtClean="0"/>
              <a:t>Muchas herramientas</a:t>
            </a:r>
          </a:p>
          <a:p>
            <a:pPr lvl="1" eaLnBrk="1" hangingPunct="1"/>
            <a:r>
              <a:rPr lang="es-ES" sz="2200" dirty="0" smtClean="0"/>
              <a:t>Comprobación estática</a:t>
            </a:r>
          </a:p>
          <a:p>
            <a:pPr lvl="1" eaLnBrk="1" hangingPunct="1"/>
            <a:r>
              <a:rPr lang="es-ES" sz="2200" dirty="0" smtClean="0"/>
              <a:t>Notación derivada de C</a:t>
            </a:r>
          </a:p>
          <a:p>
            <a:pPr eaLnBrk="1" hangingPunct="1"/>
            <a:r>
              <a:rPr lang="es-ES" sz="2500" dirty="0" smtClean="0"/>
              <a:t>UML</a:t>
            </a:r>
          </a:p>
          <a:p>
            <a:pPr lvl="1" eaLnBrk="1" hangingPunct="1"/>
            <a:r>
              <a:rPr lang="es-ES" sz="2200" dirty="0" smtClean="0"/>
              <a:t>Estándar de facto para modelado</a:t>
            </a:r>
          </a:p>
        </p:txBody>
      </p:sp>
      <p:pic>
        <p:nvPicPr>
          <p:cNvPr id="1331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125" y="2349500"/>
            <a:ext cx="1457325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8" descr="http://ucttraining.files.wordpress.com/2013/10/java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0200" y="3573463"/>
            <a:ext cx="253365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4241580"/>
            <a:ext cx="2598688" cy="261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3 Marcador de fecha"/>
          <p:cNvSpPr>
            <a:spLocks noGrp="1"/>
          </p:cNvSpPr>
          <p:nvPr>
            <p:ph type="dt" sz="quarter" idx="10"/>
          </p:nvPr>
        </p:nvSpPr>
        <p:spPr/>
        <p:txBody>
          <a:bodyPr lIns="82945" rIns="82945"/>
          <a:lstStyle/>
          <a:p>
            <a:pPr>
              <a:defRPr/>
            </a:pPr>
            <a:r>
              <a:rPr lang="es-AR" dirty="0" smtClean="0"/>
              <a:t>1c2018</a:t>
            </a:r>
            <a:endParaRPr lang="es-AR" dirty="0"/>
          </a:p>
        </p:txBody>
      </p:sp>
      <p:sp>
        <p:nvSpPr>
          <p:cNvPr id="1331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57200" y="6557963"/>
            <a:ext cx="3657600" cy="228600"/>
          </a:xfrm>
        </p:spPr>
        <p:txBody>
          <a:bodyPr lIns="82945" rIns="82945"/>
          <a:lstStyle/>
          <a:p>
            <a:pPr>
              <a:defRPr/>
            </a:pPr>
            <a:fld id="{5D7517A8-00C1-40BD-B82F-E1910DF0BBC0}" type="slidenum">
              <a:rPr lang="es-AR" sz="1000" smtClean="0"/>
              <a:pPr>
                <a:defRPr/>
              </a:pPr>
              <a:t>11</a:t>
            </a:fld>
            <a:endParaRPr lang="es-AR" sz="1000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920" y="273629"/>
            <a:ext cx="7444800" cy="851115"/>
          </a:xfrm>
        </p:spPr>
        <p:txBody>
          <a:bodyPr/>
          <a:lstStyle/>
          <a:p>
            <a:pPr eaLnBrk="1" hangingPunct="1">
              <a:defRPr/>
            </a:pPr>
            <a:r>
              <a:rPr lang="es-ES_tradnl" dirty="0" smtClean="0"/>
              <a:t>Comunicación</a:t>
            </a:r>
            <a:endParaRPr lang="es-ES" dirty="0" smtClean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6994525" cy="464296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s-ES_tradnl" sz="2400" dirty="0" smtClean="0"/>
              <a:t>Medio típico: Campus FIUBA</a:t>
            </a:r>
          </a:p>
          <a:p>
            <a:pPr lvl="1" eaLnBrk="1" hangingPunct="1">
              <a:lnSpc>
                <a:spcPct val="150000"/>
              </a:lnSpc>
            </a:pPr>
            <a:r>
              <a:rPr lang="es-ES_tradnl" sz="2000" dirty="0" smtClean="0"/>
              <a:t>Diapositivas de clase se suben en la semana</a:t>
            </a:r>
          </a:p>
          <a:p>
            <a:pPr lvl="1" eaLnBrk="1" hangingPunct="1">
              <a:lnSpc>
                <a:spcPct val="150000"/>
              </a:lnSpc>
            </a:pPr>
            <a:r>
              <a:rPr lang="es-ES_tradnl" sz="2000" dirty="0" err="1" smtClean="0"/>
              <a:t>TPs</a:t>
            </a:r>
            <a:r>
              <a:rPr lang="es-ES_tradnl" sz="2000" dirty="0" smtClean="0"/>
              <a:t>, otros materiales obligatorios, anuncios, consultas</a:t>
            </a:r>
          </a:p>
          <a:p>
            <a:pPr eaLnBrk="1" hangingPunct="1">
              <a:lnSpc>
                <a:spcPct val="150000"/>
              </a:lnSpc>
            </a:pPr>
            <a:r>
              <a:rPr lang="es-ES_tradnl" sz="2400" dirty="0"/>
              <a:t>Twitter</a:t>
            </a:r>
          </a:p>
          <a:p>
            <a:pPr lvl="1" eaLnBrk="1" hangingPunct="1">
              <a:lnSpc>
                <a:spcPct val="150000"/>
              </a:lnSpc>
            </a:pPr>
            <a:r>
              <a:rPr lang="es-ES" sz="2000" dirty="0"/>
              <a:t>@algo3fiuba</a:t>
            </a:r>
          </a:p>
          <a:p>
            <a:pPr eaLnBrk="1" hangingPunct="1">
              <a:lnSpc>
                <a:spcPct val="150000"/>
              </a:lnSpc>
            </a:pPr>
            <a:r>
              <a:rPr lang="es-ES_tradnl" sz="2400" dirty="0" smtClean="0"/>
              <a:t>Uso escaso: </a:t>
            </a:r>
            <a:r>
              <a:rPr lang="es-ES_tradnl" sz="2000" dirty="0" smtClean="0"/>
              <a:t>lista de correo</a:t>
            </a:r>
          </a:p>
          <a:p>
            <a:pPr lvl="2" eaLnBrk="1" hangingPunct="1">
              <a:lnSpc>
                <a:spcPct val="150000"/>
              </a:lnSpc>
            </a:pPr>
            <a:r>
              <a:rPr lang="es-ES_tradnl" sz="1600" dirty="0" smtClean="0"/>
              <a:t>Mat7507f en listas.fi.uba.ar</a:t>
            </a:r>
          </a:p>
          <a:p>
            <a:pPr lvl="2" eaLnBrk="1" hangingPunct="1">
              <a:lnSpc>
                <a:spcPct val="150000"/>
              </a:lnSpc>
            </a:pPr>
            <a:r>
              <a:rPr lang="es-ES_tradnl" sz="1600" dirty="0" smtClean="0"/>
              <a:t>Sólo si el resto no anda</a:t>
            </a:r>
          </a:p>
        </p:txBody>
      </p:sp>
    </p:spTree>
    <p:extLst>
      <p:ext uri="{BB962C8B-B14F-4D97-AF65-F5344CB8AC3E}">
        <p14:creationId xmlns:p14="http://schemas.microsoft.com/office/powerpoint/2010/main" val="393104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Marcador de fecha"/>
          <p:cNvSpPr>
            <a:spLocks noGrp="1"/>
          </p:cNvSpPr>
          <p:nvPr>
            <p:ph type="dt" sz="quarter" idx="10"/>
          </p:nvPr>
        </p:nvSpPr>
        <p:spPr/>
        <p:txBody>
          <a:bodyPr lIns="82945" rIns="82945"/>
          <a:lstStyle/>
          <a:p>
            <a:pPr>
              <a:defRPr/>
            </a:pPr>
            <a:r>
              <a:rPr lang="es-AR" dirty="0" smtClean="0"/>
              <a:t>1c2018</a:t>
            </a:r>
            <a:endParaRPr lang="es-AR" dirty="0"/>
          </a:p>
        </p:txBody>
      </p:sp>
      <p:sp>
        <p:nvSpPr>
          <p:cNvPr id="12291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57200" y="6557963"/>
            <a:ext cx="3657600" cy="228600"/>
          </a:xfrm>
        </p:spPr>
        <p:txBody>
          <a:bodyPr lIns="82945" rIns="82945"/>
          <a:lstStyle/>
          <a:p>
            <a:pPr>
              <a:defRPr/>
            </a:pPr>
            <a:fld id="{4BA24370-168E-41FB-9E31-87486A4FF803}" type="slidenum">
              <a:rPr lang="es-AR" sz="1000" smtClean="0"/>
              <a:pPr>
                <a:defRPr/>
              </a:pPr>
              <a:t>12</a:t>
            </a:fld>
            <a:endParaRPr lang="es-AR" sz="1000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920" y="273629"/>
            <a:ext cx="7444800" cy="999465"/>
          </a:xfrm>
        </p:spPr>
        <p:txBody>
          <a:bodyPr/>
          <a:lstStyle/>
          <a:p>
            <a:pPr eaLnBrk="1" hangingPunct="1">
              <a:defRPr/>
            </a:pPr>
            <a:r>
              <a:rPr lang="es-ES_tradnl" dirty="0" smtClean="0"/>
              <a:t>Aprobación</a:t>
            </a:r>
            <a:endParaRPr lang="es-ES" dirty="0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7707313" cy="44989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s-ES_tradnl" sz="2800" dirty="0" smtClean="0"/>
              <a:t>1 parcial + integrador, con 3 oportunidades c/u</a:t>
            </a:r>
          </a:p>
          <a:p>
            <a:pPr marL="511175" lvl="2" indent="-273050" eaLnBrk="1" hangingPunct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3000"/>
            </a:pPr>
            <a:r>
              <a:rPr lang="es-ES_tradnl" sz="2400" dirty="0" smtClean="0"/>
              <a:t>Temas teóricos, práctica conceptual</a:t>
            </a:r>
          </a:p>
          <a:p>
            <a:pPr eaLnBrk="1" hangingPunct="1">
              <a:lnSpc>
                <a:spcPct val="150000"/>
              </a:lnSpc>
            </a:pPr>
            <a:r>
              <a:rPr lang="es-ES_tradnl" sz="2800" dirty="0"/>
              <a:t>4</a:t>
            </a:r>
            <a:r>
              <a:rPr lang="es-ES_tradnl" sz="2800" dirty="0" smtClean="0"/>
              <a:t> trabajos prácticos</a:t>
            </a:r>
          </a:p>
          <a:p>
            <a:pPr lvl="1" eaLnBrk="1" hangingPunct="1">
              <a:lnSpc>
                <a:spcPct val="150000"/>
              </a:lnSpc>
            </a:pPr>
            <a:r>
              <a:rPr lang="es-ES_tradnl" sz="2400" dirty="0" smtClean="0"/>
              <a:t>2 de iniciación: Smalltalk (TP0) y Java (TP1-Java)</a:t>
            </a:r>
          </a:p>
          <a:p>
            <a:pPr lvl="1" eaLnBrk="1" hangingPunct="1">
              <a:lnSpc>
                <a:spcPct val="150000"/>
              </a:lnSpc>
            </a:pPr>
            <a:r>
              <a:rPr lang="es-ES_tradnl" sz="2400" dirty="0" smtClean="0"/>
              <a:t>1 individual: Smalltalk (TP1)</a:t>
            </a:r>
          </a:p>
          <a:p>
            <a:pPr lvl="1" eaLnBrk="1" hangingPunct="1">
              <a:lnSpc>
                <a:spcPct val="150000"/>
              </a:lnSpc>
            </a:pPr>
            <a:r>
              <a:rPr lang="es-ES_tradnl" sz="2400" dirty="0" smtClean="0"/>
              <a:t>1 en grupo: Java (TP final)</a:t>
            </a:r>
          </a:p>
          <a:p>
            <a:pPr eaLnBrk="1" hangingPunct="1">
              <a:lnSpc>
                <a:spcPct val="150000"/>
              </a:lnSpc>
            </a:pPr>
            <a:r>
              <a:rPr lang="es-ES_tradnl" sz="2700" dirty="0" smtClean="0"/>
              <a:t>Ver reglamento en el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Organización de la materia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9725"/>
            <a:ext cx="7211144" cy="48466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AR" dirty="0" smtClean="0"/>
              <a:t>Hay 2 cursos coordinados y con los mismos objetivos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Lunes y jueves a la tarde (TT – c1)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Lunes y jueves a la noche (TN – c2)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Los integradores se toman en conjunto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067" y="4725144"/>
            <a:ext cx="32385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3358" y="3933056"/>
            <a:ext cx="2649041" cy="2872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Horarios y clases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9725"/>
            <a:ext cx="5770984" cy="4846638"/>
          </a:xfrm>
        </p:spPr>
        <p:txBody>
          <a:bodyPr/>
          <a:lstStyle/>
          <a:p>
            <a:r>
              <a:rPr lang="es-AR" dirty="0" smtClean="0"/>
              <a:t>Lunes </a:t>
            </a:r>
            <a:r>
              <a:rPr lang="es-AR" dirty="0" smtClean="0"/>
              <a:t>teórica y jueves práctica</a:t>
            </a:r>
          </a:p>
          <a:p>
            <a:pPr lvl="1"/>
            <a:r>
              <a:rPr lang="es-AR" dirty="0" smtClean="0"/>
              <a:t>Todas las clases son de asistencia obligatoria</a:t>
            </a:r>
          </a:p>
          <a:p>
            <a:pPr lvl="1"/>
            <a:r>
              <a:rPr lang="es-AR" dirty="0" smtClean="0"/>
              <a:t>Pretendemos participación</a:t>
            </a:r>
          </a:p>
          <a:p>
            <a:r>
              <a:rPr lang="es-AR" dirty="0" smtClean="0"/>
              <a:t>Clases prácticas</a:t>
            </a:r>
          </a:p>
          <a:p>
            <a:pPr lvl="1"/>
            <a:r>
              <a:rPr lang="es-AR" dirty="0" smtClean="0"/>
              <a:t>¡Prácticas!</a:t>
            </a:r>
          </a:p>
          <a:p>
            <a:pPr lvl="1"/>
            <a:r>
              <a:rPr lang="es-AR" dirty="0" smtClean="0"/>
              <a:t>Todo el que pueda traiga notebook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299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3 Marcador de fecha"/>
          <p:cNvSpPr>
            <a:spLocks noGrp="1"/>
          </p:cNvSpPr>
          <p:nvPr>
            <p:ph type="dt" sz="quarter" idx="10"/>
          </p:nvPr>
        </p:nvSpPr>
        <p:spPr/>
        <p:txBody>
          <a:bodyPr lIns="82945" rIns="82945"/>
          <a:lstStyle/>
          <a:p>
            <a:pPr>
              <a:defRPr/>
            </a:pPr>
            <a:r>
              <a:rPr lang="es-AR" dirty="0" smtClean="0"/>
              <a:t>1c2018</a:t>
            </a:r>
            <a:endParaRPr lang="es-AR" dirty="0"/>
          </a:p>
        </p:txBody>
      </p:sp>
      <p:sp>
        <p:nvSpPr>
          <p:cNvPr id="1433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57200" y="6557963"/>
            <a:ext cx="3657600" cy="228600"/>
          </a:xfrm>
        </p:spPr>
        <p:txBody>
          <a:bodyPr lIns="82945" rIns="82945"/>
          <a:lstStyle/>
          <a:p>
            <a:pPr>
              <a:defRPr/>
            </a:pPr>
            <a:fld id="{969AF2D2-E8AD-4122-96DE-52A76534C65B}" type="slidenum">
              <a:rPr lang="es-AR" sz="1000" smtClean="0"/>
              <a:pPr>
                <a:defRPr/>
              </a:pPr>
              <a:t>15</a:t>
            </a:fld>
            <a:endParaRPr lang="es-AR" sz="1000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920" y="273629"/>
            <a:ext cx="7444800" cy="999465"/>
          </a:xfrm>
        </p:spPr>
        <p:txBody>
          <a:bodyPr/>
          <a:lstStyle/>
          <a:p>
            <a:pPr eaLnBrk="1" hangingPunct="1">
              <a:defRPr/>
            </a:pPr>
            <a:r>
              <a:rPr lang="es-AR" smtClean="0"/>
              <a:t>Bibliografía central</a:t>
            </a:r>
            <a:endParaRPr lang="es-ES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39850"/>
            <a:ext cx="7554913" cy="4756150"/>
          </a:xfrm>
        </p:spPr>
        <p:txBody>
          <a:bodyPr/>
          <a:lstStyle/>
          <a:p>
            <a:pPr marL="273050" lvl="1" indent="-273050" eaLnBrk="1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73000"/>
              <a:defRPr/>
            </a:pPr>
            <a:r>
              <a:rPr lang="es-AR" sz="2400" dirty="0" smtClean="0"/>
              <a:t>Esencial: diapositivas de las clases y lecturas obligatorias</a:t>
            </a:r>
          </a:p>
          <a:p>
            <a:pPr marL="273050" lvl="1" indent="-273050" eaLnBrk="1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73000"/>
              <a:defRPr/>
            </a:pPr>
            <a:r>
              <a:rPr lang="es-AR" sz="2400" dirty="0"/>
              <a:t>Libro en elaboración de Carlos Fontela</a:t>
            </a:r>
          </a:p>
          <a:p>
            <a:pPr marL="757238" lvl="3" indent="-273050" eaLnBrk="1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73000"/>
              <a:defRPr/>
            </a:pPr>
            <a:r>
              <a:rPr lang="es-AR" sz="2100" dirty="0"/>
              <a:t>Borrador en el campus</a:t>
            </a:r>
          </a:p>
          <a:p>
            <a:pPr marL="273050" lvl="1" indent="-273050" eaLnBrk="1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73000"/>
              <a:defRPr/>
            </a:pPr>
            <a:r>
              <a:rPr lang="es-AR" sz="2400" dirty="0" smtClean="0"/>
              <a:t>Soporte</a:t>
            </a:r>
          </a:p>
          <a:p>
            <a:pPr marL="511175" lvl="2" indent="-273050" eaLnBrk="1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73000"/>
              <a:defRPr/>
            </a:pPr>
            <a:r>
              <a:rPr lang="es-AR" sz="2100" dirty="0" smtClean="0"/>
              <a:t>Carlos Fontela, “Orientación a objetos con Java y UML” (edición 2011)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100" dirty="0" smtClean="0"/>
              <a:t>Andrew P. Black, </a:t>
            </a:r>
            <a:r>
              <a:rPr lang="en-US" sz="2100" dirty="0" err="1" smtClean="0"/>
              <a:t>Stéphane</a:t>
            </a:r>
            <a:r>
              <a:rPr lang="en-US" sz="2100" dirty="0" smtClean="0"/>
              <a:t> </a:t>
            </a:r>
            <a:r>
              <a:rPr lang="en-US" sz="2100" dirty="0" err="1" smtClean="0"/>
              <a:t>Ducasse</a:t>
            </a:r>
            <a:r>
              <a:rPr lang="en-US" sz="2100" dirty="0" smtClean="0"/>
              <a:t> y </a:t>
            </a:r>
            <a:r>
              <a:rPr lang="en-US" sz="2100" dirty="0" err="1" smtClean="0"/>
              <a:t>otros</a:t>
            </a:r>
            <a:r>
              <a:rPr lang="en-US" sz="2100" dirty="0" smtClean="0"/>
              <a:t>, “</a:t>
            </a:r>
            <a:r>
              <a:rPr lang="en-US" sz="2100" dirty="0" err="1" smtClean="0"/>
              <a:t>Pharo</a:t>
            </a:r>
            <a:r>
              <a:rPr lang="en-US" sz="2100" dirty="0" smtClean="0"/>
              <a:t> </a:t>
            </a:r>
            <a:r>
              <a:rPr lang="en-US" sz="2100" dirty="0" err="1" smtClean="0"/>
              <a:t>Por</a:t>
            </a:r>
            <a:r>
              <a:rPr lang="en-US" sz="2100" dirty="0" smtClean="0"/>
              <a:t> </a:t>
            </a:r>
            <a:r>
              <a:rPr lang="en-US" sz="2100" dirty="0" err="1" smtClean="0"/>
              <a:t>Ejemplo</a:t>
            </a:r>
            <a:r>
              <a:rPr lang="en-US" sz="2100" dirty="0" smtClean="0"/>
              <a:t>”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100" dirty="0" smtClean="0"/>
              <a:t>Bruce </a:t>
            </a:r>
            <a:r>
              <a:rPr lang="en-US" sz="2100" dirty="0" err="1" smtClean="0"/>
              <a:t>Eckel</a:t>
            </a:r>
            <a:r>
              <a:rPr lang="en-US" sz="2100" dirty="0" smtClean="0"/>
              <a:t>, “</a:t>
            </a:r>
            <a:r>
              <a:rPr lang="en-US" sz="2100" dirty="0" err="1" smtClean="0"/>
              <a:t>Piensa</a:t>
            </a:r>
            <a:r>
              <a:rPr lang="en-US" sz="2100" dirty="0" smtClean="0"/>
              <a:t> en Java” o “Thinking in Java”</a:t>
            </a:r>
            <a:endParaRPr lang="es-ES" sz="2100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100" dirty="0" smtClean="0"/>
              <a:t>Martin Fowler, “UML </a:t>
            </a:r>
            <a:r>
              <a:rPr lang="en-US" sz="2100" dirty="0" err="1" smtClean="0"/>
              <a:t>gota</a:t>
            </a:r>
            <a:r>
              <a:rPr lang="en-US" sz="2100" dirty="0" smtClean="0"/>
              <a:t> a </a:t>
            </a:r>
            <a:r>
              <a:rPr lang="en-US" sz="2100" dirty="0" err="1" smtClean="0"/>
              <a:t>gota</a:t>
            </a:r>
            <a:r>
              <a:rPr lang="en-US" sz="2100" dirty="0" smtClean="0"/>
              <a:t>”</a:t>
            </a:r>
            <a:endParaRPr lang="es-ES_tradnl" sz="2100" dirty="0" smtClean="0">
              <a:cs typeface="Arial" charset="0"/>
            </a:endParaRPr>
          </a:p>
          <a:p>
            <a:pPr lvl="2" eaLnBrk="1" hangingPunct="1">
              <a:lnSpc>
                <a:spcPct val="120000"/>
              </a:lnSpc>
              <a:defRPr/>
            </a:pPr>
            <a:r>
              <a:rPr lang="en-US" sz="1500" dirty="0" err="1" smtClean="0"/>
              <a:t>Opción</a:t>
            </a:r>
            <a:r>
              <a:rPr lang="en-US" sz="1500" dirty="0" smtClean="0"/>
              <a:t>: Carlos Fontela, “UML”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3 Marcador de fecha"/>
          <p:cNvSpPr>
            <a:spLocks noGrp="1"/>
          </p:cNvSpPr>
          <p:nvPr>
            <p:ph type="dt" sz="quarter" idx="10"/>
          </p:nvPr>
        </p:nvSpPr>
        <p:spPr/>
        <p:txBody>
          <a:bodyPr lIns="82945" rIns="82945"/>
          <a:lstStyle/>
          <a:p>
            <a:pPr>
              <a:defRPr/>
            </a:pPr>
            <a:r>
              <a:rPr lang="es-AR" dirty="0" smtClean="0"/>
              <a:t>1c2018</a:t>
            </a:r>
            <a:endParaRPr lang="es-AR" dirty="0"/>
          </a:p>
        </p:txBody>
      </p:sp>
      <p:sp>
        <p:nvSpPr>
          <p:cNvPr id="15363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57200" y="6557963"/>
            <a:ext cx="3657600" cy="228600"/>
          </a:xfrm>
        </p:spPr>
        <p:txBody>
          <a:bodyPr lIns="82945" rIns="82945"/>
          <a:lstStyle/>
          <a:p>
            <a:pPr>
              <a:defRPr/>
            </a:pPr>
            <a:fld id="{CF3BD085-606B-4CFD-8002-109D59770395}" type="slidenum">
              <a:rPr lang="es-AR" sz="1000" smtClean="0"/>
              <a:pPr>
                <a:defRPr/>
              </a:pPr>
              <a:t>16</a:t>
            </a:fld>
            <a:endParaRPr lang="es-AR" sz="1000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920" y="273629"/>
            <a:ext cx="7444800" cy="999465"/>
          </a:xfrm>
        </p:spPr>
        <p:txBody>
          <a:bodyPr/>
          <a:lstStyle/>
          <a:p>
            <a:pPr eaLnBrk="1" hangingPunct="1">
              <a:defRPr/>
            </a:pPr>
            <a:r>
              <a:rPr lang="es-AR" smtClean="0"/>
              <a:t>Recursos en la Web</a:t>
            </a:r>
            <a:endParaRPr lang="es-ES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375" y="1484784"/>
            <a:ext cx="7489825" cy="4465166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200" dirty="0" smtClean="0"/>
              <a:t>Smalltalk y </a:t>
            </a:r>
            <a:r>
              <a:rPr lang="en-US" sz="2200" dirty="0" err="1" smtClean="0"/>
              <a:t>Pharo</a:t>
            </a:r>
            <a:endParaRPr lang="en-US" sz="2200" dirty="0" smtClean="0"/>
          </a:p>
          <a:p>
            <a:pPr lvl="1" eaLnBrk="1" hangingPunct="1">
              <a:lnSpc>
                <a:spcPct val="130000"/>
              </a:lnSpc>
            </a:pPr>
            <a:r>
              <a:rPr lang="en-US" sz="1800" dirty="0" smtClean="0"/>
              <a:t>http://www.smalltalk.org/</a:t>
            </a:r>
            <a:endParaRPr lang="en-US" sz="2200" dirty="0" smtClean="0"/>
          </a:p>
          <a:p>
            <a:pPr lvl="1" eaLnBrk="1" hangingPunct="1">
              <a:lnSpc>
                <a:spcPct val="130000"/>
              </a:lnSpc>
            </a:pPr>
            <a:r>
              <a:rPr lang="en-US" sz="1800" dirty="0" smtClean="0"/>
              <a:t>http://www.pharo-project.org/home</a:t>
            </a:r>
          </a:p>
          <a:p>
            <a:pPr eaLnBrk="1" hangingPunct="1">
              <a:lnSpc>
                <a:spcPct val="130000"/>
              </a:lnSpc>
            </a:pPr>
            <a:r>
              <a:rPr lang="en-US" sz="2200" dirty="0" smtClean="0"/>
              <a:t>Java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800" dirty="0" smtClean="0"/>
              <a:t>http://www.oracle.com/technetwork/java/</a:t>
            </a:r>
            <a:endParaRPr lang="en-US" sz="1600" dirty="0" smtClean="0"/>
          </a:p>
          <a:p>
            <a:pPr eaLnBrk="1" hangingPunct="1">
              <a:lnSpc>
                <a:spcPct val="130000"/>
              </a:lnSpc>
            </a:pPr>
            <a:r>
              <a:rPr lang="en-US" sz="2200" dirty="0" smtClean="0"/>
              <a:t>UML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800" dirty="0" err="1" smtClean="0"/>
              <a:t>Varias</a:t>
            </a:r>
            <a:r>
              <a:rPr lang="en-US" sz="1800" dirty="0" smtClean="0"/>
              <a:t> </a:t>
            </a:r>
            <a:r>
              <a:rPr lang="en-US" sz="1800" dirty="0" err="1" smtClean="0"/>
              <a:t>herramientas</a:t>
            </a:r>
            <a:endParaRPr lang="en-US" sz="2200" dirty="0" smtClean="0"/>
          </a:p>
          <a:p>
            <a:pPr eaLnBrk="1" hangingPunct="1">
              <a:lnSpc>
                <a:spcPct val="130000"/>
              </a:lnSpc>
            </a:pPr>
            <a:r>
              <a:rPr lang="en-US" sz="2200" dirty="0" err="1" smtClean="0"/>
              <a:t>Otros</a:t>
            </a:r>
            <a:r>
              <a:rPr lang="en-US" sz="2200" dirty="0" smtClean="0"/>
              <a:t>: en </a:t>
            </a:r>
            <a:r>
              <a:rPr lang="en-US" sz="2200" dirty="0" err="1" smtClean="0"/>
              <a:t>cada</a:t>
            </a:r>
            <a:r>
              <a:rPr lang="en-US" sz="2200" dirty="0" smtClean="0"/>
              <a:t> </a:t>
            </a:r>
            <a:r>
              <a:rPr lang="en-US" sz="2200" dirty="0" err="1" smtClean="0"/>
              <a:t>tema</a:t>
            </a:r>
            <a:endParaRPr lang="en-US" sz="2200" dirty="0" smtClean="0"/>
          </a:p>
        </p:txBody>
      </p:sp>
      <p:pic>
        <p:nvPicPr>
          <p:cNvPr id="3074" name="Picture 2" descr="http://www.guellcom.com/wp-content/uploads/webdesign-blo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603610"/>
            <a:ext cx="4104456" cy="225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418284"/>
            <a:ext cx="34448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804069"/>
          </a:xfrm>
        </p:spPr>
        <p:txBody>
          <a:bodyPr/>
          <a:lstStyle/>
          <a:p>
            <a:r>
              <a:rPr lang="es-AR" dirty="0" smtClean="0"/>
              <a:t>Docentes curso tarde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7239000" cy="5187603"/>
          </a:xfrm>
        </p:spPr>
        <p:txBody>
          <a:bodyPr/>
          <a:lstStyle/>
          <a:p>
            <a:r>
              <a:rPr lang="es-AR" sz="2000" dirty="0"/>
              <a:t>Carlos </a:t>
            </a:r>
            <a:r>
              <a:rPr lang="es-AR" sz="2000" dirty="0" smtClean="0"/>
              <a:t>Fontela, profesor</a:t>
            </a:r>
            <a:endParaRPr lang="es-AR" sz="2000" dirty="0"/>
          </a:p>
          <a:p>
            <a:pPr lvl="1"/>
            <a:r>
              <a:rPr lang="es-AR" sz="1800" dirty="0"/>
              <a:t>Mg. Ing. Software UNLP y graduado en FIUBA</a:t>
            </a:r>
          </a:p>
          <a:p>
            <a:pPr lvl="1"/>
            <a:r>
              <a:rPr lang="es-AR" sz="1800" dirty="0"/>
              <a:t>También Profesor UNTREF y otras materias FIUBA</a:t>
            </a:r>
          </a:p>
          <a:p>
            <a:pPr lvl="1"/>
            <a:r>
              <a:rPr lang="es-AR" sz="1800" dirty="0"/>
              <a:t>Coordinador de Algoritmos III</a:t>
            </a:r>
          </a:p>
          <a:p>
            <a:r>
              <a:rPr lang="es-AR" sz="2000" dirty="0" err="1" smtClean="0"/>
              <a:t>Marcio</a:t>
            </a:r>
            <a:r>
              <a:rPr lang="es-AR" sz="2000" dirty="0" smtClean="0"/>
              <a:t> </a:t>
            </a:r>
            <a:r>
              <a:rPr lang="es-AR" sz="2000" dirty="0" err="1" smtClean="0"/>
              <a:t>Degiovannini</a:t>
            </a:r>
            <a:r>
              <a:rPr lang="es-AR" sz="2000" dirty="0" smtClean="0"/>
              <a:t>, JTP</a:t>
            </a:r>
          </a:p>
          <a:p>
            <a:pPr lvl="1"/>
            <a:r>
              <a:rPr lang="es-AR" sz="1800" dirty="0" smtClean="0"/>
              <a:t>Ing. Informático FIUBA</a:t>
            </a:r>
          </a:p>
          <a:p>
            <a:pPr lvl="1"/>
            <a:r>
              <a:rPr lang="es-AR" sz="1800" dirty="0" smtClean="0"/>
              <a:t>También trabaja en otra materia en FIUBA</a:t>
            </a:r>
          </a:p>
          <a:p>
            <a:r>
              <a:rPr lang="es-AR" sz="2000" dirty="0"/>
              <a:t>Eugenio </a:t>
            </a:r>
            <a:r>
              <a:rPr lang="es-AR" sz="2000" dirty="0" err="1"/>
              <a:t>Yolis</a:t>
            </a:r>
            <a:endParaRPr lang="es-AR" sz="2000" dirty="0"/>
          </a:p>
          <a:p>
            <a:pPr lvl="1"/>
            <a:r>
              <a:rPr lang="es-AR" sz="1800" dirty="0"/>
              <a:t>Ing. Informático FIUBA</a:t>
            </a:r>
          </a:p>
          <a:p>
            <a:r>
              <a:rPr lang="es-AR" sz="2000" dirty="0" smtClean="0"/>
              <a:t>Estudiantes-ayudantes</a:t>
            </a:r>
          </a:p>
          <a:p>
            <a:pPr lvl="1"/>
            <a:r>
              <a:rPr lang="es-AR" sz="1700" dirty="0" smtClean="0"/>
              <a:t>Pablo </a:t>
            </a:r>
            <a:r>
              <a:rPr lang="es-AR" sz="1700" dirty="0" smtClean="0"/>
              <a:t>Rodríguez Massuh</a:t>
            </a:r>
          </a:p>
          <a:p>
            <a:pPr lvl="1"/>
            <a:r>
              <a:rPr lang="es-AR" sz="1700" dirty="0" smtClean="0"/>
              <a:t>Federico </a:t>
            </a:r>
            <a:r>
              <a:rPr lang="es-AR" sz="1700" dirty="0"/>
              <a:t>Jure</a:t>
            </a:r>
          </a:p>
          <a:p>
            <a:pPr lvl="1"/>
            <a:r>
              <a:rPr lang="es-AR" sz="1700" dirty="0" smtClean="0"/>
              <a:t>Tomás Bustamante</a:t>
            </a:r>
          </a:p>
          <a:p>
            <a:r>
              <a:rPr lang="es-AR" sz="2000" dirty="0" smtClean="0"/>
              <a:t>Estudiantes-colaboradores: 2 nuevos</a:t>
            </a:r>
            <a:endParaRPr lang="es-AR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Docentes curso noche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000" dirty="0"/>
              <a:t>Pablo </a:t>
            </a:r>
            <a:r>
              <a:rPr lang="es-AR" sz="2000" dirty="0" smtClean="0"/>
              <a:t>Suárez, profesor</a:t>
            </a:r>
            <a:endParaRPr lang="es-AR" sz="2000" dirty="0"/>
          </a:p>
          <a:p>
            <a:pPr lvl="1"/>
            <a:r>
              <a:rPr lang="es-AR" sz="1800" dirty="0"/>
              <a:t>Lic. Sistemas FIUBA</a:t>
            </a:r>
          </a:p>
          <a:p>
            <a:pPr lvl="1"/>
            <a:r>
              <a:rPr lang="es-AR" sz="1800" dirty="0"/>
              <a:t>También Profesor </a:t>
            </a:r>
            <a:r>
              <a:rPr lang="es-AR" sz="1800" dirty="0" err="1"/>
              <a:t>UNQui</a:t>
            </a:r>
            <a:endParaRPr lang="es-AR" sz="1800" dirty="0"/>
          </a:p>
          <a:p>
            <a:pPr lvl="1"/>
            <a:r>
              <a:rPr lang="es-AR" sz="1800" dirty="0"/>
              <a:t>Responsable curso noche</a:t>
            </a:r>
          </a:p>
          <a:p>
            <a:r>
              <a:rPr lang="es-AR" sz="2000" dirty="0" smtClean="0"/>
              <a:t>Diego Sánchez</a:t>
            </a:r>
          </a:p>
          <a:p>
            <a:pPr lvl="1"/>
            <a:r>
              <a:rPr lang="es-AR" sz="1800" dirty="0" smtClean="0"/>
              <a:t>Ing. Informático FIUBA</a:t>
            </a:r>
          </a:p>
          <a:p>
            <a:pPr lvl="1"/>
            <a:r>
              <a:rPr lang="es-AR" sz="1800" dirty="0" smtClean="0"/>
              <a:t>También Profesor UNTREF</a:t>
            </a:r>
          </a:p>
          <a:p>
            <a:r>
              <a:rPr lang="es-AR" sz="2000" dirty="0" smtClean="0"/>
              <a:t>Estudiantes-colaboradores</a:t>
            </a:r>
          </a:p>
          <a:p>
            <a:pPr lvl="1"/>
            <a:r>
              <a:rPr lang="es-AR" sz="1700" dirty="0" smtClean="0"/>
              <a:t>Matías Leal </a:t>
            </a:r>
            <a:r>
              <a:rPr lang="es-AR" sz="1700" dirty="0" err="1" smtClean="0"/>
              <a:t>Bazterrica</a:t>
            </a:r>
            <a:r>
              <a:rPr lang="es-AR" sz="1700" dirty="0" smtClean="0"/>
              <a:t> + </a:t>
            </a:r>
            <a:r>
              <a:rPr lang="es-AR" sz="1700" dirty="0"/>
              <a:t>2 </a:t>
            </a:r>
            <a:r>
              <a:rPr lang="es-AR" sz="1700" dirty="0"/>
              <a:t>nuevos</a:t>
            </a:r>
            <a:endParaRPr lang="es-AR" sz="17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418284"/>
            <a:ext cx="34448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625" y="4149725"/>
            <a:ext cx="2630488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3 Marcador de fecha"/>
          <p:cNvSpPr>
            <a:spLocks noGrp="1"/>
          </p:cNvSpPr>
          <p:nvPr>
            <p:ph type="dt" sz="quarter" idx="10"/>
          </p:nvPr>
        </p:nvSpPr>
        <p:spPr/>
        <p:txBody>
          <a:bodyPr lIns="82945" rIns="82945"/>
          <a:lstStyle/>
          <a:p>
            <a:pPr>
              <a:defRPr/>
            </a:pPr>
            <a:r>
              <a:rPr lang="es-AR" dirty="0" smtClean="0"/>
              <a:t>1c2018</a:t>
            </a:r>
            <a:endParaRPr lang="es-AR" dirty="0"/>
          </a:p>
        </p:txBody>
      </p:sp>
      <p:sp>
        <p:nvSpPr>
          <p:cNvPr id="16387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57200" y="6557963"/>
            <a:ext cx="3657600" cy="228600"/>
          </a:xfrm>
        </p:spPr>
        <p:txBody>
          <a:bodyPr lIns="82945" rIns="82945"/>
          <a:lstStyle/>
          <a:p>
            <a:pPr>
              <a:defRPr/>
            </a:pPr>
            <a:fld id="{07733DEA-5CA1-45BC-90B8-B1F0022FF79F}" type="slidenum">
              <a:rPr lang="es-AR" sz="1000" smtClean="0"/>
              <a:pPr>
                <a:defRPr/>
              </a:pPr>
              <a:t>19</a:t>
            </a:fld>
            <a:endParaRPr lang="es-AR" sz="1000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920" y="273629"/>
            <a:ext cx="7444800" cy="99946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Próximos Pasos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4938"/>
            <a:ext cx="7707313" cy="47228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s-AR" sz="3200" dirty="0" smtClean="0"/>
              <a:t>Comenzar con la materia:</a:t>
            </a:r>
          </a:p>
          <a:p>
            <a:pPr lvl="1" eaLnBrk="1" hangingPunct="1">
              <a:lnSpc>
                <a:spcPct val="118000"/>
              </a:lnSpc>
            </a:pPr>
            <a:r>
              <a:rPr lang="es-AR" sz="2800" dirty="0" smtClean="0"/>
              <a:t>Resolución de problemas con objetos</a:t>
            </a:r>
          </a:p>
          <a:p>
            <a:pPr lvl="1">
              <a:lnSpc>
                <a:spcPct val="108000"/>
              </a:lnSpc>
            </a:pPr>
            <a:r>
              <a:rPr lang="es-AR" sz="2800" dirty="0" smtClean="0"/>
              <a:t>Diseño por contrato</a:t>
            </a:r>
          </a:p>
          <a:p>
            <a:pPr lvl="2">
              <a:lnSpc>
                <a:spcPct val="108000"/>
              </a:lnSpc>
            </a:pPr>
            <a:r>
              <a:rPr lang="es-AR" sz="2400" dirty="0" smtClean="0"/>
              <a:t>Como modelo de implementación de objetos</a:t>
            </a:r>
          </a:p>
          <a:p>
            <a:pPr lvl="1">
              <a:lnSpc>
                <a:spcPct val="108000"/>
              </a:lnSpc>
            </a:pPr>
            <a:r>
              <a:rPr lang="es-AR" sz="2800" dirty="0" smtClean="0"/>
              <a:t>Colaboraciones de objetos y separación de responsabilidades</a:t>
            </a:r>
          </a:p>
          <a:p>
            <a:pPr lvl="2">
              <a:lnSpc>
                <a:spcPct val="108000"/>
              </a:lnSpc>
            </a:pPr>
            <a:r>
              <a:rPr lang="es-ES" sz="2400" dirty="0" smtClean="0"/>
              <a:t>Incluye delegación, herencia y cuestiones estructurales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674"/>
            <a:ext cx="7239000" cy="1164109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 smtClean="0"/>
              <a:t>Ejercicio en grupos</a:t>
            </a:r>
            <a:endParaRPr lang="es-AR" dirty="0"/>
          </a:p>
        </p:txBody>
      </p:sp>
      <p:sp>
        <p:nvSpPr>
          <p:cNvPr id="7171" name="2 Marcador de contenido"/>
          <p:cNvSpPr>
            <a:spLocks noGrp="1"/>
          </p:cNvSpPr>
          <p:nvPr>
            <p:ph idx="1"/>
          </p:nvPr>
        </p:nvSpPr>
        <p:spPr>
          <a:xfrm>
            <a:off x="323528" y="1609725"/>
            <a:ext cx="7848872" cy="4846638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Clr>
                <a:srgbClr val="0070C0"/>
              </a:buClr>
            </a:pPr>
            <a:r>
              <a:rPr lang="es-ES" dirty="0" smtClean="0"/>
              <a:t>Me dijeron que en Algoritmos III…</a:t>
            </a:r>
          </a:p>
        </p:txBody>
      </p:sp>
      <p:pic>
        <p:nvPicPr>
          <p:cNvPr id="27652" name="Picture 4" descr="http://www.composition.english.vt.edu/writing-center/images/M_pair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2982" y="2732112"/>
            <a:ext cx="4667250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Recapitulación</a:t>
            </a:r>
            <a:endParaRPr lang="es-AR" dirty="0"/>
          </a:p>
        </p:txBody>
      </p:sp>
      <p:pic>
        <p:nvPicPr>
          <p:cNvPr id="931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7652" y="2733848"/>
            <a:ext cx="3238095" cy="276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Recapitulación: preguntas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¿Cómo se aprueba la materia?</a:t>
            </a:r>
          </a:p>
          <a:p>
            <a:r>
              <a:rPr lang="es-AR" dirty="0" smtClean="0"/>
              <a:t>¿Cómo nos comunicamos?</a:t>
            </a:r>
          </a:p>
          <a:p>
            <a:r>
              <a:rPr lang="es-AR" dirty="0" smtClean="0"/>
              <a:t>¿Para qué hacemos esta recapitulación?</a:t>
            </a:r>
          </a:p>
          <a:p>
            <a:r>
              <a:rPr lang="es-AR" dirty="0" smtClean="0"/>
              <a:t>¿Para qué hicimos el ejercicio inicial?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501008"/>
            <a:ext cx="3262576" cy="335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Lectura interesante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Crash: how computers are setting us up for </a:t>
            </a:r>
            <a:r>
              <a:rPr lang="en-US" dirty="0" smtClean="0"/>
              <a:t>disaster</a:t>
            </a:r>
          </a:p>
          <a:p>
            <a:pPr lvl="1"/>
            <a:r>
              <a:rPr lang="es-AR" dirty="0"/>
              <a:t>https://</a:t>
            </a:r>
            <a:r>
              <a:rPr lang="es-AR" dirty="0" smtClean="0"/>
              <a:t>www.theguardian.com/technology/2016/oct/11/crash-how-computers-are-setting-us-up-disaster</a:t>
            </a:r>
          </a:p>
          <a:p>
            <a:r>
              <a:rPr lang="es-AR" dirty="0" smtClean="0"/>
              <a:t>(sí, es en inglés)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5686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fecha"/>
          <p:cNvSpPr>
            <a:spLocks noGrp="1"/>
          </p:cNvSpPr>
          <p:nvPr>
            <p:ph type="dt" sz="quarter" idx="10"/>
          </p:nvPr>
        </p:nvSpPr>
        <p:spPr/>
        <p:txBody>
          <a:bodyPr lIns="82945" rIns="82945"/>
          <a:lstStyle/>
          <a:p>
            <a:pPr>
              <a:defRPr/>
            </a:pPr>
            <a:r>
              <a:rPr lang="es-AR" dirty="0" smtClean="0"/>
              <a:t>1c2018</a:t>
            </a:r>
            <a:endParaRPr lang="es-AR" dirty="0"/>
          </a:p>
        </p:txBody>
      </p:sp>
      <p:sp>
        <p:nvSpPr>
          <p:cNvPr id="7171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57200" y="6557963"/>
            <a:ext cx="3657600" cy="228600"/>
          </a:xfrm>
        </p:spPr>
        <p:txBody>
          <a:bodyPr lIns="82945" rIns="82945"/>
          <a:lstStyle/>
          <a:p>
            <a:pPr>
              <a:defRPr/>
            </a:pPr>
            <a:fld id="{305E2015-3C38-48C6-86D3-6A7C375D26FF}" type="slidenum">
              <a:rPr lang="es-AR" sz="1000" smtClean="0"/>
              <a:pPr>
                <a:defRPr/>
              </a:pPr>
              <a:t>3</a:t>
            </a:fld>
            <a:endParaRPr lang="es-AR" sz="10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Algoritmos I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7707313" cy="4746625"/>
          </a:xfrm>
        </p:spPr>
        <p:txBody>
          <a:bodyPr/>
          <a:lstStyle/>
          <a:p>
            <a:pPr eaLnBrk="1" hangingPunct="1"/>
            <a:r>
              <a:rPr lang="es-ES" dirty="0" smtClean="0"/>
              <a:t>Introducción a la programación</a:t>
            </a:r>
          </a:p>
          <a:p>
            <a:pPr eaLnBrk="1" hangingPunct="1"/>
            <a:r>
              <a:rPr lang="es-ES" dirty="0" smtClean="0"/>
              <a:t>Programación estructurada y sus estructuras de control</a:t>
            </a:r>
          </a:p>
          <a:p>
            <a:pPr eaLnBrk="1" hangingPunct="1"/>
            <a:r>
              <a:rPr lang="es-ES" dirty="0" smtClean="0"/>
              <a:t>Estructuras de datos elementales</a:t>
            </a:r>
          </a:p>
          <a:p>
            <a:pPr eaLnBrk="1" hangingPunct="1"/>
            <a:r>
              <a:rPr lang="es-ES" dirty="0" smtClean="0"/>
              <a:t>Algoritmos típicos</a:t>
            </a:r>
          </a:p>
          <a:p>
            <a:pPr eaLnBrk="1" hangingPunct="1"/>
            <a:r>
              <a:rPr lang="es-ES" dirty="0" err="1" smtClean="0"/>
              <a:t>Modularización</a:t>
            </a:r>
            <a:r>
              <a:rPr lang="es-ES" dirty="0" smtClean="0"/>
              <a:t> con subprogramas</a:t>
            </a:r>
          </a:p>
          <a:p>
            <a:pPr eaLnBrk="1" hangingPunct="1"/>
            <a:r>
              <a:rPr lang="es-ES" dirty="0" smtClean="0"/>
              <a:t>Uso de archivos para almacenamiento fuera de memoria</a:t>
            </a:r>
          </a:p>
          <a:p>
            <a:pPr eaLnBrk="1" hangingPunct="1"/>
            <a:r>
              <a:rPr lang="es-ES" dirty="0" smtClean="0"/>
              <a:t>Algún lenguaje de programación: Pascal y/o Python </a:t>
            </a:r>
            <a:r>
              <a:rPr lang="es-ES" dirty="0" smtClean="0"/>
              <a:t>y/o </a:t>
            </a:r>
            <a:r>
              <a:rPr lang="es-ES" dirty="0" smtClean="0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3 Marcador de fecha"/>
          <p:cNvSpPr>
            <a:spLocks noGrp="1"/>
          </p:cNvSpPr>
          <p:nvPr>
            <p:ph type="dt" sz="quarter" idx="10"/>
          </p:nvPr>
        </p:nvSpPr>
        <p:spPr/>
        <p:txBody>
          <a:bodyPr lIns="82945" rIns="82945"/>
          <a:lstStyle/>
          <a:p>
            <a:pPr>
              <a:defRPr/>
            </a:pPr>
            <a:r>
              <a:rPr lang="es-AR" dirty="0" smtClean="0"/>
              <a:t>1c2018</a:t>
            </a:r>
            <a:endParaRPr lang="es-AR" dirty="0"/>
          </a:p>
        </p:txBody>
      </p:sp>
      <p:sp>
        <p:nvSpPr>
          <p:cNvPr id="819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57200" y="6557963"/>
            <a:ext cx="3657600" cy="228600"/>
          </a:xfrm>
        </p:spPr>
        <p:txBody>
          <a:bodyPr lIns="82945" rIns="82945"/>
          <a:lstStyle/>
          <a:p>
            <a:pPr>
              <a:defRPr/>
            </a:pPr>
            <a:fld id="{48D6C175-6A46-4C0D-BFCB-F531182FA1F7}" type="slidenum">
              <a:rPr lang="es-AR" sz="1000" smtClean="0"/>
              <a:pPr>
                <a:defRPr/>
              </a:pPr>
              <a:t>4</a:t>
            </a:fld>
            <a:endParaRPr lang="es-AR" sz="1000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Algoritmos II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7239000" cy="4756150"/>
          </a:xfrm>
        </p:spPr>
        <p:txBody>
          <a:bodyPr/>
          <a:lstStyle/>
          <a:p>
            <a:pPr eaLnBrk="1" hangingPunct="1"/>
            <a:r>
              <a:rPr lang="es-ES" dirty="0" smtClean="0"/>
              <a:t>Estructuras de datos más complejas</a:t>
            </a:r>
          </a:p>
          <a:p>
            <a:pPr eaLnBrk="1" hangingPunct="1"/>
            <a:r>
              <a:rPr lang="es-ES" dirty="0" smtClean="0"/>
              <a:t>Algoritmos más avanzados</a:t>
            </a:r>
          </a:p>
          <a:p>
            <a:pPr eaLnBrk="1" hangingPunct="1"/>
            <a:r>
              <a:rPr lang="es-ES" dirty="0" smtClean="0"/>
              <a:t>Nociones de complejidad de algoritmos</a:t>
            </a:r>
          </a:p>
          <a:p>
            <a:pPr eaLnBrk="1" hangingPunct="1"/>
            <a:r>
              <a:rPr lang="es-ES" dirty="0" err="1" smtClean="0"/>
              <a:t>Modularización</a:t>
            </a:r>
            <a:r>
              <a:rPr lang="es-ES" dirty="0" smtClean="0"/>
              <a:t> con tipos de datos definidos por el programador</a:t>
            </a:r>
          </a:p>
          <a:p>
            <a:pPr eaLnBrk="1" hangingPunct="1"/>
            <a:r>
              <a:rPr lang="es-ES" dirty="0" smtClean="0"/>
              <a:t>Lenguajes Python y/o C++</a:t>
            </a:r>
          </a:p>
          <a:p>
            <a:pPr eaLnBrk="1" hangingPunct="1"/>
            <a:endParaRPr lang="es-ES_tradnl" dirty="0" smtClean="0"/>
          </a:p>
          <a:p>
            <a:pPr eaLnBrk="1" hangingPunct="1"/>
            <a:r>
              <a:rPr lang="es-ES_tradnl" dirty="0" smtClean="0"/>
              <a:t>=&gt; Programas de mayor calidad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675"/>
            <a:ext cx="8075240" cy="1143000"/>
          </a:xfrm>
        </p:spPr>
        <p:txBody>
          <a:bodyPr/>
          <a:lstStyle/>
          <a:p>
            <a:r>
              <a:rPr lang="es-AR" dirty="0" smtClean="0"/>
              <a:t>Materias afines y no tanto…</a:t>
            </a:r>
            <a:br>
              <a:rPr lang="es-AR" dirty="0" smtClean="0"/>
            </a:br>
            <a:r>
              <a:rPr lang="es-AR" dirty="0" smtClean="0"/>
              <a:t>(no oficial)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703222"/>
            <a:ext cx="9144001" cy="496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3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Marcador de fecha"/>
          <p:cNvSpPr>
            <a:spLocks noGrp="1"/>
          </p:cNvSpPr>
          <p:nvPr>
            <p:ph type="dt" sz="quarter" idx="10"/>
          </p:nvPr>
        </p:nvSpPr>
        <p:spPr/>
        <p:txBody>
          <a:bodyPr lIns="82945" rIns="82945"/>
          <a:lstStyle/>
          <a:p>
            <a:pPr>
              <a:defRPr/>
            </a:pPr>
            <a:r>
              <a:rPr lang="es-AR" dirty="0" smtClean="0"/>
              <a:t>1c2018</a:t>
            </a:r>
            <a:endParaRPr lang="es-AR" dirty="0"/>
          </a:p>
        </p:txBody>
      </p:sp>
      <p:sp>
        <p:nvSpPr>
          <p:cNvPr id="921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57200" y="6557963"/>
            <a:ext cx="3657600" cy="228600"/>
          </a:xfrm>
        </p:spPr>
        <p:txBody>
          <a:bodyPr lIns="82945" rIns="82945"/>
          <a:lstStyle/>
          <a:p>
            <a:pPr>
              <a:defRPr/>
            </a:pPr>
            <a:fld id="{F8331B24-6AC8-4112-9956-5CBBF60A56F4}" type="slidenum">
              <a:rPr lang="es-AR" sz="1000" smtClean="0"/>
              <a:pPr>
                <a:defRPr/>
              </a:pPr>
              <a:t>6</a:t>
            </a:fld>
            <a:endParaRPr lang="es-AR" sz="100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920" y="273629"/>
            <a:ext cx="7444800" cy="99946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Temario Algoritmos III (1)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7707313" cy="4759325"/>
          </a:xfrm>
        </p:spPr>
        <p:txBody>
          <a:bodyPr/>
          <a:lstStyle/>
          <a:p>
            <a:pPr eaLnBrk="1" hangingPunct="1">
              <a:lnSpc>
                <a:spcPct val="98000"/>
              </a:lnSpc>
            </a:pPr>
            <a:r>
              <a:rPr lang="es-ES_tradnl" sz="3300" dirty="0" smtClean="0">
                <a:cs typeface="Arial" charset="0"/>
              </a:rPr>
              <a:t>Programación orientada a objetos</a:t>
            </a:r>
          </a:p>
          <a:p>
            <a:pPr lvl="1" eaLnBrk="1" hangingPunct="1">
              <a:lnSpc>
                <a:spcPct val="98000"/>
              </a:lnSpc>
            </a:pPr>
            <a:r>
              <a:rPr lang="es-ES_tradnl" dirty="0" err="1" smtClean="0">
                <a:cs typeface="Arial" charset="0"/>
              </a:rPr>
              <a:t>Smalltalk</a:t>
            </a:r>
            <a:r>
              <a:rPr lang="es-ES_tradnl" dirty="0" smtClean="0">
                <a:cs typeface="Arial" charset="0"/>
              </a:rPr>
              <a:t>, Java y otros</a:t>
            </a:r>
          </a:p>
          <a:p>
            <a:pPr eaLnBrk="1" hangingPunct="1">
              <a:lnSpc>
                <a:spcPct val="98000"/>
              </a:lnSpc>
            </a:pPr>
            <a:r>
              <a:rPr lang="es-ES_tradnl" sz="3300" dirty="0" smtClean="0">
                <a:cs typeface="Arial" charset="0"/>
              </a:rPr>
              <a:t>Calidad de código y diseño</a:t>
            </a:r>
          </a:p>
          <a:p>
            <a:pPr eaLnBrk="1" hangingPunct="1">
              <a:lnSpc>
                <a:spcPct val="98000"/>
              </a:lnSpc>
            </a:pPr>
            <a:r>
              <a:rPr lang="es-ES_tradnl" sz="3300" dirty="0" smtClean="0">
                <a:cs typeface="Arial" charset="0"/>
              </a:rPr>
              <a:t>Principios de diseño orientado a objetos</a:t>
            </a:r>
          </a:p>
          <a:p>
            <a:pPr eaLnBrk="1" hangingPunct="1">
              <a:lnSpc>
                <a:spcPct val="98000"/>
              </a:lnSpc>
            </a:pPr>
            <a:r>
              <a:rPr lang="es-ES_tradnl" sz="3300" dirty="0" smtClean="0">
                <a:cs typeface="Arial" charset="0"/>
              </a:rPr>
              <a:t>Cuestiones metodológicas</a:t>
            </a:r>
          </a:p>
          <a:p>
            <a:pPr lvl="1" eaLnBrk="1" hangingPunct="1">
              <a:lnSpc>
                <a:spcPct val="98000"/>
              </a:lnSpc>
            </a:pPr>
            <a:r>
              <a:rPr lang="es-ES_tradnl" sz="2900" dirty="0" smtClean="0">
                <a:cs typeface="Arial" charset="0"/>
              </a:rPr>
              <a:t>Test-</a:t>
            </a:r>
            <a:r>
              <a:rPr lang="es-ES_tradnl" sz="2900" dirty="0" err="1" smtClean="0">
                <a:cs typeface="Arial" charset="0"/>
              </a:rPr>
              <a:t>Driven</a:t>
            </a:r>
            <a:r>
              <a:rPr lang="es-ES_tradnl" sz="2900" dirty="0" smtClean="0">
                <a:cs typeface="Arial" charset="0"/>
              </a:rPr>
              <a:t> </a:t>
            </a:r>
            <a:r>
              <a:rPr lang="es-ES_tradnl" sz="2900" dirty="0" err="1" smtClean="0">
                <a:cs typeface="Arial" charset="0"/>
              </a:rPr>
              <a:t>Development</a:t>
            </a:r>
            <a:r>
              <a:rPr lang="es-ES_tradnl" sz="2900" dirty="0" smtClean="0">
                <a:cs typeface="Arial" charset="0"/>
              </a:rPr>
              <a:t> (TDD)</a:t>
            </a:r>
          </a:p>
          <a:p>
            <a:pPr lvl="1" eaLnBrk="1" hangingPunct="1">
              <a:lnSpc>
                <a:spcPct val="98000"/>
              </a:lnSpc>
            </a:pPr>
            <a:r>
              <a:rPr lang="es-ES_tradnl" sz="2900" dirty="0" smtClean="0">
                <a:cs typeface="Arial" charset="0"/>
              </a:rPr>
              <a:t>Refactorización</a:t>
            </a:r>
          </a:p>
          <a:p>
            <a:pPr eaLnBrk="1" hangingPunct="1">
              <a:lnSpc>
                <a:spcPct val="98000"/>
              </a:lnSpc>
            </a:pPr>
            <a:r>
              <a:rPr lang="es-ES_tradnl" sz="3300" dirty="0" smtClean="0">
                <a:cs typeface="Arial" charset="0"/>
              </a:rPr>
              <a:t>Modelado con UML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Marcador de fecha"/>
          <p:cNvSpPr>
            <a:spLocks noGrp="1"/>
          </p:cNvSpPr>
          <p:nvPr>
            <p:ph type="dt" sz="quarter" idx="10"/>
          </p:nvPr>
        </p:nvSpPr>
        <p:spPr/>
        <p:txBody>
          <a:bodyPr lIns="82945" rIns="82945"/>
          <a:lstStyle/>
          <a:p>
            <a:pPr>
              <a:defRPr/>
            </a:pPr>
            <a:r>
              <a:rPr lang="es-AR" dirty="0" smtClean="0"/>
              <a:t>1c2018</a:t>
            </a:r>
            <a:endParaRPr lang="es-AR" dirty="0"/>
          </a:p>
        </p:txBody>
      </p:sp>
      <p:sp>
        <p:nvSpPr>
          <p:cNvPr id="10243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57200" y="6557963"/>
            <a:ext cx="3657600" cy="228600"/>
          </a:xfrm>
        </p:spPr>
        <p:txBody>
          <a:bodyPr lIns="82945" rIns="82945"/>
          <a:lstStyle/>
          <a:p>
            <a:pPr>
              <a:defRPr/>
            </a:pPr>
            <a:fld id="{4F1E2523-98AE-4A60-8A95-DF035099DD08}" type="slidenum">
              <a:rPr lang="es-AR" sz="1000" smtClean="0"/>
              <a:pPr>
                <a:defRPr/>
              </a:pPr>
              <a:t>7</a:t>
            </a:fld>
            <a:endParaRPr lang="es-AR" sz="1000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920" y="273629"/>
            <a:ext cx="7444800" cy="99946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Temario Algoritmos III (2)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7640638" cy="4751387"/>
          </a:xfrm>
        </p:spPr>
        <p:txBody>
          <a:bodyPr/>
          <a:lstStyle/>
          <a:p>
            <a:pPr eaLnBrk="1" hangingPunct="1"/>
            <a:r>
              <a:rPr lang="es-ES_tradnl" sz="3300" dirty="0" smtClean="0">
                <a:cs typeface="Arial" charset="0"/>
              </a:rPr>
              <a:t>Temas alrededor de POO</a:t>
            </a:r>
          </a:p>
          <a:p>
            <a:pPr lvl="1" eaLnBrk="1" hangingPunct="1"/>
            <a:r>
              <a:rPr lang="es-ES_tradnl" dirty="0" smtClean="0">
                <a:cs typeface="Arial" charset="0"/>
              </a:rPr>
              <a:t>Excepciones</a:t>
            </a:r>
          </a:p>
          <a:p>
            <a:pPr lvl="1" eaLnBrk="1" hangingPunct="1"/>
            <a:r>
              <a:rPr lang="es-ES_tradnl" dirty="0" smtClean="0">
                <a:cs typeface="Arial" charset="0"/>
              </a:rPr>
              <a:t>Persistencia</a:t>
            </a:r>
          </a:p>
          <a:p>
            <a:pPr eaLnBrk="1" hangingPunct="1"/>
            <a:r>
              <a:rPr lang="es-ES_tradnl" sz="3300" dirty="0" smtClean="0">
                <a:cs typeface="Arial" charset="0"/>
              </a:rPr>
              <a:t>Temas adicionales de programación superior</a:t>
            </a:r>
          </a:p>
          <a:p>
            <a:pPr lvl="1" eaLnBrk="1" hangingPunct="1"/>
            <a:r>
              <a:rPr lang="es-ES_tradnl" dirty="0" smtClean="0">
                <a:cs typeface="Arial" charset="0"/>
              </a:rPr>
              <a:t>Pruebas</a:t>
            </a:r>
          </a:p>
          <a:p>
            <a:pPr lvl="1" eaLnBrk="1" hangingPunct="1"/>
            <a:r>
              <a:rPr lang="es-ES_tradnl" dirty="0" smtClean="0">
                <a:cs typeface="Arial" charset="0"/>
              </a:rPr>
              <a:t>Interfaces de </a:t>
            </a:r>
            <a:r>
              <a:rPr lang="es-ES_tradnl" dirty="0" smtClean="0">
                <a:cs typeface="Arial" charset="0"/>
              </a:rPr>
              <a:t>usuario y UX</a:t>
            </a:r>
            <a:endParaRPr lang="es-ES_tradnl" dirty="0" smtClean="0">
              <a:cs typeface="Arial" charset="0"/>
            </a:endParaRPr>
          </a:p>
          <a:p>
            <a:pPr lvl="1" eaLnBrk="1" hangingPunct="1"/>
            <a:r>
              <a:rPr lang="es-ES_tradnl" dirty="0" smtClean="0">
                <a:cs typeface="Arial" charset="0"/>
              </a:rPr>
              <a:t>Concurrencia</a:t>
            </a:r>
          </a:p>
          <a:p>
            <a:pPr lvl="1" eaLnBrk="1" hangingPunct="1"/>
            <a:r>
              <a:rPr lang="es-ES_tradnl" dirty="0" smtClean="0">
                <a:cs typeface="Arial" charset="0"/>
              </a:rPr>
              <a:t>¿</a:t>
            </a:r>
            <a:r>
              <a:rPr lang="es-ES_tradnl" dirty="0" err="1" smtClean="0">
                <a:cs typeface="Arial" charset="0"/>
              </a:rPr>
              <a:t>Closures</a:t>
            </a:r>
            <a:r>
              <a:rPr lang="es-ES_tradnl" dirty="0" smtClean="0">
                <a:cs typeface="Arial" charset="0"/>
              </a:rPr>
              <a:t>, </a:t>
            </a:r>
            <a:r>
              <a:rPr lang="es-ES_tradnl" dirty="0" smtClean="0">
                <a:cs typeface="Arial" charset="0"/>
              </a:rPr>
              <a:t>lambdas?</a:t>
            </a:r>
            <a:endParaRPr lang="es-ES_tradnl" dirty="0" smtClean="0">
              <a:cs typeface="Arial" charset="0"/>
            </a:endParaRP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3789363"/>
            <a:ext cx="25082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odelocurriculum.net/wp-content/ejemplos-de-objetivos-para-un-curriculum-universitar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206968"/>
            <a:ext cx="3475211" cy="26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de aprendizaje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772815"/>
            <a:ext cx="7239000" cy="4683547"/>
          </a:xfrm>
        </p:spPr>
        <p:txBody>
          <a:bodyPr/>
          <a:lstStyle/>
          <a:p>
            <a:r>
              <a:rPr lang="es-ES" dirty="0" smtClean="0"/>
              <a:t>Central</a:t>
            </a:r>
          </a:p>
          <a:p>
            <a:pPr lvl="1"/>
            <a:r>
              <a:rPr lang="es-ES" dirty="0" smtClean="0"/>
              <a:t>“Pensar en objetos”</a:t>
            </a:r>
          </a:p>
          <a:p>
            <a:pPr lvl="1"/>
            <a:r>
              <a:rPr lang="es-ES" dirty="0" smtClean="0"/>
              <a:t>Cuestiones metodológicas</a:t>
            </a:r>
          </a:p>
          <a:p>
            <a:r>
              <a:rPr lang="es-ES" dirty="0" smtClean="0"/>
              <a:t>Subsidiariamente</a:t>
            </a:r>
          </a:p>
          <a:p>
            <a:pPr lvl="1"/>
            <a:r>
              <a:rPr lang="es-ES" dirty="0" smtClean="0"/>
              <a:t>Leer literatura técnica</a:t>
            </a:r>
          </a:p>
          <a:p>
            <a:pPr lvl="2"/>
            <a:r>
              <a:rPr lang="es-ES" dirty="0" smtClean="0"/>
              <a:t>Comprender lo que se lee</a:t>
            </a:r>
          </a:p>
          <a:p>
            <a:pPr lvl="2"/>
            <a:r>
              <a:rPr lang="es-ES" dirty="0" smtClean="0"/>
              <a:t>Trasladarlo a la práctica</a:t>
            </a:r>
          </a:p>
          <a:p>
            <a:pPr lvl="1"/>
            <a:r>
              <a:rPr lang="es-ES" dirty="0" smtClean="0"/>
              <a:t>Explicar puntos de vista</a:t>
            </a:r>
          </a:p>
          <a:p>
            <a:pPr lvl="2"/>
            <a:r>
              <a:rPr lang="es-ES" dirty="0" smtClean="0"/>
              <a:t>Defensa último TP e integrador</a:t>
            </a:r>
          </a:p>
          <a:p>
            <a:pPr lvl="2"/>
            <a:r>
              <a:rPr lang="es-ES" dirty="0" smtClean="0"/>
              <a:t>Pero también por escrito en parciales</a:t>
            </a:r>
          </a:p>
          <a:p>
            <a:pPr lvl="1"/>
            <a:r>
              <a:rPr lang="es-ES" dirty="0" smtClean="0"/>
              <a:t>Aprender a aprender</a:t>
            </a:r>
          </a:p>
        </p:txBody>
      </p:sp>
    </p:spTree>
    <p:extLst>
      <p:ext uri="{BB962C8B-B14F-4D97-AF65-F5344CB8AC3E}">
        <p14:creationId xmlns:p14="http://schemas.microsoft.com/office/powerpoint/2010/main" val="365468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8" descr="http://ucttraining.files.wordpress.com/2013/10/java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875" y="4149725"/>
            <a:ext cx="4408488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948085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Elecciones: ¿por qué?</a:t>
            </a:r>
            <a:endParaRPr lang="es-AR" dirty="0"/>
          </a:p>
        </p:txBody>
      </p:sp>
      <p:pic>
        <p:nvPicPr>
          <p:cNvPr id="12292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95288" y="1597025"/>
            <a:ext cx="2520950" cy="3416300"/>
          </a:xfrm>
          <a:noFill/>
        </p:spPr>
      </p:pic>
      <p:pic>
        <p:nvPicPr>
          <p:cNvPr id="12293" name="Picture 2" descr="http://upload.wikimedia.org/wikipedia/en/2/2d/UML_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9613" y="1700213"/>
            <a:ext cx="3140075" cy="223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lantillaAlgo3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pulento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PlantillaAlgo3</Template>
  <TotalTime>510</TotalTime>
  <Words>744</Words>
  <Application>Microsoft Office PowerPoint</Application>
  <PresentationFormat>Presentación en pantalla (4:3)</PresentationFormat>
  <Paragraphs>180</Paragraphs>
  <Slides>22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PlantillaAlgo3</vt:lpstr>
      <vt:lpstr>Algoritmos y Programación III </vt:lpstr>
      <vt:lpstr>Ejercicio en grupos</vt:lpstr>
      <vt:lpstr>Algoritmos I</vt:lpstr>
      <vt:lpstr>Algoritmos II</vt:lpstr>
      <vt:lpstr>Materias afines y no tanto… (no oficial)</vt:lpstr>
      <vt:lpstr>Temario Algoritmos III (1)</vt:lpstr>
      <vt:lpstr>Temario Algoritmos III (2)</vt:lpstr>
      <vt:lpstr>Objetivos de aprendizaje</vt:lpstr>
      <vt:lpstr>Elecciones: ¿por qué?</vt:lpstr>
      <vt:lpstr>Elecciones: visión de la cátedra</vt:lpstr>
      <vt:lpstr>Comunicación</vt:lpstr>
      <vt:lpstr>Aprobación</vt:lpstr>
      <vt:lpstr>Organización de la materia</vt:lpstr>
      <vt:lpstr>Horarios y clases</vt:lpstr>
      <vt:lpstr>Bibliografía central</vt:lpstr>
      <vt:lpstr>Recursos en la Web</vt:lpstr>
      <vt:lpstr>Docentes curso tarde</vt:lpstr>
      <vt:lpstr>Docentes curso noche</vt:lpstr>
      <vt:lpstr>Próximos Pasos</vt:lpstr>
      <vt:lpstr>Recapitulación</vt:lpstr>
      <vt:lpstr>Recapitulación: preguntas</vt:lpstr>
      <vt:lpstr>Lectura interesante</vt:lpstr>
    </vt:vector>
  </TitlesOfParts>
  <Company>CYS Informatica s.a.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y Programación III Introducción</dc:title>
  <dc:creator>cfontela</dc:creator>
  <cp:lastModifiedBy>Ana</cp:lastModifiedBy>
  <cp:revision>72</cp:revision>
  <dcterms:created xsi:type="dcterms:W3CDTF">2012-03-06T19:40:41Z</dcterms:created>
  <dcterms:modified xsi:type="dcterms:W3CDTF">2018-03-07T13:26:45Z</dcterms:modified>
</cp:coreProperties>
</file>